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Lst>
  <p:notesMasterIdLst>
    <p:notesMasterId r:id="rId12"/>
  </p:notesMasterIdLst>
  <p:handoutMasterIdLst>
    <p:handoutMasterId r:id="rId13"/>
  </p:handoutMasterIdLst>
  <p:sldIdLst>
    <p:sldId id="266" r:id="rId3"/>
    <p:sldId id="272" r:id="rId4"/>
    <p:sldId id="265" r:id="rId5"/>
    <p:sldId id="268" r:id="rId6"/>
    <p:sldId id="277" r:id="rId7"/>
    <p:sldId id="275" r:id="rId8"/>
    <p:sldId id="276" r:id="rId9"/>
    <p:sldId id="278" r:id="rId10"/>
    <p:sldId id="261"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4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ata2.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1.png"/></Relationships>
</file>

<file path=ppt/diagrams/_rels/drawing2.xml.rels><?xml version="1.0" encoding="UTF-8" standalone="yes"?>
<Relationships xmlns="http://schemas.openxmlformats.org/package/2006/relationships"><Relationship Id="rId1"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D4EF58-2B29-498A-9B43-CB87F5461C02}"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lang="id-ID"/>
        </a:p>
      </dgm:t>
    </dgm:pt>
    <dgm:pt modelId="{A436E3DF-23AC-416D-89B8-A09EE59951F8}">
      <dgm:prSet phldrT="[Text]" custT="1"/>
      <dgm:spPr/>
      <dgm:t>
        <a:bodyPr/>
        <a:lstStyle/>
        <a:p>
          <a:pPr algn="just"/>
          <a:r>
            <a:rPr lang="id-ID" sz="2400" b="1" dirty="0" smtClean="0">
              <a:effectLst>
                <a:outerShdw blurRad="38100" dist="38100" dir="2700000" algn="tl">
                  <a:srgbClr val="000000">
                    <a:alpha val="43137"/>
                  </a:srgbClr>
                </a:outerShdw>
              </a:effectLst>
              <a:latin typeface="Arial Rounded MT Bold" pitchFamily="34" charset="0"/>
            </a:rPr>
            <a:t>Seluruh Instansi Pemerintah wajib melaksanakan evaluasi jabatan yang menghasilkan kelas </a:t>
          </a:r>
          <a:r>
            <a:rPr lang="id-ID" sz="2400" b="1" dirty="0" smtClean="0">
              <a:effectLst>
                <a:outerShdw blurRad="38100" dist="38100" dir="2700000" algn="tl">
                  <a:srgbClr val="000000">
                    <a:alpha val="43137"/>
                  </a:srgbClr>
                </a:outerShdw>
              </a:effectLst>
              <a:latin typeface="Arial Rounded MT Bold" pitchFamily="34" charset="0"/>
            </a:rPr>
            <a:t>jabatan</a:t>
          </a:r>
          <a:r>
            <a:rPr lang="en-US" sz="2400" b="1" dirty="0" smtClean="0">
              <a:effectLst>
                <a:outerShdw blurRad="38100" dist="38100" dir="2700000" algn="tl">
                  <a:srgbClr val="000000">
                    <a:alpha val="43137"/>
                  </a:srgbClr>
                </a:outerShdw>
              </a:effectLst>
              <a:latin typeface="Arial Rounded MT Bold" pitchFamily="34" charset="0"/>
            </a:rPr>
            <a:t>/</a:t>
          </a:r>
          <a:r>
            <a:rPr lang="en-US" sz="2400" b="1" dirty="0" err="1" smtClean="0">
              <a:effectLst>
                <a:outerShdw blurRad="38100" dist="38100" dir="2700000" algn="tl">
                  <a:srgbClr val="000000">
                    <a:alpha val="43137"/>
                  </a:srgbClr>
                </a:outerShdw>
              </a:effectLst>
              <a:latin typeface="Arial Rounded MT Bold" pitchFamily="34" charset="0"/>
            </a:rPr>
            <a:t>tingkatan</a:t>
          </a:r>
          <a:r>
            <a:rPr lang="en-US" sz="2400" b="1" dirty="0" smtClean="0">
              <a:effectLst>
                <a:outerShdw blurRad="38100" dist="38100" dir="2700000" algn="tl">
                  <a:srgbClr val="000000">
                    <a:alpha val="43137"/>
                  </a:srgbClr>
                </a:outerShdw>
              </a:effectLst>
              <a:latin typeface="Arial Rounded MT Bold" pitchFamily="34" charset="0"/>
            </a:rPr>
            <a:t> </a:t>
          </a:r>
          <a:r>
            <a:rPr lang="en-US" sz="2400" b="1" dirty="0" err="1" smtClean="0">
              <a:effectLst>
                <a:outerShdw blurRad="38100" dist="38100" dir="2700000" algn="tl">
                  <a:srgbClr val="000000">
                    <a:alpha val="43137"/>
                  </a:srgbClr>
                </a:outerShdw>
              </a:effectLst>
              <a:latin typeface="Arial Rounded MT Bold" pitchFamily="34" charset="0"/>
            </a:rPr>
            <a:t>jabatan</a:t>
          </a:r>
          <a:r>
            <a:rPr lang="en-US" sz="2400" b="1" dirty="0" smtClean="0">
              <a:effectLst>
                <a:outerShdw blurRad="38100" dist="38100" dir="2700000" algn="tl">
                  <a:srgbClr val="000000">
                    <a:alpha val="43137"/>
                  </a:srgbClr>
                </a:outerShdw>
              </a:effectLst>
              <a:latin typeface="Arial Rounded MT Bold" pitchFamily="34" charset="0"/>
            </a:rPr>
            <a:t>.</a:t>
          </a:r>
          <a:endParaRPr lang="id-ID" sz="2400" b="1" dirty="0" smtClean="0">
            <a:effectLst>
              <a:outerShdw blurRad="38100" dist="38100" dir="2700000" algn="tl">
                <a:srgbClr val="000000">
                  <a:alpha val="43137"/>
                </a:srgbClr>
              </a:outerShdw>
            </a:effectLst>
            <a:latin typeface="Arial Rounded MT Bold" pitchFamily="34" charset="0"/>
          </a:endParaRPr>
        </a:p>
        <a:p>
          <a:pPr algn="just"/>
          <a:r>
            <a:rPr lang="id-ID" sz="2400" b="1" i="1" dirty="0" smtClean="0">
              <a:solidFill>
                <a:srgbClr val="FFC000"/>
              </a:solidFill>
              <a:effectLst>
                <a:outerShdw blurRad="38100" dist="38100" dir="2700000" algn="tl">
                  <a:srgbClr val="000000">
                    <a:alpha val="43137"/>
                  </a:srgbClr>
                </a:outerShdw>
              </a:effectLst>
              <a:latin typeface="Arial Rounded MT Bold" pitchFamily="34" charset="0"/>
            </a:rPr>
            <a:t>(Permenpan dan RB No 34 Tahun 2011 dan Perka BKN No 21 Th 2011)</a:t>
          </a:r>
          <a:endParaRPr lang="id-ID" sz="2400" b="1" i="1" dirty="0">
            <a:solidFill>
              <a:srgbClr val="FFC000"/>
            </a:solidFill>
            <a:effectLst>
              <a:outerShdw blurRad="38100" dist="38100" dir="2700000" algn="tl">
                <a:srgbClr val="000000">
                  <a:alpha val="43137"/>
                </a:srgbClr>
              </a:outerShdw>
            </a:effectLst>
            <a:latin typeface="Arial Rounded MT Bold" pitchFamily="34" charset="0"/>
          </a:endParaRPr>
        </a:p>
      </dgm:t>
    </dgm:pt>
    <dgm:pt modelId="{049984CF-6EFC-44AA-B866-AF6B3991B383}" type="parTrans" cxnId="{B35AEDB3-DEC3-4033-904E-A5AE48E4B1F4}">
      <dgm:prSet/>
      <dgm:spPr/>
      <dgm:t>
        <a:bodyPr/>
        <a:lstStyle/>
        <a:p>
          <a:endParaRPr lang="id-ID">
            <a:effectLst>
              <a:outerShdw blurRad="38100" dist="38100" dir="2700000" algn="tl">
                <a:srgbClr val="000000">
                  <a:alpha val="43137"/>
                </a:srgbClr>
              </a:outerShdw>
            </a:effectLst>
            <a:latin typeface="Arial Rounded MT Bold" pitchFamily="34" charset="0"/>
          </a:endParaRPr>
        </a:p>
      </dgm:t>
    </dgm:pt>
    <dgm:pt modelId="{7C6E77DB-E62E-4EDE-A259-6CE8DB3708E5}" type="sibTrans" cxnId="{B35AEDB3-DEC3-4033-904E-A5AE48E4B1F4}">
      <dgm:prSet/>
      <dgm:spPr/>
      <dgm:t>
        <a:bodyPr/>
        <a:lstStyle/>
        <a:p>
          <a:endParaRPr lang="id-ID">
            <a:effectLst>
              <a:outerShdw blurRad="38100" dist="38100" dir="2700000" algn="tl">
                <a:srgbClr val="000000">
                  <a:alpha val="43137"/>
                </a:srgbClr>
              </a:outerShdw>
            </a:effectLst>
            <a:latin typeface="Arial Rounded MT Bold" pitchFamily="34" charset="0"/>
          </a:endParaRPr>
        </a:p>
      </dgm:t>
    </dgm:pt>
    <dgm:pt modelId="{3A09D212-96A0-4BBE-8D9F-3C6DCBDAF80F}">
      <dgm:prSet phldrT="[Text]" custT="1"/>
      <dgm:spPr/>
      <dgm:t>
        <a:bodyPr/>
        <a:lstStyle/>
        <a:p>
          <a:pPr algn="just"/>
          <a:r>
            <a:rPr lang="en-US" sz="2400" b="1" dirty="0" err="1" smtClean="0">
              <a:effectLst>
                <a:outerShdw blurRad="38100" dist="38100" dir="2700000" algn="tl">
                  <a:srgbClr val="000000">
                    <a:alpha val="43137"/>
                  </a:srgbClr>
                </a:outerShdw>
              </a:effectLst>
              <a:latin typeface="Arial Rounded MT Bold" pitchFamily="34" charset="0"/>
            </a:rPr>
            <a:t>Arah</a:t>
          </a:r>
          <a:r>
            <a:rPr lang="en-US" sz="2400" b="1" dirty="0" smtClean="0">
              <a:effectLst>
                <a:outerShdw blurRad="38100" dist="38100" dir="2700000" algn="tl">
                  <a:srgbClr val="000000">
                    <a:alpha val="43137"/>
                  </a:srgbClr>
                </a:outerShdw>
              </a:effectLst>
              <a:latin typeface="Arial Rounded MT Bold" pitchFamily="34" charset="0"/>
            </a:rPr>
            <a:t> </a:t>
          </a:r>
          <a:r>
            <a:rPr lang="en-US" sz="2400" b="1" dirty="0" err="1" smtClean="0">
              <a:effectLst>
                <a:outerShdw blurRad="38100" dist="38100" dir="2700000" algn="tl">
                  <a:srgbClr val="000000">
                    <a:alpha val="43137"/>
                  </a:srgbClr>
                </a:outerShdw>
              </a:effectLst>
              <a:latin typeface="Arial Rounded MT Bold" pitchFamily="34" charset="0"/>
            </a:rPr>
            <a:t>kebijakan</a:t>
          </a:r>
          <a:r>
            <a:rPr lang="en-US" sz="2400" b="1" dirty="0" smtClean="0">
              <a:effectLst>
                <a:outerShdw blurRad="38100" dist="38100" dir="2700000" algn="tl">
                  <a:srgbClr val="000000">
                    <a:alpha val="43137"/>
                  </a:srgbClr>
                </a:outerShdw>
              </a:effectLst>
              <a:latin typeface="Arial Rounded MT Bold" pitchFamily="34" charset="0"/>
            </a:rPr>
            <a:t> </a:t>
          </a:r>
          <a:r>
            <a:rPr lang="en-US" sz="2400" b="1" dirty="0" err="1" smtClean="0">
              <a:effectLst>
                <a:outerShdw blurRad="38100" dist="38100" dir="2700000" algn="tl">
                  <a:srgbClr val="000000">
                    <a:alpha val="43137"/>
                  </a:srgbClr>
                </a:outerShdw>
              </a:effectLst>
              <a:latin typeface="Arial Rounded MT Bold" pitchFamily="34" charset="0"/>
            </a:rPr>
            <a:t>kedepan</a:t>
          </a:r>
          <a:r>
            <a:rPr lang="en-US" sz="2400" b="1" dirty="0" smtClean="0">
              <a:effectLst>
                <a:outerShdw blurRad="38100" dist="38100" dir="2700000" algn="tl">
                  <a:srgbClr val="000000">
                    <a:alpha val="43137"/>
                  </a:srgbClr>
                </a:outerShdw>
              </a:effectLst>
              <a:latin typeface="Arial Rounded MT Bold" pitchFamily="34" charset="0"/>
            </a:rPr>
            <a:t> : </a:t>
          </a:r>
          <a:r>
            <a:rPr lang="id-ID" sz="2400" b="1" dirty="0" smtClean="0">
              <a:effectLst>
                <a:outerShdw blurRad="38100" dist="38100" dir="2700000" algn="tl">
                  <a:srgbClr val="000000">
                    <a:alpha val="43137"/>
                  </a:srgbClr>
                </a:outerShdw>
              </a:effectLst>
              <a:latin typeface="Arial Rounded MT Bold" pitchFamily="34" charset="0"/>
            </a:rPr>
            <a:t>Kelas/tingkatan  </a:t>
          </a:r>
          <a:r>
            <a:rPr lang="id-ID" sz="2400" b="1" dirty="0" smtClean="0">
              <a:effectLst>
                <a:outerShdw blurRad="38100" dist="38100" dir="2700000" algn="tl">
                  <a:srgbClr val="000000">
                    <a:alpha val="43137"/>
                  </a:srgbClr>
                </a:outerShdw>
              </a:effectLst>
              <a:latin typeface="Arial Rounded MT Bold" pitchFamily="34" charset="0"/>
            </a:rPr>
            <a:t>Jabatan akan dipakai sebagai dasar penyusunan sistem penggajian PNS  yaitu “Sistem Penggajian Berbasis Jabatan” </a:t>
          </a:r>
        </a:p>
        <a:p>
          <a:pPr algn="l"/>
          <a:r>
            <a:rPr lang="id-ID" sz="2400" b="1" i="1" dirty="0" smtClean="0">
              <a:solidFill>
                <a:srgbClr val="FFC000"/>
              </a:solidFill>
              <a:effectLst>
                <a:outerShdw blurRad="38100" dist="38100" dir="2700000" algn="tl">
                  <a:srgbClr val="000000">
                    <a:alpha val="43137"/>
                  </a:srgbClr>
                </a:outerShdw>
              </a:effectLst>
              <a:latin typeface="Arial Rounded MT Bold" pitchFamily="34" charset="0"/>
            </a:rPr>
            <a:t>(Penjelasan Pasal 79 UU ASN)</a:t>
          </a:r>
          <a:endParaRPr lang="id-ID" sz="2400" b="1" i="1" dirty="0">
            <a:solidFill>
              <a:srgbClr val="FFC000"/>
            </a:solidFill>
            <a:effectLst>
              <a:outerShdw blurRad="38100" dist="38100" dir="2700000" algn="tl">
                <a:srgbClr val="000000">
                  <a:alpha val="43137"/>
                </a:srgbClr>
              </a:outerShdw>
            </a:effectLst>
            <a:latin typeface="Arial Rounded MT Bold" pitchFamily="34" charset="0"/>
          </a:endParaRPr>
        </a:p>
      </dgm:t>
    </dgm:pt>
    <dgm:pt modelId="{FCD986B4-1960-43AE-A5A5-B24F70B7CF88}" type="parTrans" cxnId="{9CF339EE-58D8-4C41-BC94-51374A15699E}">
      <dgm:prSet/>
      <dgm:spPr/>
      <dgm:t>
        <a:bodyPr/>
        <a:lstStyle/>
        <a:p>
          <a:endParaRPr lang="id-ID">
            <a:effectLst>
              <a:outerShdw blurRad="38100" dist="38100" dir="2700000" algn="tl">
                <a:srgbClr val="000000">
                  <a:alpha val="43137"/>
                </a:srgbClr>
              </a:outerShdw>
            </a:effectLst>
            <a:latin typeface="Arial Rounded MT Bold" pitchFamily="34" charset="0"/>
          </a:endParaRPr>
        </a:p>
      </dgm:t>
    </dgm:pt>
    <dgm:pt modelId="{3851DBC8-A43E-4418-9CDE-C68E00A0B8F9}" type="sibTrans" cxnId="{9CF339EE-58D8-4C41-BC94-51374A15699E}">
      <dgm:prSet/>
      <dgm:spPr/>
      <dgm:t>
        <a:bodyPr/>
        <a:lstStyle/>
        <a:p>
          <a:endParaRPr lang="id-ID">
            <a:effectLst>
              <a:outerShdw blurRad="38100" dist="38100" dir="2700000" algn="tl">
                <a:srgbClr val="000000">
                  <a:alpha val="43137"/>
                </a:srgbClr>
              </a:outerShdw>
            </a:effectLst>
            <a:latin typeface="Arial Rounded MT Bold" pitchFamily="34" charset="0"/>
          </a:endParaRPr>
        </a:p>
      </dgm:t>
    </dgm:pt>
    <dgm:pt modelId="{C24D292E-521A-4A4E-AC81-FBF723273361}" type="pres">
      <dgm:prSet presAssocID="{82D4EF58-2B29-498A-9B43-CB87F5461C02}" presName="linear" presStyleCnt="0">
        <dgm:presLayoutVars>
          <dgm:dir/>
          <dgm:resizeHandles val="exact"/>
        </dgm:presLayoutVars>
      </dgm:prSet>
      <dgm:spPr/>
      <dgm:t>
        <a:bodyPr/>
        <a:lstStyle/>
        <a:p>
          <a:endParaRPr lang="en-US"/>
        </a:p>
      </dgm:t>
    </dgm:pt>
    <dgm:pt modelId="{F645ABCA-89C8-4D6F-BD5E-00E09154F509}" type="pres">
      <dgm:prSet presAssocID="{A436E3DF-23AC-416D-89B8-A09EE59951F8}" presName="comp" presStyleCnt="0"/>
      <dgm:spPr/>
    </dgm:pt>
    <dgm:pt modelId="{0F8F3237-7A6B-42A3-B3D0-B5C7A351D081}" type="pres">
      <dgm:prSet presAssocID="{A436E3DF-23AC-416D-89B8-A09EE59951F8}" presName="box" presStyleLbl="node1" presStyleIdx="0" presStyleCnt="2"/>
      <dgm:spPr/>
      <dgm:t>
        <a:bodyPr/>
        <a:lstStyle/>
        <a:p>
          <a:endParaRPr lang="id-ID"/>
        </a:p>
      </dgm:t>
    </dgm:pt>
    <dgm:pt modelId="{0198161E-D7CD-4BF7-B283-7860424CAD5C}" type="pres">
      <dgm:prSet presAssocID="{A436E3DF-23AC-416D-89B8-A09EE59951F8}" presName="img" presStyleLbl="fgImgPlace1" presStyleIdx="0" presStyleCnt="2"/>
      <dgm:spPr/>
    </dgm:pt>
    <dgm:pt modelId="{A5084035-FDE1-4984-B37B-97CCE3429DA2}" type="pres">
      <dgm:prSet presAssocID="{A436E3DF-23AC-416D-89B8-A09EE59951F8}" presName="text" presStyleLbl="node1" presStyleIdx="0" presStyleCnt="2">
        <dgm:presLayoutVars>
          <dgm:bulletEnabled val="1"/>
        </dgm:presLayoutVars>
      </dgm:prSet>
      <dgm:spPr/>
      <dgm:t>
        <a:bodyPr/>
        <a:lstStyle/>
        <a:p>
          <a:endParaRPr lang="id-ID"/>
        </a:p>
      </dgm:t>
    </dgm:pt>
    <dgm:pt modelId="{F773D490-78C5-40D4-8503-EFED45609D9B}" type="pres">
      <dgm:prSet presAssocID="{7C6E77DB-E62E-4EDE-A259-6CE8DB3708E5}" presName="spacer" presStyleCnt="0"/>
      <dgm:spPr/>
    </dgm:pt>
    <dgm:pt modelId="{CA744632-83A9-4A2E-AAC0-DBEFFF98972B}" type="pres">
      <dgm:prSet presAssocID="{3A09D212-96A0-4BBE-8D9F-3C6DCBDAF80F}" presName="comp" presStyleCnt="0"/>
      <dgm:spPr/>
    </dgm:pt>
    <dgm:pt modelId="{FA4A89AD-43AA-4AC1-B5AF-7D1C6211879D}" type="pres">
      <dgm:prSet presAssocID="{3A09D212-96A0-4BBE-8D9F-3C6DCBDAF80F}" presName="box" presStyleLbl="node1" presStyleIdx="1" presStyleCnt="2"/>
      <dgm:spPr/>
      <dgm:t>
        <a:bodyPr/>
        <a:lstStyle/>
        <a:p>
          <a:endParaRPr lang="id-ID"/>
        </a:p>
      </dgm:t>
    </dgm:pt>
    <dgm:pt modelId="{54C9A63F-F348-4702-8A2A-EDB9C556B29F}" type="pres">
      <dgm:prSet presAssocID="{3A09D212-96A0-4BBE-8D9F-3C6DCBDAF80F}" presName="img" presStyleLbl="fgImgPlace1" presStyleIdx="1" presStyleCnt="2"/>
      <dgm:spPr>
        <a:blipFill rotWithShape="1">
          <a:blip xmlns:r="http://schemas.openxmlformats.org/officeDocument/2006/relationships" r:embed="rId1"/>
          <a:stretch>
            <a:fillRect/>
          </a:stretch>
        </a:blipFill>
      </dgm:spPr>
      <dgm:t>
        <a:bodyPr/>
        <a:lstStyle/>
        <a:p>
          <a:endParaRPr lang="id-ID"/>
        </a:p>
      </dgm:t>
    </dgm:pt>
    <dgm:pt modelId="{5297711C-739E-4470-879B-3DC168411363}" type="pres">
      <dgm:prSet presAssocID="{3A09D212-96A0-4BBE-8D9F-3C6DCBDAF80F}" presName="text" presStyleLbl="node1" presStyleIdx="1" presStyleCnt="2">
        <dgm:presLayoutVars>
          <dgm:bulletEnabled val="1"/>
        </dgm:presLayoutVars>
      </dgm:prSet>
      <dgm:spPr/>
      <dgm:t>
        <a:bodyPr/>
        <a:lstStyle/>
        <a:p>
          <a:endParaRPr lang="id-ID"/>
        </a:p>
      </dgm:t>
    </dgm:pt>
  </dgm:ptLst>
  <dgm:cxnLst>
    <dgm:cxn modelId="{9CF339EE-58D8-4C41-BC94-51374A15699E}" srcId="{82D4EF58-2B29-498A-9B43-CB87F5461C02}" destId="{3A09D212-96A0-4BBE-8D9F-3C6DCBDAF80F}" srcOrd="1" destOrd="0" parTransId="{FCD986B4-1960-43AE-A5A5-B24F70B7CF88}" sibTransId="{3851DBC8-A43E-4418-9CDE-C68E00A0B8F9}"/>
    <dgm:cxn modelId="{B35AEDB3-DEC3-4033-904E-A5AE48E4B1F4}" srcId="{82D4EF58-2B29-498A-9B43-CB87F5461C02}" destId="{A436E3DF-23AC-416D-89B8-A09EE59951F8}" srcOrd="0" destOrd="0" parTransId="{049984CF-6EFC-44AA-B866-AF6B3991B383}" sibTransId="{7C6E77DB-E62E-4EDE-A259-6CE8DB3708E5}"/>
    <dgm:cxn modelId="{B691DEB1-FA1C-4548-8CA0-61F96E922EB5}" type="presOf" srcId="{A436E3DF-23AC-416D-89B8-A09EE59951F8}" destId="{0F8F3237-7A6B-42A3-B3D0-B5C7A351D081}" srcOrd="0" destOrd="0" presId="urn:microsoft.com/office/officeart/2005/8/layout/vList4#1"/>
    <dgm:cxn modelId="{089BB53C-805C-48CE-BC28-9A45791D19AE}" type="presOf" srcId="{3A09D212-96A0-4BBE-8D9F-3C6DCBDAF80F}" destId="{FA4A89AD-43AA-4AC1-B5AF-7D1C6211879D}" srcOrd="0" destOrd="0" presId="urn:microsoft.com/office/officeart/2005/8/layout/vList4#1"/>
    <dgm:cxn modelId="{368F1700-604C-4FD5-8939-2485D73F130D}" type="presOf" srcId="{3A09D212-96A0-4BBE-8D9F-3C6DCBDAF80F}" destId="{5297711C-739E-4470-879B-3DC168411363}" srcOrd="1" destOrd="0" presId="urn:microsoft.com/office/officeart/2005/8/layout/vList4#1"/>
    <dgm:cxn modelId="{618735B4-823C-4D92-AF98-A8054A77FA12}" type="presOf" srcId="{82D4EF58-2B29-498A-9B43-CB87F5461C02}" destId="{C24D292E-521A-4A4E-AC81-FBF723273361}" srcOrd="0" destOrd="0" presId="urn:microsoft.com/office/officeart/2005/8/layout/vList4#1"/>
    <dgm:cxn modelId="{62FE232C-7AA9-4110-AC92-F71E8E349A0F}" type="presOf" srcId="{A436E3DF-23AC-416D-89B8-A09EE59951F8}" destId="{A5084035-FDE1-4984-B37B-97CCE3429DA2}" srcOrd="1" destOrd="0" presId="urn:microsoft.com/office/officeart/2005/8/layout/vList4#1"/>
    <dgm:cxn modelId="{44C3A1E1-39C9-4529-9E6E-4A467AF64D2B}" type="presParOf" srcId="{C24D292E-521A-4A4E-AC81-FBF723273361}" destId="{F645ABCA-89C8-4D6F-BD5E-00E09154F509}" srcOrd="0" destOrd="0" presId="urn:microsoft.com/office/officeart/2005/8/layout/vList4#1"/>
    <dgm:cxn modelId="{346E54D1-4577-4ADE-B46F-8AE731703F3E}" type="presParOf" srcId="{F645ABCA-89C8-4D6F-BD5E-00E09154F509}" destId="{0F8F3237-7A6B-42A3-B3D0-B5C7A351D081}" srcOrd="0" destOrd="0" presId="urn:microsoft.com/office/officeart/2005/8/layout/vList4#1"/>
    <dgm:cxn modelId="{CF210911-D2E3-4CB1-99F9-A8D4D9406919}" type="presParOf" srcId="{F645ABCA-89C8-4D6F-BD5E-00E09154F509}" destId="{0198161E-D7CD-4BF7-B283-7860424CAD5C}" srcOrd="1" destOrd="0" presId="urn:microsoft.com/office/officeart/2005/8/layout/vList4#1"/>
    <dgm:cxn modelId="{4A5C61E1-DC78-4F08-AB12-BD0500D1D772}" type="presParOf" srcId="{F645ABCA-89C8-4D6F-BD5E-00E09154F509}" destId="{A5084035-FDE1-4984-B37B-97CCE3429DA2}" srcOrd="2" destOrd="0" presId="urn:microsoft.com/office/officeart/2005/8/layout/vList4#1"/>
    <dgm:cxn modelId="{129D7D5A-E043-46D6-A69B-8D8F99664EA0}" type="presParOf" srcId="{C24D292E-521A-4A4E-AC81-FBF723273361}" destId="{F773D490-78C5-40D4-8503-EFED45609D9B}" srcOrd="1" destOrd="0" presId="urn:microsoft.com/office/officeart/2005/8/layout/vList4#1"/>
    <dgm:cxn modelId="{9818AC80-A430-4047-B277-0E4DE3DBD519}" type="presParOf" srcId="{C24D292E-521A-4A4E-AC81-FBF723273361}" destId="{CA744632-83A9-4A2E-AAC0-DBEFFF98972B}" srcOrd="2" destOrd="0" presId="urn:microsoft.com/office/officeart/2005/8/layout/vList4#1"/>
    <dgm:cxn modelId="{DCBDF0DB-C8A1-48F7-9C0F-805816F8D1BA}" type="presParOf" srcId="{CA744632-83A9-4A2E-AAC0-DBEFFF98972B}" destId="{FA4A89AD-43AA-4AC1-B5AF-7D1C6211879D}" srcOrd="0" destOrd="0" presId="urn:microsoft.com/office/officeart/2005/8/layout/vList4#1"/>
    <dgm:cxn modelId="{C03E1F39-6506-427A-BF00-7CBA5B1A5D3B}" type="presParOf" srcId="{CA744632-83A9-4A2E-AAC0-DBEFFF98972B}" destId="{54C9A63F-F348-4702-8A2A-EDB9C556B29F}" srcOrd="1" destOrd="0" presId="urn:microsoft.com/office/officeart/2005/8/layout/vList4#1"/>
    <dgm:cxn modelId="{236B79D6-C25E-42C3-AE77-40C157BA3D89}" type="presParOf" srcId="{CA744632-83A9-4A2E-AAC0-DBEFFF98972B}" destId="{5297711C-739E-4470-879B-3DC168411363}" srcOrd="2" destOrd="0" presId="urn:microsoft.com/office/officeart/2005/8/layout/vList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D4EF58-2B29-498A-9B43-CB87F5461C02}" type="doc">
      <dgm:prSet loTypeId="urn:microsoft.com/office/officeart/2005/8/layout/vList4#2" loCatId="list" qsTypeId="urn:microsoft.com/office/officeart/2005/8/quickstyle/simple1" qsCatId="simple" csTypeId="urn:microsoft.com/office/officeart/2005/8/colors/accent1_2" csCatId="accent1" phldr="1"/>
      <dgm:spPr/>
      <dgm:t>
        <a:bodyPr/>
        <a:lstStyle/>
        <a:p>
          <a:endParaRPr lang="id-ID"/>
        </a:p>
      </dgm:t>
    </dgm:pt>
    <dgm:pt modelId="{FE60C935-99E3-4205-B226-6A478C4DB68B}">
      <dgm:prSet phldrT="[Text]" custT="1"/>
      <dgm:spPr/>
      <dgm:t>
        <a:bodyPr/>
        <a:lstStyle/>
        <a:p>
          <a:pPr algn="just"/>
          <a:r>
            <a:rPr lang="id-ID" sz="1800" b="1" dirty="0" smtClean="0">
              <a:effectLst>
                <a:outerShdw blurRad="38100" dist="38100" dir="2700000" algn="tl">
                  <a:srgbClr val="000000">
                    <a:alpha val="43137"/>
                  </a:srgbClr>
                </a:outerShdw>
              </a:effectLst>
              <a:latin typeface="Arial Rounded MT Bold" pitchFamily="34" charset="0"/>
            </a:rPr>
            <a:t>Sistem Pengelolaan data kelas jabatan yang ada saat ini masih sederhana dan belum berbasis Web</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dan</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karena</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itu</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belum</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mampu</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menjawab</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tantangan</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kebutuhan</a:t>
          </a:r>
          <a:r>
            <a:rPr lang="en-US" sz="1800" b="1" dirty="0" smtClean="0">
              <a:effectLst>
                <a:outerShdw blurRad="38100" dist="38100" dir="2700000" algn="tl">
                  <a:srgbClr val="000000">
                    <a:alpha val="43137"/>
                  </a:srgbClr>
                </a:outerShdw>
              </a:effectLst>
              <a:latin typeface="Arial Rounded MT Bold" pitchFamily="34" charset="0"/>
            </a:rPr>
            <a:t> </a:t>
          </a:r>
          <a:r>
            <a:rPr lang="en-US" sz="1800" b="1" dirty="0" err="1" smtClean="0">
              <a:effectLst>
                <a:outerShdw blurRad="38100" dist="38100" dir="2700000" algn="tl">
                  <a:srgbClr val="000000">
                    <a:alpha val="43137"/>
                  </a:srgbClr>
                </a:outerShdw>
              </a:effectLst>
              <a:latin typeface="Arial Rounded MT Bold" pitchFamily="34" charset="0"/>
            </a:rPr>
            <a:t>kedepan</a:t>
          </a:r>
          <a:r>
            <a:rPr lang="en-US" sz="1800" b="1" dirty="0" smtClean="0">
              <a:effectLst>
                <a:outerShdw blurRad="38100" dist="38100" dir="2700000" algn="tl">
                  <a:srgbClr val="000000">
                    <a:alpha val="43137"/>
                  </a:srgbClr>
                </a:outerShdw>
              </a:effectLst>
              <a:latin typeface="Arial Rounded MT Bold" pitchFamily="34" charset="0"/>
            </a:rPr>
            <a:t>.</a:t>
          </a:r>
          <a:endParaRPr lang="id-ID" sz="1800" b="1" dirty="0">
            <a:solidFill>
              <a:schemeClr val="bg1"/>
            </a:solidFill>
            <a:effectLst>
              <a:outerShdw blurRad="38100" dist="38100" dir="2700000" algn="tl">
                <a:srgbClr val="000000">
                  <a:alpha val="43137"/>
                </a:srgbClr>
              </a:outerShdw>
            </a:effectLst>
            <a:latin typeface="Arial Rounded MT Bold" pitchFamily="34" charset="0"/>
          </a:endParaRPr>
        </a:p>
      </dgm:t>
    </dgm:pt>
    <dgm:pt modelId="{B5D4AEAF-C709-4EB4-A642-76136D58A67D}" type="parTrans" cxnId="{6BAC755B-BCCA-4414-B7D9-7B7642C44282}">
      <dgm:prSet/>
      <dgm:spPr/>
      <dgm:t>
        <a:bodyPr/>
        <a:lstStyle/>
        <a:p>
          <a:endParaRPr lang="id-ID" sz="1800"/>
        </a:p>
      </dgm:t>
    </dgm:pt>
    <dgm:pt modelId="{7594D741-BDA5-4B00-B34A-0AFF18FCF7D0}" type="sibTrans" cxnId="{6BAC755B-BCCA-4414-B7D9-7B7642C44282}">
      <dgm:prSet/>
      <dgm:spPr/>
      <dgm:t>
        <a:bodyPr/>
        <a:lstStyle/>
        <a:p>
          <a:endParaRPr lang="id-ID" sz="1800"/>
        </a:p>
      </dgm:t>
    </dgm:pt>
    <dgm:pt modelId="{E0BDC5C7-43D3-41DA-B0C1-43B99C22AE1F}">
      <dgm:prSet phldrT="[Text]" custT="1"/>
      <dgm:spPr/>
      <dgm:t>
        <a:bodyPr/>
        <a:lstStyle/>
        <a:p>
          <a:pPr algn="just"/>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Dalam</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Manajemen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ASN :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untuk</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menjamin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efisiensi</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efektifitas</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dan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akurasi</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pengambilan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keputusan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diperlukan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Sistem</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Informasi</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ASN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berbasis</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IT) yang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diselenggarakan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secara</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nasional</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dan</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terintegrasi</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antar</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Instansi</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dirty="0" err="1" smtClean="0">
              <a:solidFill>
                <a:schemeClr val="bg1"/>
              </a:solidFill>
              <a:effectLst>
                <a:outerShdw blurRad="38100" dist="38100" dir="2700000" algn="tl">
                  <a:srgbClr val="000000">
                    <a:alpha val="43137"/>
                  </a:srgbClr>
                </a:outerShdw>
              </a:effectLst>
              <a:latin typeface="Arial Rounded MT Bold" pitchFamily="34" charset="0"/>
            </a:rPr>
            <a:t>Pemerintah</a:t>
          </a:r>
          <a:r>
            <a:rPr lang="en-US" sz="2000" b="1" dirty="0" smtClean="0">
              <a:solidFill>
                <a:schemeClr val="bg1"/>
              </a:solidFill>
              <a:effectLst>
                <a:outerShdw blurRad="38100" dist="38100" dir="2700000" algn="tl">
                  <a:srgbClr val="000000">
                    <a:alpha val="43137"/>
                  </a:srgbClr>
                </a:outerShdw>
              </a:effectLst>
              <a:latin typeface="Arial Rounded MT Bold" pitchFamily="34" charset="0"/>
            </a:rPr>
            <a:t>. </a:t>
          </a:r>
          <a:r>
            <a:rPr lang="en-US" sz="2000" b="1" i="1" dirty="0" smtClean="0">
              <a:solidFill>
                <a:srgbClr val="FFC000"/>
              </a:solidFill>
              <a:effectLst>
                <a:outerShdw blurRad="38100" dist="38100" dir="2700000" algn="tl">
                  <a:srgbClr val="000000">
                    <a:alpha val="43137"/>
                  </a:srgbClr>
                </a:outerShdw>
              </a:effectLst>
              <a:latin typeface="Arial Rounded MT Bold" pitchFamily="34" charset="0"/>
            </a:rPr>
            <a:t>(</a:t>
          </a:r>
          <a:r>
            <a:rPr lang="en-US" sz="2000" b="1" i="1" dirty="0" err="1" smtClean="0">
              <a:solidFill>
                <a:srgbClr val="FFC000"/>
              </a:solidFill>
              <a:effectLst>
                <a:outerShdw blurRad="38100" dist="38100" dir="2700000" algn="tl">
                  <a:srgbClr val="000000">
                    <a:alpha val="43137"/>
                  </a:srgbClr>
                </a:outerShdw>
              </a:effectLst>
              <a:latin typeface="Arial Rounded MT Bold" pitchFamily="34" charset="0"/>
            </a:rPr>
            <a:t>Psl</a:t>
          </a:r>
          <a:r>
            <a:rPr lang="en-US" sz="2000" b="1" i="1" dirty="0" smtClean="0">
              <a:solidFill>
                <a:srgbClr val="FFC000"/>
              </a:solidFill>
              <a:effectLst>
                <a:outerShdw blurRad="38100" dist="38100" dir="2700000" algn="tl">
                  <a:srgbClr val="000000">
                    <a:alpha val="43137"/>
                  </a:srgbClr>
                </a:outerShdw>
              </a:effectLst>
              <a:latin typeface="Arial Rounded MT Bold" pitchFamily="34" charset="0"/>
            </a:rPr>
            <a:t> 27 UU ASN)</a:t>
          </a:r>
          <a:endParaRPr lang="id-ID" sz="2000" b="1" i="1" dirty="0">
            <a:solidFill>
              <a:srgbClr val="FFC000"/>
            </a:solidFill>
          </a:endParaRPr>
        </a:p>
      </dgm:t>
    </dgm:pt>
    <dgm:pt modelId="{D98D43A1-4981-4D48-8B7C-74ED23229EDD}" type="sibTrans" cxnId="{F32B51B8-3ECA-44BF-9CF6-F096655F9688}">
      <dgm:prSet/>
      <dgm:spPr/>
      <dgm:t>
        <a:bodyPr/>
        <a:lstStyle/>
        <a:p>
          <a:endParaRPr lang="id-ID" sz="1800"/>
        </a:p>
      </dgm:t>
    </dgm:pt>
    <dgm:pt modelId="{323AE6C9-450E-4647-A041-8C17ACFF09AF}" type="parTrans" cxnId="{F32B51B8-3ECA-44BF-9CF6-F096655F9688}">
      <dgm:prSet/>
      <dgm:spPr/>
      <dgm:t>
        <a:bodyPr/>
        <a:lstStyle/>
        <a:p>
          <a:endParaRPr lang="id-ID" sz="1800"/>
        </a:p>
      </dgm:t>
    </dgm:pt>
    <dgm:pt modelId="{C24D292E-521A-4A4E-AC81-FBF723273361}" type="pres">
      <dgm:prSet presAssocID="{82D4EF58-2B29-498A-9B43-CB87F5461C02}" presName="linear" presStyleCnt="0">
        <dgm:presLayoutVars>
          <dgm:dir/>
          <dgm:resizeHandles val="exact"/>
        </dgm:presLayoutVars>
      </dgm:prSet>
      <dgm:spPr/>
      <dgm:t>
        <a:bodyPr/>
        <a:lstStyle/>
        <a:p>
          <a:endParaRPr lang="en-US"/>
        </a:p>
      </dgm:t>
    </dgm:pt>
    <dgm:pt modelId="{9382BE38-28BD-489B-82BE-1E098E314D53}" type="pres">
      <dgm:prSet presAssocID="{E0BDC5C7-43D3-41DA-B0C1-43B99C22AE1F}" presName="comp" presStyleCnt="0"/>
      <dgm:spPr/>
    </dgm:pt>
    <dgm:pt modelId="{3C96F5FC-7286-4C89-8A56-15FFD8677F21}" type="pres">
      <dgm:prSet presAssocID="{E0BDC5C7-43D3-41DA-B0C1-43B99C22AE1F}" presName="box" presStyleLbl="node1" presStyleIdx="0" presStyleCnt="2"/>
      <dgm:spPr/>
      <dgm:t>
        <a:bodyPr/>
        <a:lstStyle/>
        <a:p>
          <a:endParaRPr lang="id-ID"/>
        </a:p>
      </dgm:t>
    </dgm:pt>
    <dgm:pt modelId="{B823E845-B827-4A82-9C8E-A7F162CB1F01}" type="pres">
      <dgm:prSet presAssocID="{E0BDC5C7-43D3-41DA-B0C1-43B99C22AE1F}" presName="img" presStyleLbl="fgImgPlace1" presStyleIdx="0" presStyleCnt="2"/>
      <dgm:spPr>
        <a:blipFill rotWithShape="1">
          <a:blip xmlns:r="http://schemas.openxmlformats.org/officeDocument/2006/relationships" r:embed="rId1"/>
          <a:stretch>
            <a:fillRect/>
          </a:stretch>
        </a:blipFill>
      </dgm:spPr>
    </dgm:pt>
    <dgm:pt modelId="{D72B43E9-FDD6-45AE-A6D8-D18474EE4D47}" type="pres">
      <dgm:prSet presAssocID="{E0BDC5C7-43D3-41DA-B0C1-43B99C22AE1F}" presName="text" presStyleLbl="node1" presStyleIdx="0" presStyleCnt="2">
        <dgm:presLayoutVars>
          <dgm:bulletEnabled val="1"/>
        </dgm:presLayoutVars>
      </dgm:prSet>
      <dgm:spPr/>
      <dgm:t>
        <a:bodyPr/>
        <a:lstStyle/>
        <a:p>
          <a:endParaRPr lang="id-ID"/>
        </a:p>
      </dgm:t>
    </dgm:pt>
    <dgm:pt modelId="{B2859FBB-38FC-4D22-968A-C12C1666AF42}" type="pres">
      <dgm:prSet presAssocID="{D98D43A1-4981-4D48-8B7C-74ED23229EDD}" presName="spacer" presStyleCnt="0"/>
      <dgm:spPr/>
    </dgm:pt>
    <dgm:pt modelId="{621BB813-CD39-4346-81FF-77D09DB722F0}" type="pres">
      <dgm:prSet presAssocID="{FE60C935-99E3-4205-B226-6A478C4DB68B}" presName="comp" presStyleCnt="0"/>
      <dgm:spPr/>
    </dgm:pt>
    <dgm:pt modelId="{5D7D6474-4E97-4053-9009-721600EC75C3}" type="pres">
      <dgm:prSet presAssocID="{FE60C935-99E3-4205-B226-6A478C4DB68B}" presName="box" presStyleLbl="node1" presStyleIdx="1" presStyleCnt="2"/>
      <dgm:spPr/>
      <dgm:t>
        <a:bodyPr/>
        <a:lstStyle/>
        <a:p>
          <a:endParaRPr lang="id-ID"/>
        </a:p>
      </dgm:t>
    </dgm:pt>
    <dgm:pt modelId="{172F998C-3D4A-41B9-9297-8C6211F9701B}" type="pres">
      <dgm:prSet presAssocID="{FE60C935-99E3-4205-B226-6A478C4DB68B}" presName="img" presStyleLbl="fgImgPlace1" presStyleIdx="1" presStyleCnt="2"/>
      <dgm:spPr/>
    </dgm:pt>
    <dgm:pt modelId="{B4B28A1F-B747-42E0-B660-32DC7EF6AF84}" type="pres">
      <dgm:prSet presAssocID="{FE60C935-99E3-4205-B226-6A478C4DB68B}" presName="text" presStyleLbl="node1" presStyleIdx="1" presStyleCnt="2">
        <dgm:presLayoutVars>
          <dgm:bulletEnabled val="1"/>
        </dgm:presLayoutVars>
      </dgm:prSet>
      <dgm:spPr/>
      <dgm:t>
        <a:bodyPr/>
        <a:lstStyle/>
        <a:p>
          <a:endParaRPr lang="id-ID"/>
        </a:p>
      </dgm:t>
    </dgm:pt>
  </dgm:ptLst>
  <dgm:cxnLst>
    <dgm:cxn modelId="{6BAC755B-BCCA-4414-B7D9-7B7642C44282}" srcId="{82D4EF58-2B29-498A-9B43-CB87F5461C02}" destId="{FE60C935-99E3-4205-B226-6A478C4DB68B}" srcOrd="1" destOrd="0" parTransId="{B5D4AEAF-C709-4EB4-A642-76136D58A67D}" sibTransId="{7594D741-BDA5-4B00-B34A-0AFF18FCF7D0}"/>
    <dgm:cxn modelId="{DD2B2A52-7A30-4040-8BD3-C76FBDAC890C}" type="presOf" srcId="{E0BDC5C7-43D3-41DA-B0C1-43B99C22AE1F}" destId="{3C96F5FC-7286-4C89-8A56-15FFD8677F21}" srcOrd="0" destOrd="0" presId="urn:microsoft.com/office/officeart/2005/8/layout/vList4#2"/>
    <dgm:cxn modelId="{2F145F8E-A603-42C9-A78A-80EF4217E576}" type="presOf" srcId="{FE60C935-99E3-4205-B226-6A478C4DB68B}" destId="{B4B28A1F-B747-42E0-B660-32DC7EF6AF84}" srcOrd="1" destOrd="0" presId="urn:microsoft.com/office/officeart/2005/8/layout/vList4#2"/>
    <dgm:cxn modelId="{F32B51B8-3ECA-44BF-9CF6-F096655F9688}" srcId="{82D4EF58-2B29-498A-9B43-CB87F5461C02}" destId="{E0BDC5C7-43D3-41DA-B0C1-43B99C22AE1F}" srcOrd="0" destOrd="0" parTransId="{323AE6C9-450E-4647-A041-8C17ACFF09AF}" sibTransId="{D98D43A1-4981-4D48-8B7C-74ED23229EDD}"/>
    <dgm:cxn modelId="{97EC1285-7956-4C4E-B2AD-67A6C6302655}" type="presOf" srcId="{FE60C935-99E3-4205-B226-6A478C4DB68B}" destId="{5D7D6474-4E97-4053-9009-721600EC75C3}" srcOrd="0" destOrd="0" presId="urn:microsoft.com/office/officeart/2005/8/layout/vList4#2"/>
    <dgm:cxn modelId="{FCF89312-3413-474B-BC0D-F213DB43A062}" type="presOf" srcId="{82D4EF58-2B29-498A-9B43-CB87F5461C02}" destId="{C24D292E-521A-4A4E-AC81-FBF723273361}" srcOrd="0" destOrd="0" presId="urn:microsoft.com/office/officeart/2005/8/layout/vList4#2"/>
    <dgm:cxn modelId="{D3A842F9-0180-4FB2-9D8E-939E55F033E1}" type="presOf" srcId="{E0BDC5C7-43D3-41DA-B0C1-43B99C22AE1F}" destId="{D72B43E9-FDD6-45AE-A6D8-D18474EE4D47}" srcOrd="1" destOrd="0" presId="urn:microsoft.com/office/officeart/2005/8/layout/vList4#2"/>
    <dgm:cxn modelId="{CEE1A4F0-B2DE-4A6E-8FDE-5F9C9A95776E}" type="presParOf" srcId="{C24D292E-521A-4A4E-AC81-FBF723273361}" destId="{9382BE38-28BD-489B-82BE-1E098E314D53}" srcOrd="0" destOrd="0" presId="urn:microsoft.com/office/officeart/2005/8/layout/vList4#2"/>
    <dgm:cxn modelId="{22083CCE-958C-4FBF-93C6-77435AD700E4}" type="presParOf" srcId="{9382BE38-28BD-489B-82BE-1E098E314D53}" destId="{3C96F5FC-7286-4C89-8A56-15FFD8677F21}" srcOrd="0" destOrd="0" presId="urn:microsoft.com/office/officeart/2005/8/layout/vList4#2"/>
    <dgm:cxn modelId="{2EAC8475-B1E4-4E0A-95D1-D1BD69B1A719}" type="presParOf" srcId="{9382BE38-28BD-489B-82BE-1E098E314D53}" destId="{B823E845-B827-4A82-9C8E-A7F162CB1F01}" srcOrd="1" destOrd="0" presId="urn:microsoft.com/office/officeart/2005/8/layout/vList4#2"/>
    <dgm:cxn modelId="{A5337A58-1926-4671-A511-1298B6F08A11}" type="presParOf" srcId="{9382BE38-28BD-489B-82BE-1E098E314D53}" destId="{D72B43E9-FDD6-45AE-A6D8-D18474EE4D47}" srcOrd="2" destOrd="0" presId="urn:microsoft.com/office/officeart/2005/8/layout/vList4#2"/>
    <dgm:cxn modelId="{86623D82-A3C0-4DC9-8894-2FAEF7FF2C51}" type="presParOf" srcId="{C24D292E-521A-4A4E-AC81-FBF723273361}" destId="{B2859FBB-38FC-4D22-968A-C12C1666AF42}" srcOrd="1" destOrd="0" presId="urn:microsoft.com/office/officeart/2005/8/layout/vList4#2"/>
    <dgm:cxn modelId="{8CBCAFAB-A1C3-4AA7-8833-233086C4FD4D}" type="presParOf" srcId="{C24D292E-521A-4A4E-AC81-FBF723273361}" destId="{621BB813-CD39-4346-81FF-77D09DB722F0}" srcOrd="2" destOrd="0" presId="urn:microsoft.com/office/officeart/2005/8/layout/vList4#2"/>
    <dgm:cxn modelId="{488F66D9-9810-4BE4-A6E5-6671E1E09C0B}" type="presParOf" srcId="{621BB813-CD39-4346-81FF-77D09DB722F0}" destId="{5D7D6474-4E97-4053-9009-721600EC75C3}" srcOrd="0" destOrd="0" presId="urn:microsoft.com/office/officeart/2005/8/layout/vList4#2"/>
    <dgm:cxn modelId="{18E1F8D4-83CF-456A-B6A7-5D423A64707E}" type="presParOf" srcId="{621BB813-CD39-4346-81FF-77D09DB722F0}" destId="{172F998C-3D4A-41B9-9297-8C6211F9701B}" srcOrd="1" destOrd="0" presId="urn:microsoft.com/office/officeart/2005/8/layout/vList4#2"/>
    <dgm:cxn modelId="{E6443A20-6E29-4BA7-92E9-B6CCE6922F22}" type="presParOf" srcId="{621BB813-CD39-4346-81FF-77D09DB722F0}" destId="{B4B28A1F-B747-42E0-B660-32DC7EF6AF84}" srcOrd="2" destOrd="0" presId="urn:microsoft.com/office/officeart/2005/8/layout/vList4#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8F3237-7A6B-42A3-B3D0-B5C7A351D081}">
      <dsp:nvSpPr>
        <dsp:cNvPr id="0" name=""/>
        <dsp:cNvSpPr/>
      </dsp:nvSpPr>
      <dsp:spPr>
        <a:xfrm>
          <a:off x="0" y="0"/>
          <a:ext cx="8208912" cy="23482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id-ID" sz="2400" kern="1200" dirty="0" smtClean="0">
              <a:effectLst>
                <a:outerShdw blurRad="38100" dist="38100" dir="2700000" algn="tl">
                  <a:srgbClr val="000000">
                    <a:alpha val="43137"/>
                  </a:srgbClr>
                </a:outerShdw>
              </a:effectLst>
              <a:latin typeface="Arial Rounded MT Bold" pitchFamily="34" charset="0"/>
            </a:rPr>
            <a:t>Seluruh Instansi Pemerintah wajib melaksanakan evaluasi jabatan yang menghasilkan kelas jabatan</a:t>
          </a:r>
          <a:r>
            <a:rPr lang="id-ID" sz="2400" kern="1200" dirty="0" smtClean="0"/>
            <a:t> </a:t>
          </a:r>
        </a:p>
        <a:p>
          <a:pPr lvl="0" algn="just" defTabSz="1066800">
            <a:lnSpc>
              <a:spcPct val="90000"/>
            </a:lnSpc>
            <a:spcBef>
              <a:spcPct val="0"/>
            </a:spcBef>
            <a:spcAft>
              <a:spcPct val="35000"/>
            </a:spcAft>
          </a:pPr>
          <a:r>
            <a:rPr lang="id-ID" sz="2400" i="1" kern="1200" dirty="0" smtClean="0">
              <a:solidFill>
                <a:srgbClr val="FFC000"/>
              </a:solidFill>
            </a:rPr>
            <a:t>(Permenpan dan RB No 34 Tahun 2011 dan Perka BKN No 21 Th 2011)</a:t>
          </a:r>
          <a:endParaRPr lang="id-ID" sz="2400" i="1" kern="1200" dirty="0">
            <a:solidFill>
              <a:srgbClr val="FFC000"/>
            </a:solidFill>
          </a:endParaRPr>
        </a:p>
      </dsp:txBody>
      <dsp:txXfrm>
        <a:off x="1876608" y="0"/>
        <a:ext cx="6332303" cy="2348258"/>
      </dsp:txXfrm>
    </dsp:sp>
    <dsp:sp modelId="{0198161E-D7CD-4BF7-B283-7860424CAD5C}">
      <dsp:nvSpPr>
        <dsp:cNvPr id="0" name=""/>
        <dsp:cNvSpPr/>
      </dsp:nvSpPr>
      <dsp:spPr>
        <a:xfrm>
          <a:off x="234825" y="234825"/>
          <a:ext cx="1641782" cy="187860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4A89AD-43AA-4AC1-B5AF-7D1C6211879D}">
      <dsp:nvSpPr>
        <dsp:cNvPr id="0" name=""/>
        <dsp:cNvSpPr/>
      </dsp:nvSpPr>
      <dsp:spPr>
        <a:xfrm>
          <a:off x="0" y="2583084"/>
          <a:ext cx="8208912" cy="23482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id-ID" sz="2400" kern="1200" dirty="0" smtClean="0">
              <a:effectLst>
                <a:outerShdw blurRad="38100" dist="38100" dir="2700000" algn="tl">
                  <a:srgbClr val="000000">
                    <a:alpha val="43137"/>
                  </a:srgbClr>
                </a:outerShdw>
              </a:effectLst>
              <a:latin typeface="Arial Rounded MT Bold" pitchFamily="34" charset="0"/>
            </a:rPr>
            <a:t>Kelas/tingkatan  Jabatan akan dipakai sebagai dasar penyusunan sistem penggajian PNS  yaitu “Sistem Penggajian Berbasis Jabatan”</a:t>
          </a:r>
          <a:r>
            <a:rPr lang="id-ID" sz="2400" kern="1200" dirty="0" smtClean="0"/>
            <a:t> </a:t>
          </a:r>
        </a:p>
        <a:p>
          <a:pPr lvl="0" algn="l" defTabSz="1066800">
            <a:lnSpc>
              <a:spcPct val="90000"/>
            </a:lnSpc>
            <a:spcBef>
              <a:spcPct val="0"/>
            </a:spcBef>
            <a:spcAft>
              <a:spcPct val="35000"/>
            </a:spcAft>
          </a:pPr>
          <a:r>
            <a:rPr lang="id-ID" sz="2400" i="1" kern="1200" dirty="0" smtClean="0">
              <a:solidFill>
                <a:srgbClr val="FFC000"/>
              </a:solidFill>
            </a:rPr>
            <a:t>(Penjelasan Pasal 79 UU ASN)</a:t>
          </a:r>
          <a:endParaRPr lang="id-ID" sz="2400" i="1" kern="1200" dirty="0">
            <a:solidFill>
              <a:srgbClr val="FFC000"/>
            </a:solidFill>
          </a:endParaRPr>
        </a:p>
      </dsp:txBody>
      <dsp:txXfrm>
        <a:off x="1876608" y="2583084"/>
        <a:ext cx="6332303" cy="2348258"/>
      </dsp:txXfrm>
    </dsp:sp>
    <dsp:sp modelId="{54C9A63F-F348-4702-8A2A-EDB9C556B29F}">
      <dsp:nvSpPr>
        <dsp:cNvPr id="0" name=""/>
        <dsp:cNvSpPr/>
      </dsp:nvSpPr>
      <dsp:spPr>
        <a:xfrm>
          <a:off x="234825" y="2817910"/>
          <a:ext cx="1641782" cy="1878607"/>
        </a:xfrm>
        <a:prstGeom prst="roundRect">
          <a:avLst>
            <a:gd name="adj" fmla="val 10000"/>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96F5FC-7286-4C89-8A56-15FFD8677F21}">
      <dsp:nvSpPr>
        <dsp:cNvPr id="0" name=""/>
        <dsp:cNvSpPr/>
      </dsp:nvSpPr>
      <dsp:spPr>
        <a:xfrm>
          <a:off x="0" y="0"/>
          <a:ext cx="8208912" cy="2039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effectLst>
                <a:outerShdw blurRad="38100" dist="38100" dir="2700000" algn="tl">
                  <a:srgbClr val="000000">
                    <a:alpha val="43137"/>
                  </a:srgbClr>
                </a:outerShdw>
              </a:effectLst>
              <a:latin typeface="Arial Rounded MT Bold" pitchFamily="34" charset="0"/>
            </a:rPr>
            <a:t>Sistem Pengelolaan data kelas jabatan yang ada saat ini </a:t>
          </a:r>
          <a:r>
            <a:rPr lang="id-ID" sz="2000" kern="1200" dirty="0" smtClean="0">
              <a:effectLst>
                <a:outerShdw blurRad="38100" dist="38100" dir="2700000" algn="tl">
                  <a:srgbClr val="000000">
                    <a:alpha val="43137"/>
                  </a:srgbClr>
                </a:outerShdw>
              </a:effectLst>
              <a:latin typeface="Arial Rounded MT Bold" pitchFamily="34" charset="0"/>
            </a:rPr>
            <a:t>masih </a:t>
          </a:r>
          <a:r>
            <a:rPr lang="id-ID" sz="2000" kern="1200" dirty="0" smtClean="0">
              <a:effectLst>
                <a:outerShdw blurRad="38100" dist="38100" dir="2700000" algn="tl">
                  <a:srgbClr val="000000">
                    <a:alpha val="43137"/>
                  </a:srgbClr>
                </a:outerShdw>
              </a:effectLst>
              <a:latin typeface="Arial Rounded MT Bold" pitchFamily="34" charset="0"/>
            </a:rPr>
            <a:t>sederhana dan belum berbasis Web</a:t>
          </a:r>
          <a:endParaRPr lang="id-ID" sz="2000" i="1" kern="1200" dirty="0">
            <a:solidFill>
              <a:srgbClr val="FFC000"/>
            </a:solidFill>
          </a:endParaRPr>
        </a:p>
      </dsp:txBody>
      <dsp:txXfrm>
        <a:off x="1845755" y="0"/>
        <a:ext cx="6363156" cy="2039728"/>
      </dsp:txXfrm>
    </dsp:sp>
    <dsp:sp modelId="{B823E845-B827-4A82-9C8E-A7F162CB1F01}">
      <dsp:nvSpPr>
        <dsp:cNvPr id="0" name=""/>
        <dsp:cNvSpPr/>
      </dsp:nvSpPr>
      <dsp:spPr>
        <a:xfrm>
          <a:off x="203972" y="203972"/>
          <a:ext cx="1641782" cy="1631782"/>
        </a:xfrm>
        <a:prstGeom prst="roundRect">
          <a:avLst>
            <a:gd name="adj" fmla="val 10000"/>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7D6474-4E97-4053-9009-721600EC75C3}">
      <dsp:nvSpPr>
        <dsp:cNvPr id="0" name=""/>
        <dsp:cNvSpPr/>
      </dsp:nvSpPr>
      <dsp:spPr>
        <a:xfrm>
          <a:off x="0" y="2243701"/>
          <a:ext cx="8208912" cy="2039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id-ID" sz="1800" kern="1200" dirty="0" smtClean="0">
              <a:solidFill>
                <a:schemeClr val="bg1"/>
              </a:solidFill>
              <a:effectLst>
                <a:outerShdw blurRad="38100" dist="38100" dir="2700000" algn="tl">
                  <a:srgbClr val="000000">
                    <a:alpha val="43137"/>
                  </a:srgbClr>
                </a:outerShdw>
              </a:effectLst>
              <a:latin typeface="Arial Rounded MT Bold" pitchFamily="34" charset="0"/>
            </a:rPr>
            <a:t>Setiap Instansi Pemerintah wajib memutakhirkan data secara berkala dan menyampaikannya kepada BKN untuk menjamin keterpaduan dan akurasi data dalam Sistem Informasi ASN yang berbasis teknologi informasi dan diselenggarakan secara nasional serta terintegrasi antar Instansi Pemerintah. </a:t>
          </a:r>
          <a:endParaRPr lang="id-ID" sz="1800" kern="1200" dirty="0">
            <a:solidFill>
              <a:schemeClr val="bg1"/>
            </a:solidFill>
            <a:effectLst>
              <a:outerShdw blurRad="38100" dist="38100" dir="2700000" algn="tl">
                <a:srgbClr val="000000">
                  <a:alpha val="43137"/>
                </a:srgbClr>
              </a:outerShdw>
            </a:effectLst>
            <a:latin typeface="Arial Rounded MT Bold" pitchFamily="34" charset="0"/>
          </a:endParaRPr>
        </a:p>
      </dsp:txBody>
      <dsp:txXfrm>
        <a:off x="1845755" y="2243701"/>
        <a:ext cx="6363156" cy="2039728"/>
      </dsp:txXfrm>
    </dsp:sp>
    <dsp:sp modelId="{172F998C-3D4A-41B9-9297-8C6211F9701B}">
      <dsp:nvSpPr>
        <dsp:cNvPr id="0" name=""/>
        <dsp:cNvSpPr/>
      </dsp:nvSpPr>
      <dsp:spPr>
        <a:xfrm>
          <a:off x="203972" y="2447674"/>
          <a:ext cx="1641782" cy="1631782"/>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2">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BEAD18-22FC-4FCF-B9C3-8F744AFD2AD8}" type="datetimeFigureOut">
              <a:rPr lang="en-US" smtClean="0"/>
              <a:t>1/4/2017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2E3C76-C6A5-4709-A410-D387CE9C677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40B74A-DE0E-4AB0-841F-46CFCFB80961}" type="datetimeFigureOut">
              <a:rPr lang="en-US" smtClean="0"/>
              <a:pPr/>
              <a:t>1/4/2017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1DF685-DBEF-41F1-A23F-4EA88296C185}" type="slidenum">
              <a:rPr lang="en-US" smtClean="0"/>
              <a:pPr/>
              <a:t>‹#›</a:t>
            </a:fld>
            <a:endParaRPr lang="en-US"/>
          </a:p>
        </p:txBody>
      </p:sp>
    </p:spTree>
    <p:extLst>
      <p:ext uri="{BB962C8B-B14F-4D97-AF65-F5344CB8AC3E}">
        <p14:creationId xmlns:p14="http://schemas.microsoft.com/office/powerpoint/2010/main" xmlns="" val="3292730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1DF685-DBEF-41F1-A23F-4EA88296C185}" type="slidenum">
              <a:rPr lang="en-US" smtClean="0"/>
              <a:pPr/>
              <a:t>7</a:t>
            </a:fld>
            <a:endParaRPr lang="en-US"/>
          </a:p>
        </p:txBody>
      </p:sp>
    </p:spTree>
    <p:extLst>
      <p:ext uri="{BB962C8B-B14F-4D97-AF65-F5344CB8AC3E}">
        <p14:creationId xmlns:p14="http://schemas.microsoft.com/office/powerpoint/2010/main" xmlns="" val="2154172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A8447A1-2307-4E1F-838F-4B630D729E26}" type="slidenum">
              <a:rPr lang="en-US"/>
              <a:pPr/>
              <a:t>8</a:t>
            </a:fld>
            <a:endParaRPr lang="en-US"/>
          </a:p>
        </p:txBody>
      </p:sp>
      <p:sp>
        <p:nvSpPr>
          <p:cNvPr id="57345" name="Rectangle 1"/>
          <p:cNvSpPr txBox="1">
            <a:spLocks noGrp="1" noRot="1" noChangeAspect="1" noChangeArrowheads="1"/>
          </p:cNvSpPr>
          <p:nvPr>
            <p:ph type="sldImg"/>
          </p:nvPr>
        </p:nvSpPr>
        <p:spPr bwMode="auto">
          <a:xfrm>
            <a:off x="1143000" y="695325"/>
            <a:ext cx="4570413"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7346" name="Rectangle 2"/>
          <p:cNvSpPr txBox="1">
            <a:spLocks noGrp="1" noChangeArrowheads="1"/>
          </p:cNvSpPr>
          <p:nvPr>
            <p:ph type="body" idx="1"/>
          </p:nvPr>
        </p:nvSpPr>
        <p:spPr bwMode="auto">
          <a:xfrm>
            <a:off x="685512" y="4343230"/>
            <a:ext cx="5486976" cy="4115139"/>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2F1649DE-5ED6-4370-81DD-004016D7D61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3322027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2216315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829831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3933322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8" name="Footer Placeholder 7"/>
          <p:cNvSpPr>
            <a:spLocks noGrp="1"/>
          </p:cNvSpPr>
          <p:nvPr>
            <p:ph type="ftr" sz="quarter" idx="11"/>
          </p:nvPr>
        </p:nvSpPr>
        <p:spPr/>
        <p:txBody>
          <a:bodyPr/>
          <a:lstStyle/>
          <a:p>
            <a:endParaRPr lang="id-ID">
              <a:solidFill>
                <a:prstClr val="black">
                  <a:tint val="75000"/>
                </a:prstClr>
              </a:solidFill>
            </a:endParaRPr>
          </a:p>
        </p:txBody>
      </p:sp>
      <p:sp>
        <p:nvSpPr>
          <p:cNvPr id="9" name="Slide Number Placeholder 8"/>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1528411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4" name="Footer Placeholder 3"/>
          <p:cNvSpPr>
            <a:spLocks noGrp="1"/>
          </p:cNvSpPr>
          <p:nvPr>
            <p:ph type="ftr" sz="quarter" idx="11"/>
          </p:nvPr>
        </p:nvSpPr>
        <p:spPr/>
        <p:txBody>
          <a:bodyPr/>
          <a:lstStyle/>
          <a:p>
            <a:endParaRPr lang="id-ID">
              <a:solidFill>
                <a:prstClr val="black">
                  <a:tint val="75000"/>
                </a:prstClr>
              </a:solidFill>
            </a:endParaRPr>
          </a:p>
        </p:txBody>
      </p:sp>
      <p:sp>
        <p:nvSpPr>
          <p:cNvPr id="5" name="Slide Number Placeholder 4"/>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15064195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3" name="Footer Placeholder 2"/>
          <p:cNvSpPr>
            <a:spLocks noGrp="1"/>
          </p:cNvSpPr>
          <p:nvPr>
            <p:ph type="ftr" sz="quarter" idx="11"/>
          </p:nvPr>
        </p:nvSpPr>
        <p:spPr/>
        <p:txBody>
          <a:bodyPr/>
          <a:lstStyle/>
          <a:p>
            <a:endParaRPr lang="id-ID">
              <a:solidFill>
                <a:prstClr val="black">
                  <a:tint val="75000"/>
                </a:prstClr>
              </a:solidFill>
            </a:endParaRPr>
          </a:p>
        </p:txBody>
      </p:sp>
      <p:sp>
        <p:nvSpPr>
          <p:cNvPr id="4" name="Slide Number Placeholder 3"/>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3754378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237568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1761001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2361318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1800490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1649DE-5ED6-4370-81DD-004016D7D61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F1649DE-5ED6-4370-81DD-004016D7D61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D6FEF4-CDF7-4FB7-9CDA-99640117C378}" type="datetimeFigureOut">
              <a:rPr lang="id-ID" smtClean="0"/>
              <a:pPr/>
              <a:t>04/01/2017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2F1649DE-5ED6-4370-81DD-004016D7D612}"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FD6FEF4-CDF7-4FB7-9CDA-99640117C378}" type="datetimeFigureOut">
              <a:rPr lang="id-ID" smtClean="0"/>
              <a:pPr/>
              <a:t>04/01/2017</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1649DE-5ED6-4370-81DD-004016D7D612}"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CB94E-AEBA-415A-BD4F-7104B44A7ECA}" type="datetimeFigureOut">
              <a:rPr lang="id-ID" smtClean="0">
                <a:solidFill>
                  <a:prstClr val="black">
                    <a:tint val="75000"/>
                  </a:prstClr>
                </a:solidFill>
              </a:rPr>
              <a:pPr/>
              <a:t>04/01/2017</a:t>
            </a:fld>
            <a:endParaRPr lang="id-ID">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B59E1-544F-466C-B339-FC959049320A}"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xmlns="" val="360721804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5075312"/>
            <a:ext cx="6858000" cy="79208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8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id-ID" sz="2000" dirty="0" smtClean="0">
              <a:effectLst>
                <a:outerShdw blurRad="38100" dist="38100" dir="2700000" algn="tl">
                  <a:srgbClr val="000000">
                    <a:alpha val="43137"/>
                  </a:srgbClr>
                </a:outerShdw>
              </a:effectLst>
              <a:latin typeface="Arial Rounded MT Bold" pitchFamily="34" charset="0"/>
            </a:endParaRPr>
          </a:p>
          <a:p>
            <a:endParaRPr lang="id-ID" sz="2000" dirty="0" smtClean="0">
              <a:effectLst>
                <a:outerShdw blurRad="38100" dist="38100" dir="2700000" algn="tl">
                  <a:srgbClr val="000000">
                    <a:alpha val="43137"/>
                  </a:srgbClr>
                </a:outerShdw>
              </a:effectLst>
              <a:latin typeface="Arial Rounded MT Bold" pitchFamily="34" charset="0"/>
            </a:endParaRPr>
          </a:p>
          <a:p>
            <a:endParaRPr lang="id-ID" sz="2000" dirty="0">
              <a:effectLst>
                <a:outerShdw blurRad="38100" dist="38100" dir="2700000" algn="tl">
                  <a:srgbClr val="000000">
                    <a:alpha val="43137"/>
                  </a:srgbClr>
                </a:outerShdw>
              </a:effectLst>
              <a:latin typeface="Arial Rounded MT Bold" pitchFamily="34" charset="0"/>
            </a:endParaRPr>
          </a:p>
          <a:p>
            <a:endParaRPr lang="id-ID" sz="2000" dirty="0" smtClean="0">
              <a:effectLst>
                <a:outerShdw blurRad="38100" dist="38100" dir="2700000" algn="tl">
                  <a:srgbClr val="000000">
                    <a:alpha val="43137"/>
                  </a:srgbClr>
                </a:outerShdw>
              </a:effectLst>
              <a:latin typeface="Arial Rounded MT Bold" pitchFamily="34" charset="0"/>
            </a:endParaRPr>
          </a:p>
          <a:p>
            <a:endParaRPr lang="id-ID" sz="2000" dirty="0">
              <a:effectLst>
                <a:outerShdw blurRad="38100" dist="38100" dir="2700000" algn="tl">
                  <a:srgbClr val="000000">
                    <a:alpha val="43137"/>
                  </a:srgbClr>
                </a:outerShdw>
              </a:effectLst>
              <a:latin typeface="Arial Rounded MT Bold" pitchFamily="34" charset="0"/>
            </a:endParaRPr>
          </a:p>
          <a:p>
            <a:endParaRPr lang="id-ID" sz="2000" dirty="0" smtClean="0">
              <a:effectLst>
                <a:outerShdw blurRad="38100" dist="38100" dir="2700000" algn="tl">
                  <a:srgbClr val="000000">
                    <a:alpha val="43137"/>
                  </a:srgbClr>
                </a:outerShdw>
              </a:effectLst>
              <a:latin typeface="Arial Rounded MT Bold" pitchFamily="34" charset="0"/>
            </a:endParaRPr>
          </a:p>
          <a:p>
            <a:r>
              <a:rPr lang="id-ID" sz="2000" dirty="0" smtClean="0">
                <a:effectLst>
                  <a:outerShdw blurRad="38100" dist="38100" dir="2700000" algn="tl">
                    <a:srgbClr val="000000">
                      <a:alpha val="43137"/>
                    </a:srgbClr>
                  </a:outerShdw>
                </a:effectLst>
                <a:latin typeface="Arial Rounded MT Bold" pitchFamily="34" charset="0"/>
              </a:rPr>
              <a:t>Direktorat Kompensasi </a:t>
            </a:r>
            <a:r>
              <a:rPr lang="id-ID" sz="2000" dirty="0" smtClean="0">
                <a:effectLst>
                  <a:outerShdw blurRad="38100" dist="38100" dir="2700000" algn="tl">
                    <a:srgbClr val="000000">
                      <a:alpha val="43137"/>
                    </a:srgbClr>
                  </a:outerShdw>
                </a:effectLst>
                <a:latin typeface="Arial Rounded MT Bold" pitchFamily="34" charset="0"/>
              </a:rPr>
              <a:t>ASN</a:t>
            </a:r>
            <a:endParaRPr lang="en-US" sz="2000" dirty="0" smtClean="0">
              <a:effectLst>
                <a:outerShdw blurRad="38100" dist="38100" dir="2700000" algn="tl">
                  <a:srgbClr val="000000">
                    <a:alpha val="43137"/>
                  </a:srgbClr>
                </a:outerShdw>
              </a:effectLst>
              <a:latin typeface="Arial Rounded MT Bold" pitchFamily="34" charset="0"/>
            </a:endParaRPr>
          </a:p>
          <a:p>
            <a:r>
              <a:rPr lang="en-US" sz="1600" dirty="0" smtClean="0">
                <a:effectLst>
                  <a:outerShdw blurRad="38100" dist="38100" dir="2700000" algn="tl">
                    <a:srgbClr val="000000">
                      <a:alpha val="43137"/>
                    </a:srgbClr>
                  </a:outerShdw>
                </a:effectLst>
                <a:latin typeface="Arial Rounded MT Bold" pitchFamily="34" charset="0"/>
              </a:rPr>
              <a:t>KEDEPUTIAN BIDANG PEMBINAAN MANAJEMEN KEPEGAWAIAN </a:t>
            </a:r>
            <a:endParaRPr lang="id-ID" sz="1600" dirty="0" smtClean="0">
              <a:effectLst>
                <a:outerShdw blurRad="38100" dist="38100" dir="2700000" algn="tl">
                  <a:srgbClr val="000000">
                    <a:alpha val="43137"/>
                  </a:srgbClr>
                </a:outerShdw>
              </a:effectLst>
              <a:latin typeface="Arial Rounded MT Bold" pitchFamily="34" charset="0"/>
            </a:endParaRPr>
          </a:p>
          <a:p>
            <a:r>
              <a:rPr lang="en-US" sz="1600" dirty="0" err="1" smtClean="0">
                <a:effectLst>
                  <a:outerShdw blurRad="38100" dist="38100" dir="2700000" algn="tl">
                    <a:srgbClr val="000000">
                      <a:alpha val="43137"/>
                    </a:srgbClr>
                  </a:outerShdw>
                </a:effectLst>
                <a:latin typeface="Arial Rounded MT Bold" pitchFamily="34" charset="0"/>
              </a:rPr>
              <a:t>Tahun</a:t>
            </a:r>
            <a:r>
              <a:rPr lang="en-US" sz="1600" dirty="0" smtClean="0">
                <a:effectLst>
                  <a:outerShdw blurRad="38100" dist="38100" dir="2700000" algn="tl">
                    <a:srgbClr val="000000">
                      <a:alpha val="43137"/>
                    </a:srgbClr>
                  </a:outerShdw>
                </a:effectLst>
                <a:latin typeface="Arial Rounded MT Bold" pitchFamily="34" charset="0"/>
              </a:rPr>
              <a:t> </a:t>
            </a:r>
            <a:r>
              <a:rPr lang="id-ID" sz="1600" dirty="0" smtClean="0">
                <a:effectLst>
                  <a:outerShdw blurRad="38100" dist="38100" dir="2700000" algn="tl">
                    <a:srgbClr val="000000">
                      <a:alpha val="43137"/>
                    </a:srgbClr>
                  </a:outerShdw>
                </a:effectLst>
                <a:latin typeface="Arial Rounded MT Bold" pitchFamily="34" charset="0"/>
              </a:rPr>
              <a:t>201</a:t>
            </a:r>
            <a:r>
              <a:rPr lang="en-US" sz="1600" dirty="0" smtClean="0">
                <a:effectLst>
                  <a:outerShdw blurRad="38100" dist="38100" dir="2700000" algn="tl">
                    <a:srgbClr val="000000">
                      <a:alpha val="43137"/>
                    </a:srgbClr>
                  </a:outerShdw>
                </a:effectLst>
                <a:latin typeface="Arial Rounded MT Bold" pitchFamily="34" charset="0"/>
              </a:rPr>
              <a:t>7</a:t>
            </a:r>
            <a:endParaRPr lang="id-ID" sz="2000" dirty="0">
              <a:effectLst>
                <a:outerShdw blurRad="38100" dist="38100" dir="2700000" algn="tl">
                  <a:srgbClr val="000000">
                    <a:alpha val="43137"/>
                  </a:srgbClr>
                </a:outerShdw>
              </a:effectLst>
              <a:latin typeface="Arial Rounded MT Bold" pitchFamily="34" charset="0"/>
            </a:endParaRPr>
          </a:p>
        </p:txBody>
      </p:sp>
      <p:sp>
        <p:nvSpPr>
          <p:cNvPr id="3" name="Title 2"/>
          <p:cNvSpPr>
            <a:spLocks noGrp="1"/>
          </p:cNvSpPr>
          <p:nvPr>
            <p:ph type="ctrTitle"/>
          </p:nvPr>
        </p:nvSpPr>
        <p:spPr>
          <a:xfrm>
            <a:off x="457200" y="2464296"/>
            <a:ext cx="8382000" cy="1828800"/>
          </a:xfrm>
        </p:spPr>
        <p:txBody>
          <a:bodyPr>
            <a:noAutofit/>
          </a:bodyPr>
          <a:lstStyle/>
          <a:p>
            <a:pPr algn="ctr"/>
            <a:r>
              <a:rPr lang="id-ID" sz="3400" b="0" i="1" dirty="0" smtClean="0">
                <a:solidFill>
                  <a:srgbClr val="FFC000"/>
                </a:solidFill>
                <a:latin typeface="Arial Rounded MT Bold" pitchFamily="34" charset="0"/>
              </a:rPr>
              <a:t>Konsep Inovasi:</a:t>
            </a:r>
            <a:r>
              <a:rPr lang="id-ID" sz="3400" b="0" dirty="0" smtClean="0">
                <a:solidFill>
                  <a:schemeClr val="tx1"/>
                </a:solidFill>
                <a:latin typeface="Arial Rounded MT Bold" pitchFamily="34" charset="0"/>
              </a:rPr>
              <a:t/>
            </a:r>
            <a:br>
              <a:rPr lang="id-ID" sz="3400" b="0" dirty="0" smtClean="0">
                <a:solidFill>
                  <a:schemeClr val="tx1"/>
                </a:solidFill>
                <a:latin typeface="Arial Rounded MT Bold" pitchFamily="34" charset="0"/>
              </a:rPr>
            </a:br>
            <a:r>
              <a:rPr lang="id-ID" sz="3400" b="0" dirty="0" smtClean="0">
                <a:solidFill>
                  <a:schemeClr val="tx1"/>
                </a:solidFill>
                <a:latin typeface="Arial Rounded MT Bold" pitchFamily="34" charset="0"/>
              </a:rPr>
              <a:t/>
            </a:r>
            <a:br>
              <a:rPr lang="id-ID" sz="3400" b="0" dirty="0" smtClean="0">
                <a:solidFill>
                  <a:schemeClr val="tx1"/>
                </a:solidFill>
                <a:latin typeface="Arial Rounded MT Bold" pitchFamily="34" charset="0"/>
              </a:rPr>
            </a:br>
            <a:r>
              <a:rPr lang="id-ID" sz="3400" b="0" dirty="0" smtClean="0">
                <a:solidFill>
                  <a:schemeClr val="tx1"/>
                </a:solidFill>
                <a:latin typeface="Arial Rounded MT Bold" pitchFamily="34" charset="0"/>
              </a:rPr>
              <a:t>PE</a:t>
            </a:r>
            <a:r>
              <a:rPr lang="en-US" sz="3400" b="0" dirty="0" smtClean="0">
                <a:solidFill>
                  <a:schemeClr val="tx1"/>
                </a:solidFill>
                <a:latin typeface="Arial Rounded MT Bold" pitchFamily="34" charset="0"/>
              </a:rPr>
              <a:t>MBANGUNAN</a:t>
            </a:r>
            <a:r>
              <a:rPr lang="id-ID" sz="3400" b="0" dirty="0" smtClean="0">
                <a:solidFill>
                  <a:schemeClr val="tx1"/>
                </a:solidFill>
                <a:latin typeface="Arial Rounded MT Bold" pitchFamily="34" charset="0"/>
              </a:rPr>
              <a:t> </a:t>
            </a:r>
            <a:r>
              <a:rPr lang="id-ID" sz="3400" b="0" dirty="0" smtClean="0">
                <a:solidFill>
                  <a:schemeClr val="tx1"/>
                </a:solidFill>
                <a:latin typeface="Arial Rounded MT Bold" pitchFamily="34" charset="0"/>
              </a:rPr>
              <a:t/>
            </a:r>
            <a:br>
              <a:rPr lang="id-ID" sz="3400" b="0" dirty="0" smtClean="0">
                <a:solidFill>
                  <a:schemeClr val="tx1"/>
                </a:solidFill>
                <a:latin typeface="Arial Rounded MT Bold" pitchFamily="34" charset="0"/>
              </a:rPr>
            </a:br>
            <a:r>
              <a:rPr lang="id-ID" sz="3400" b="0" dirty="0" smtClean="0">
                <a:solidFill>
                  <a:schemeClr val="tx1"/>
                </a:solidFill>
                <a:latin typeface="Arial Rounded MT Bold" pitchFamily="34" charset="0"/>
              </a:rPr>
              <a:t> </a:t>
            </a:r>
            <a:r>
              <a:rPr lang="id-ID" sz="3400" b="0" dirty="0" smtClean="0">
                <a:solidFill>
                  <a:schemeClr val="tx1"/>
                </a:solidFill>
                <a:latin typeface="Arial Rounded MT Bold" pitchFamily="34" charset="0"/>
              </a:rPr>
              <a:t>SISTEM INFORMASI </a:t>
            </a:r>
            <a:r>
              <a:rPr lang="en-US" sz="3400" b="0" dirty="0" smtClean="0">
                <a:solidFill>
                  <a:schemeClr val="tx1"/>
                </a:solidFill>
                <a:latin typeface="Arial Rounded MT Bold" pitchFamily="34" charset="0"/>
              </a:rPr>
              <a:t>HASIL EVALUASI </a:t>
            </a:r>
            <a:r>
              <a:rPr lang="id-ID" sz="3400" b="0" dirty="0" smtClean="0">
                <a:solidFill>
                  <a:schemeClr val="tx1"/>
                </a:solidFill>
                <a:latin typeface="Arial Rounded MT Bold" pitchFamily="34" charset="0"/>
              </a:rPr>
              <a:t>JABATAN </a:t>
            </a:r>
            <a:r>
              <a:rPr lang="id-ID" sz="3400" b="0" dirty="0" smtClean="0">
                <a:solidFill>
                  <a:schemeClr val="tx1"/>
                </a:solidFill>
                <a:latin typeface="Arial Rounded MT Bold" pitchFamily="34" charset="0"/>
              </a:rPr>
              <a:t>BERBASIS </a:t>
            </a:r>
            <a:r>
              <a:rPr lang="id-ID" sz="3400" b="0" dirty="0" smtClean="0">
                <a:solidFill>
                  <a:schemeClr val="tx1"/>
                </a:solidFill>
                <a:latin typeface="Arial Rounded MT Bold" pitchFamily="34" charset="0"/>
              </a:rPr>
              <a:t>WEB</a:t>
            </a:r>
            <a:r>
              <a:rPr lang="en-US" sz="3400" b="0" dirty="0" smtClean="0">
                <a:solidFill>
                  <a:schemeClr val="tx1"/>
                </a:solidFill>
                <a:latin typeface="Arial Rounded MT Bold" pitchFamily="34" charset="0"/>
              </a:rPr>
              <a:t>(e-</a:t>
            </a:r>
            <a:r>
              <a:rPr lang="en-US" sz="3400" b="0" dirty="0" err="1" smtClean="0">
                <a:solidFill>
                  <a:schemeClr val="tx1"/>
                </a:solidFill>
                <a:latin typeface="Arial Rounded MT Bold" pitchFamily="34" charset="0"/>
              </a:rPr>
              <a:t>Evajab</a:t>
            </a:r>
            <a:r>
              <a:rPr lang="en-US" sz="3400" b="0" dirty="0" smtClean="0">
                <a:solidFill>
                  <a:schemeClr val="tx1"/>
                </a:solidFill>
                <a:latin typeface="Arial Rounded MT Bold" pitchFamily="34" charset="0"/>
              </a:rPr>
              <a:t>)</a:t>
            </a:r>
            <a:endParaRPr lang="id-ID" sz="3400" b="0" dirty="0">
              <a:solidFill>
                <a:schemeClr val="tx1"/>
              </a:solidFill>
              <a:latin typeface="Arial Rounded MT Bold" pitchFamily="34" charset="0"/>
            </a:endParaRPr>
          </a:p>
        </p:txBody>
      </p:sp>
    </p:spTree>
    <p:extLst>
      <p:ext uri="{BB962C8B-B14F-4D97-AF65-F5344CB8AC3E}">
        <p14:creationId xmlns:p14="http://schemas.microsoft.com/office/powerpoint/2010/main" xmlns="" val="38347058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389648" y="446807"/>
            <a:ext cx="8525752" cy="9659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tabLst>
                <a:tab pos="1254125" algn="l"/>
              </a:tabLst>
            </a:pPr>
            <a:r>
              <a:rPr lang="en-US" sz="1800" b="1" dirty="0" smtClean="0">
                <a:effectLst>
                  <a:outerShdw blurRad="38100" dist="38100" dir="2700000" algn="tl">
                    <a:srgbClr val="000000">
                      <a:alpha val="43137"/>
                    </a:srgbClr>
                  </a:outerShdw>
                </a:effectLst>
              </a:rPr>
              <a:t>Unit/</a:t>
            </a:r>
            <a:r>
              <a:rPr lang="en-US" sz="1800" b="1" dirty="0" err="1" smtClean="0">
                <a:effectLst>
                  <a:outerShdw blurRad="38100" dist="38100" dir="2700000" algn="tl">
                    <a:srgbClr val="000000">
                      <a:alpha val="43137"/>
                    </a:srgbClr>
                  </a:outerShdw>
                </a:effectLst>
              </a:rPr>
              <a:t>Satker</a:t>
            </a: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a:t>
            </a:r>
            <a:r>
              <a:rPr lang="en-US" sz="1800" b="1" dirty="0" err="1" smtClean="0">
                <a:effectLst>
                  <a:outerShdw blurRad="38100" dist="38100" dir="2700000" algn="tl">
                    <a:srgbClr val="000000">
                      <a:alpha val="43137"/>
                    </a:srgbClr>
                  </a:outerShdw>
                </a:effectLst>
              </a:rPr>
              <a:t>Direktorat</a:t>
            </a:r>
            <a:r>
              <a:rPr lang="en-US" sz="1800" b="1" dirty="0" smtClean="0">
                <a:effectLst>
                  <a:outerShdw blurRad="38100" dist="38100" dir="2700000" algn="tl">
                    <a:srgbClr val="000000">
                      <a:alpha val="43137"/>
                    </a:srgbClr>
                  </a:outerShdw>
                </a:effectLst>
              </a:rPr>
              <a:t> </a:t>
            </a:r>
            <a:r>
              <a:rPr lang="en-US" sz="1800" b="1" dirty="0" err="1" smtClean="0">
                <a:effectLst>
                  <a:outerShdw blurRad="38100" dist="38100" dir="2700000" algn="tl">
                    <a:srgbClr val="000000">
                      <a:alpha val="43137"/>
                    </a:srgbClr>
                  </a:outerShdw>
                </a:effectLst>
              </a:rPr>
              <a:t>Kompensasi</a:t>
            </a:r>
            <a:r>
              <a:rPr lang="en-US" sz="1800" b="1" dirty="0" smtClean="0">
                <a:effectLst>
                  <a:outerShdw blurRad="38100" dist="38100" dir="2700000" algn="tl">
                    <a:srgbClr val="000000">
                      <a:alpha val="43137"/>
                    </a:srgbClr>
                  </a:outerShdw>
                </a:effectLst>
              </a:rPr>
              <a:t> ASN</a:t>
            </a:r>
            <a:r>
              <a:rPr lang="en-US" sz="1800" b="1" dirty="0">
                <a:effectLst>
                  <a:outerShdw blurRad="38100" dist="38100" dir="2700000" algn="tl">
                    <a:srgbClr val="000000">
                      <a:alpha val="43137"/>
                    </a:srgbClr>
                  </a:outerShdw>
                </a:effectLst>
              </a:rPr>
              <a:t/>
            </a:r>
            <a:br>
              <a:rPr lang="en-US" sz="1800" b="1" dirty="0">
                <a:effectLst>
                  <a:outerShdw blurRad="38100" dist="38100" dir="2700000" algn="tl">
                    <a:srgbClr val="000000">
                      <a:alpha val="43137"/>
                    </a:srgbClr>
                  </a:outerShdw>
                </a:effectLst>
              </a:rPr>
            </a:br>
            <a:r>
              <a:rPr lang="en-US" sz="1800" b="1" dirty="0" err="1">
                <a:effectLst>
                  <a:outerShdw blurRad="38100" dist="38100" dir="2700000" algn="tl">
                    <a:srgbClr val="000000">
                      <a:alpha val="43137"/>
                    </a:srgbClr>
                  </a:outerShdw>
                </a:effectLst>
              </a:rPr>
              <a:t>Inovasi</a:t>
            </a:r>
            <a:r>
              <a:rPr lang="en-US" sz="1800" b="1" dirty="0">
                <a:effectLst>
                  <a:outerShdw blurRad="38100" dist="38100" dir="2700000" algn="tl">
                    <a:srgbClr val="000000">
                      <a:alpha val="43137"/>
                    </a:srgbClr>
                  </a:outerShdw>
                </a:effectLst>
              </a:rPr>
              <a:t>	: </a:t>
            </a:r>
            <a:r>
              <a:rPr lang="id-ID" sz="1800" b="1" dirty="0" smtClean="0">
                <a:effectLst>
                  <a:outerShdw blurRad="38100" dist="38100" dir="2700000" algn="tl">
                    <a:srgbClr val="000000">
                      <a:alpha val="43137"/>
                    </a:srgbClr>
                  </a:outerShdw>
                </a:effectLst>
              </a:rPr>
              <a:t>Pe</a:t>
            </a:r>
            <a:r>
              <a:rPr lang="en-US" sz="1800" b="1" dirty="0" err="1" smtClean="0">
                <a:effectLst>
                  <a:outerShdw blurRad="38100" dist="38100" dir="2700000" algn="tl">
                    <a:srgbClr val="000000">
                      <a:alpha val="43137"/>
                    </a:srgbClr>
                  </a:outerShdw>
                </a:effectLst>
              </a:rPr>
              <a:t>mbangunan</a:t>
            </a:r>
            <a:r>
              <a:rPr lang="id-ID" sz="1800" b="1" dirty="0" smtClean="0">
                <a:effectLst>
                  <a:outerShdw blurRad="38100" dist="38100" dir="2700000" algn="tl">
                    <a:srgbClr val="000000">
                      <a:alpha val="43137"/>
                    </a:srgbClr>
                  </a:outerShdw>
                </a:effectLst>
              </a:rPr>
              <a:t>  </a:t>
            </a:r>
            <a:r>
              <a:rPr lang="id-ID" sz="1800" b="1" dirty="0">
                <a:effectLst>
                  <a:outerShdw blurRad="38100" dist="38100" dir="2700000" algn="tl">
                    <a:srgbClr val="000000">
                      <a:alpha val="43137"/>
                    </a:srgbClr>
                  </a:outerShdw>
                </a:effectLst>
              </a:rPr>
              <a:t>Sistem Informasi </a:t>
            </a:r>
            <a:r>
              <a:rPr lang="en-US" sz="1800" b="1" dirty="0" smtClean="0">
                <a:effectLst>
                  <a:outerShdw blurRad="38100" dist="38100" dir="2700000" algn="tl">
                    <a:srgbClr val="000000">
                      <a:alpha val="43137"/>
                    </a:srgbClr>
                  </a:outerShdw>
                </a:effectLst>
              </a:rPr>
              <a:t> </a:t>
            </a:r>
            <a:r>
              <a:rPr lang="en-US" sz="1800" b="1" dirty="0" err="1" smtClean="0">
                <a:effectLst>
                  <a:outerShdw blurRad="38100" dist="38100" dir="2700000" algn="tl">
                    <a:srgbClr val="000000">
                      <a:alpha val="43137"/>
                    </a:srgbClr>
                  </a:outerShdw>
                </a:effectLst>
              </a:rPr>
              <a:t>Hasil</a:t>
            </a:r>
            <a:r>
              <a:rPr lang="en-US" sz="1800" b="1" dirty="0" smtClean="0">
                <a:effectLst>
                  <a:outerShdw blurRad="38100" dist="38100" dir="2700000" algn="tl">
                    <a:srgbClr val="000000">
                      <a:alpha val="43137"/>
                    </a:srgbClr>
                  </a:outerShdw>
                </a:effectLst>
              </a:rPr>
              <a:t> </a:t>
            </a:r>
            <a:r>
              <a:rPr lang="en-US" sz="1800" b="1" dirty="0" err="1" smtClean="0">
                <a:effectLst>
                  <a:outerShdw blurRad="38100" dist="38100" dir="2700000" algn="tl">
                    <a:srgbClr val="000000">
                      <a:alpha val="43137"/>
                    </a:srgbClr>
                  </a:outerShdw>
                </a:effectLst>
              </a:rPr>
              <a:t>Evaluasi</a:t>
            </a:r>
            <a:r>
              <a:rPr lang="en-US" sz="1800" b="1" dirty="0" smtClean="0">
                <a:effectLst>
                  <a:outerShdw blurRad="38100" dist="38100" dir="2700000" algn="tl">
                    <a:srgbClr val="000000">
                      <a:alpha val="43137"/>
                    </a:srgbClr>
                  </a:outerShdw>
                </a:effectLst>
              </a:rPr>
              <a:t> </a:t>
            </a:r>
            <a:r>
              <a:rPr lang="id-ID" sz="1800" b="1" dirty="0" smtClean="0">
                <a:effectLst>
                  <a:outerShdw blurRad="38100" dist="38100" dir="2700000" algn="tl">
                    <a:srgbClr val="000000">
                      <a:alpha val="43137"/>
                    </a:srgbClr>
                  </a:outerShdw>
                </a:effectLst>
              </a:rPr>
              <a:t>Jabatan</a:t>
            </a:r>
            <a:r>
              <a:rPr lang="en-US" sz="1800" b="1" dirty="0" smtClean="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a:t>
            </a:r>
            <a:r>
              <a:rPr lang="id-ID" sz="1800" b="1" dirty="0" smtClean="0">
                <a:effectLst>
                  <a:outerShdw blurRad="38100" dist="38100" dir="2700000" algn="tl">
                    <a:srgbClr val="000000">
                      <a:alpha val="43137"/>
                    </a:srgbClr>
                  </a:outerShdw>
                </a:effectLst>
              </a:rPr>
              <a:t>Berbasis </a:t>
            </a:r>
            <a:r>
              <a:rPr lang="en-US" sz="1800" b="1" dirty="0" smtClean="0">
                <a:effectLst>
                  <a:outerShdw blurRad="38100" dist="38100" dir="2700000" algn="tl">
                    <a:srgbClr val="000000">
                      <a:alpha val="43137"/>
                    </a:srgbClr>
                  </a:outerShdw>
                </a:effectLst>
              </a:rPr>
              <a:t> </a:t>
            </a:r>
            <a:r>
              <a:rPr lang="id-ID" sz="1800" b="1" dirty="0" smtClean="0">
                <a:effectLst>
                  <a:outerShdw blurRad="38100" dist="38100" dir="2700000" algn="tl">
                    <a:srgbClr val="000000">
                      <a:alpha val="43137"/>
                    </a:srgbClr>
                  </a:outerShdw>
                </a:effectLst>
              </a:rPr>
              <a:t>Web</a:t>
            </a:r>
            <a:endParaRPr lang="en-US" sz="1800" b="1" dirty="0" smtClean="0">
              <a:effectLst>
                <a:outerShdw blurRad="38100" dist="38100" dir="2700000" algn="tl">
                  <a:srgbClr val="000000">
                    <a:alpha val="43137"/>
                  </a:srgbClr>
                </a:outerShdw>
              </a:effectLst>
            </a:endParaRPr>
          </a:p>
          <a:p>
            <a:pPr algn="l">
              <a:tabLst>
                <a:tab pos="1254125" algn="l"/>
              </a:tabLst>
            </a:pPr>
            <a:r>
              <a:rPr lang="en-US" sz="1800" b="1" dirty="0" smtClean="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(e-</a:t>
            </a:r>
            <a:r>
              <a:rPr lang="en-US" sz="1800" b="1" dirty="0" err="1" smtClean="0">
                <a:effectLst>
                  <a:outerShdw blurRad="38100" dist="38100" dir="2700000" algn="tl">
                    <a:srgbClr val="000000">
                      <a:alpha val="43137"/>
                    </a:srgbClr>
                  </a:outerShdw>
                </a:effectLst>
              </a:rPr>
              <a:t>Evajab</a:t>
            </a:r>
            <a:r>
              <a:rPr lang="en-US" sz="1800" b="1" dirty="0" smtClean="0">
                <a:effectLst>
                  <a:outerShdw blurRad="38100" dist="38100" dir="2700000" algn="tl">
                    <a:srgbClr val="000000">
                      <a:alpha val="43137"/>
                    </a:srgbClr>
                  </a:outerShdw>
                </a:effectLst>
              </a:rPr>
              <a:t>)</a:t>
            </a:r>
            <a:endParaRPr lang="en-US" sz="1800" b="1" dirty="0">
              <a:effectLst>
                <a:outerShdw blurRad="38100" dist="38100" dir="2700000" algn="tl">
                  <a:srgbClr val="000000">
                    <a:alpha val="43137"/>
                  </a:srgbClr>
                </a:outerShdw>
              </a:effectLs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4157439070"/>
              </p:ext>
            </p:extLst>
          </p:nvPr>
        </p:nvGraphicFramePr>
        <p:xfrm>
          <a:off x="500032" y="1556792"/>
          <a:ext cx="8229600" cy="2936240"/>
        </p:xfrm>
        <a:graphic>
          <a:graphicData uri="http://schemas.openxmlformats.org/drawingml/2006/table">
            <a:tbl>
              <a:tblPr firstRow="1" bandRow="1">
                <a:tableStyleId>{5C22544A-7EE6-4342-B048-85BDC9FD1C3A}</a:tableStyleId>
              </a:tblPr>
              <a:tblGrid>
                <a:gridCol w="514400"/>
                <a:gridCol w="3240360"/>
                <a:gridCol w="2417440"/>
                <a:gridCol w="2057400"/>
              </a:tblGrid>
              <a:tr h="370840">
                <a:tc>
                  <a:txBody>
                    <a:bodyPr/>
                    <a:lstStyle/>
                    <a:p>
                      <a:pPr algn="ctr"/>
                      <a:r>
                        <a:rPr lang="en-US" sz="1400" dirty="0" smtClean="0">
                          <a:effectLst>
                            <a:outerShdw blurRad="38100" dist="38100" dir="2700000" algn="tl">
                              <a:srgbClr val="000000">
                                <a:alpha val="43137"/>
                              </a:srgbClr>
                            </a:outerShdw>
                          </a:effectLst>
                          <a:latin typeface="Arial Rounded MT Bold" pitchFamily="34" charset="0"/>
                        </a:rPr>
                        <a:t>No</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pPr algn="ctr"/>
                      <a:r>
                        <a:rPr lang="en-US" sz="1400" dirty="0" err="1" smtClean="0">
                          <a:effectLst>
                            <a:outerShdw blurRad="38100" dist="38100" dir="2700000" algn="tl">
                              <a:srgbClr val="000000">
                                <a:alpha val="43137"/>
                              </a:srgbClr>
                            </a:outerShdw>
                          </a:effectLst>
                          <a:latin typeface="Arial Rounded MT Bold" pitchFamily="34" charset="0"/>
                        </a:rPr>
                        <a:t>Kegiatan</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pPr algn="ctr"/>
                      <a:r>
                        <a:rPr lang="en-US" sz="1400" dirty="0" err="1" smtClean="0">
                          <a:effectLst>
                            <a:outerShdw blurRad="38100" dist="38100" dir="2700000" algn="tl">
                              <a:srgbClr val="000000">
                                <a:alpha val="43137"/>
                              </a:srgbClr>
                            </a:outerShdw>
                          </a:effectLst>
                          <a:latin typeface="Arial Rounded MT Bold" pitchFamily="34" charset="0"/>
                        </a:rPr>
                        <a:t>Anggaran</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pPr algn="ctr"/>
                      <a:r>
                        <a:rPr lang="en-US" sz="1400" dirty="0" err="1" smtClean="0">
                          <a:effectLst>
                            <a:outerShdw blurRad="38100" dist="38100" dir="2700000" algn="tl">
                              <a:srgbClr val="000000">
                                <a:alpha val="43137"/>
                              </a:srgbClr>
                            </a:outerShdw>
                          </a:effectLst>
                          <a:latin typeface="Arial Rounded MT Bold" pitchFamily="34" charset="0"/>
                        </a:rPr>
                        <a:t>Waktu</a:t>
                      </a:r>
                      <a:r>
                        <a:rPr lang="en-US" sz="1400" baseline="0" dirty="0" smtClean="0">
                          <a:effectLst>
                            <a:outerShdw blurRad="38100" dist="38100" dir="2700000" algn="tl">
                              <a:srgbClr val="000000">
                                <a:alpha val="43137"/>
                              </a:srgbClr>
                            </a:outerShdw>
                          </a:effectLst>
                          <a:latin typeface="Arial Rounded MT Bold" pitchFamily="34" charset="0"/>
                        </a:rPr>
                        <a:t> </a:t>
                      </a:r>
                      <a:r>
                        <a:rPr lang="en-US" sz="1400" baseline="0" dirty="0" err="1" smtClean="0">
                          <a:effectLst>
                            <a:outerShdw blurRad="38100" dist="38100" dir="2700000" algn="tl">
                              <a:srgbClr val="000000">
                                <a:alpha val="43137"/>
                              </a:srgbClr>
                            </a:outerShdw>
                          </a:effectLst>
                          <a:latin typeface="Arial Rounded MT Bold" pitchFamily="34" charset="0"/>
                        </a:rPr>
                        <a:t>Pelaksanaan</a:t>
                      </a:r>
                      <a:endParaRPr lang="en-US" sz="1400" dirty="0">
                        <a:effectLst>
                          <a:outerShdw blurRad="38100" dist="38100" dir="2700000" algn="tl">
                            <a:srgbClr val="000000">
                              <a:alpha val="43137"/>
                            </a:srgbClr>
                          </a:outerShdw>
                        </a:effectLst>
                        <a:latin typeface="Arial Rounded MT Bold" pitchFamily="34" charset="0"/>
                      </a:endParaRPr>
                    </a:p>
                  </a:txBody>
                  <a:tcPr/>
                </a:tc>
              </a:tr>
              <a:tr h="370840">
                <a:tc>
                  <a:txBody>
                    <a:bodyPr/>
                    <a:lstStyle/>
                    <a:p>
                      <a:r>
                        <a:rPr lang="en-US" sz="1400" dirty="0" smtClean="0">
                          <a:effectLst>
                            <a:outerShdw blurRad="38100" dist="38100" dir="2700000" algn="tl">
                              <a:srgbClr val="000000">
                                <a:alpha val="43137"/>
                              </a:srgbClr>
                            </a:outerShdw>
                          </a:effectLst>
                          <a:latin typeface="Arial Rounded MT Bold" pitchFamily="34" charset="0"/>
                        </a:rPr>
                        <a:t>1</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r>
                        <a:rPr lang="id-ID" sz="1400" b="0" dirty="0" smtClean="0">
                          <a:effectLst>
                            <a:outerShdw blurRad="38100" dist="38100" dir="2700000" algn="tl">
                              <a:srgbClr val="000000">
                                <a:alpha val="43137"/>
                              </a:srgbClr>
                            </a:outerShdw>
                          </a:effectLst>
                          <a:latin typeface="Arial Rounded MT Bold" pitchFamily="34" charset="0"/>
                        </a:rPr>
                        <a:t>Mengidentifikasi kebutuhan dan permasalahan pengelolaan data hasil evaluasi jabatan</a:t>
                      </a:r>
                      <a:endParaRPr lang="en-US" sz="1400" b="0" dirty="0">
                        <a:effectLst>
                          <a:outerShdw blurRad="38100" dist="38100" dir="2700000" algn="tl">
                            <a:srgbClr val="000000">
                              <a:alpha val="43137"/>
                            </a:srgbClr>
                          </a:outerShdw>
                        </a:effectLst>
                        <a:latin typeface="Arial Rounded MT Bold" pitchFamily="34" charset="0"/>
                      </a:endParaRPr>
                    </a:p>
                  </a:txBody>
                  <a:tcPr/>
                </a:tc>
                <a:tc>
                  <a:txBody>
                    <a:bodyPr/>
                    <a:lstStyle/>
                    <a:p>
                      <a:pPr algn="ctr"/>
                      <a:r>
                        <a:rPr kumimoji="0" lang="en-US" sz="1400" b="0" kern="1200" dirty="0" err="1"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Rp</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52.200.000,-</a:t>
                      </a:r>
                    </a:p>
                  </a:txBody>
                  <a:tcPr>
                    <a:solidFill>
                      <a:schemeClr val="accent4">
                        <a:lumMod val="40000"/>
                        <a:lumOff val="60000"/>
                      </a:schemeClr>
                    </a:solidFill>
                  </a:tcPr>
                </a:tc>
                <a:tc>
                  <a:txBody>
                    <a:bodyPr/>
                    <a:lstStyle/>
                    <a:p>
                      <a:r>
                        <a:rPr kumimoji="0" lang="en-US" sz="1400" b="0" kern="1200" dirty="0" err="1"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Januari</a:t>
                      </a:r>
                      <a:r>
                        <a:rPr kumimoji="0" lang="en-US" sz="1400" b="0" kern="1200" baseline="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2017</a:t>
                      </a:r>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tc>
              </a:tr>
              <a:tr h="370840">
                <a:tc>
                  <a:txBody>
                    <a:bodyPr/>
                    <a:lstStyle/>
                    <a:p>
                      <a:r>
                        <a:rPr lang="en-US" sz="1400" dirty="0" smtClean="0">
                          <a:effectLst>
                            <a:outerShdw blurRad="38100" dist="38100" dir="2700000" algn="tl">
                              <a:srgbClr val="000000">
                                <a:alpha val="43137"/>
                              </a:srgbClr>
                            </a:outerShdw>
                          </a:effectLst>
                          <a:latin typeface="Arial Rounded MT Bold" pitchFamily="34" charset="0"/>
                        </a:rPr>
                        <a:t>2</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err="1" smtClean="0">
                          <a:effectLst>
                            <a:outerShdw blurRad="38100" dist="38100" dir="2700000" algn="tl">
                              <a:srgbClr val="000000">
                                <a:alpha val="43137"/>
                              </a:srgbClr>
                            </a:outerShdw>
                          </a:effectLst>
                          <a:latin typeface="Arial Rounded MT Bold" pitchFamily="34" charset="0"/>
                        </a:rPr>
                        <a:t>Menyusun</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i="1" dirty="0" smtClean="0">
                          <a:effectLst>
                            <a:outerShdw blurRad="38100" dist="38100" dir="2700000" algn="tl">
                              <a:srgbClr val="000000">
                                <a:alpha val="43137"/>
                              </a:srgbClr>
                            </a:outerShdw>
                          </a:effectLst>
                          <a:latin typeface="Arial Rounded MT Bold" pitchFamily="34" charset="0"/>
                        </a:rPr>
                        <a:t>Grand Design </a:t>
                      </a:r>
                      <a:r>
                        <a:rPr lang="en-US" sz="1400" b="0" i="1"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Sistem </a:t>
                      </a:r>
                      <a:r>
                        <a:rPr lang="id-ID" sz="1400" b="0" dirty="0" smtClean="0">
                          <a:effectLst>
                            <a:outerShdw blurRad="38100" dist="38100" dir="2700000" algn="tl">
                              <a:srgbClr val="000000">
                                <a:alpha val="43137"/>
                              </a:srgbClr>
                            </a:outerShdw>
                          </a:effectLst>
                          <a:latin typeface="Arial Rounded MT Bold" pitchFamily="34" charset="0"/>
                        </a:rPr>
                        <a:t>Informasi </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dirty="0" err="1" smtClean="0">
                          <a:effectLst>
                            <a:outerShdw blurRad="38100" dist="38100" dir="2700000" algn="tl">
                              <a:srgbClr val="000000">
                                <a:alpha val="43137"/>
                              </a:srgbClr>
                            </a:outerShdw>
                          </a:effectLst>
                          <a:latin typeface="Arial Rounded MT Bold" pitchFamily="34" charset="0"/>
                        </a:rPr>
                        <a:t>Hasil</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dirty="0" err="1" smtClean="0">
                          <a:effectLst>
                            <a:outerShdw blurRad="38100" dist="38100" dir="2700000" algn="tl">
                              <a:srgbClr val="000000">
                                <a:alpha val="43137"/>
                              </a:srgbClr>
                            </a:outerShdw>
                          </a:effectLst>
                          <a:latin typeface="Arial Rounded MT Bold" pitchFamily="34" charset="0"/>
                        </a:rPr>
                        <a:t>Evaluasi</a:t>
                      </a:r>
                      <a:r>
                        <a:rPr lang="en-US" sz="1400" b="0"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Jabatan berbasis </a:t>
                      </a:r>
                      <a:r>
                        <a:rPr lang="id-ID" sz="1400" b="0" dirty="0" smtClean="0">
                          <a:effectLst>
                            <a:outerShdw blurRad="38100" dist="38100" dir="2700000" algn="tl">
                              <a:srgbClr val="000000">
                                <a:alpha val="43137"/>
                              </a:srgbClr>
                            </a:outerShdw>
                          </a:effectLst>
                          <a:latin typeface="Arial Rounded MT Bold" pitchFamily="34" charset="0"/>
                        </a:rPr>
                        <a:t>Web</a:t>
                      </a:r>
                      <a:r>
                        <a:rPr lang="en-US" sz="1400" b="0" dirty="0" smtClean="0">
                          <a:effectLst>
                            <a:outerShdw blurRad="38100" dist="38100" dir="2700000" algn="tl">
                              <a:srgbClr val="000000">
                                <a:alpha val="43137"/>
                              </a:srgbClr>
                            </a:outerShdw>
                          </a:effectLst>
                          <a:latin typeface="Arial Rounded MT Bold" pitchFamily="34" charset="0"/>
                        </a:rPr>
                        <a:t> (e-</a:t>
                      </a:r>
                      <a:r>
                        <a:rPr lang="en-US" sz="1400" b="0" dirty="0" err="1" smtClean="0">
                          <a:effectLst>
                            <a:outerShdw blurRad="38100" dist="38100" dir="2700000" algn="tl">
                              <a:srgbClr val="000000">
                                <a:alpha val="43137"/>
                              </a:srgbClr>
                            </a:outerShdw>
                          </a:effectLst>
                          <a:latin typeface="Arial Rounded MT Bold" pitchFamily="34" charset="0"/>
                        </a:rPr>
                        <a:t>Evajab</a:t>
                      </a:r>
                      <a:r>
                        <a:rPr lang="en-US" sz="1400" b="0" dirty="0" smtClean="0">
                          <a:effectLst>
                            <a:outerShdw blurRad="38100" dist="38100" dir="2700000" algn="tl">
                              <a:srgbClr val="000000">
                                <a:alpha val="43137"/>
                              </a:srgbClr>
                            </a:outerShdw>
                          </a:effectLst>
                          <a:latin typeface="Arial Rounded MT Bold" pitchFamily="34" charset="0"/>
                        </a:rPr>
                        <a:t>).</a:t>
                      </a:r>
                      <a:endParaRPr lang="en-US" sz="1400" b="0" dirty="0" smtClean="0">
                        <a:effectLst>
                          <a:outerShdw blurRad="38100" dist="38100" dir="2700000" algn="tl">
                            <a:srgbClr val="000000">
                              <a:alpha val="43137"/>
                            </a:srgbClr>
                          </a:outerShdw>
                        </a:effectLst>
                        <a:latin typeface="Arial Rounded MT Bold" pitchFamily="34" charset="0"/>
                      </a:endParaRPr>
                    </a:p>
                  </a:txBody>
                  <a:tcPr/>
                </a:tc>
                <a:tc>
                  <a:txBody>
                    <a:bodyPr/>
                    <a:lstStyle/>
                    <a:p>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solidFill>
                      <a:schemeClr val="accent4">
                        <a:lumMod val="40000"/>
                        <a:lumOff val="60000"/>
                      </a:schemeClr>
                    </a:solidFill>
                  </a:tcPr>
                </a:tc>
                <a:tc>
                  <a:txBody>
                    <a:bodyPr/>
                    <a:lstStyle/>
                    <a:p>
                      <a:r>
                        <a:rPr kumimoji="0" lang="en-US" sz="1400" b="0" kern="1200" dirty="0" err="1"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Peb-Maret</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2017</a:t>
                      </a:r>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tc>
              </a:tr>
              <a:tr h="370840">
                <a:tc>
                  <a:txBody>
                    <a:bodyPr/>
                    <a:lstStyle/>
                    <a:p>
                      <a:r>
                        <a:rPr lang="en-US" sz="1400" dirty="0" smtClean="0">
                          <a:effectLst>
                            <a:outerShdw blurRad="38100" dist="38100" dir="2700000" algn="tl">
                              <a:srgbClr val="000000">
                                <a:alpha val="43137"/>
                              </a:srgbClr>
                            </a:outerShdw>
                          </a:effectLst>
                          <a:latin typeface="Arial Rounded MT Bold" pitchFamily="34" charset="0"/>
                        </a:rPr>
                        <a:t>3</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r>
                        <a:rPr lang="en-US" sz="1400" b="0" dirty="0" err="1" smtClean="0">
                          <a:effectLst>
                            <a:outerShdw blurRad="38100" dist="38100" dir="2700000" algn="tl">
                              <a:srgbClr val="000000">
                                <a:alpha val="43137"/>
                              </a:srgbClr>
                            </a:outerShdw>
                          </a:effectLst>
                          <a:latin typeface="Arial Rounded MT Bold" pitchFamily="34" charset="0"/>
                        </a:rPr>
                        <a:t>Membangun</a:t>
                      </a:r>
                      <a:r>
                        <a:rPr lang="en-US" sz="1400" b="0"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Sistem Informasi </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dirty="0" err="1" smtClean="0">
                          <a:effectLst>
                            <a:outerShdw blurRad="38100" dist="38100" dir="2700000" algn="tl">
                              <a:srgbClr val="000000">
                                <a:alpha val="43137"/>
                              </a:srgbClr>
                            </a:outerShdw>
                          </a:effectLst>
                          <a:latin typeface="Arial Rounded MT Bold" pitchFamily="34" charset="0"/>
                        </a:rPr>
                        <a:t>Hasil</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dirty="0" err="1" smtClean="0">
                          <a:effectLst>
                            <a:outerShdw blurRad="38100" dist="38100" dir="2700000" algn="tl">
                              <a:srgbClr val="000000">
                                <a:alpha val="43137"/>
                              </a:srgbClr>
                            </a:outerShdw>
                          </a:effectLst>
                          <a:latin typeface="Arial Rounded MT Bold" pitchFamily="34" charset="0"/>
                        </a:rPr>
                        <a:t>Evaluasi</a:t>
                      </a:r>
                      <a:r>
                        <a:rPr lang="en-US" sz="1400" b="0"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 Jabatan berbasis Web</a:t>
                      </a:r>
                      <a:r>
                        <a:rPr lang="en-US" sz="1400" b="0" dirty="0" smtClean="0">
                          <a:effectLst>
                            <a:outerShdw blurRad="38100" dist="38100" dir="2700000" algn="tl">
                              <a:srgbClr val="000000">
                                <a:alpha val="43137"/>
                              </a:srgbClr>
                            </a:outerShdw>
                          </a:effectLst>
                          <a:latin typeface="Arial Rounded MT Bold" pitchFamily="34" charset="0"/>
                        </a:rPr>
                        <a:t>  (e-</a:t>
                      </a:r>
                      <a:r>
                        <a:rPr lang="en-US" sz="1400" b="0" dirty="0" err="1" smtClean="0">
                          <a:effectLst>
                            <a:outerShdw blurRad="38100" dist="38100" dir="2700000" algn="tl">
                              <a:srgbClr val="000000">
                                <a:alpha val="43137"/>
                              </a:srgbClr>
                            </a:outerShdw>
                          </a:effectLst>
                          <a:latin typeface="Arial Rounded MT Bold" pitchFamily="34" charset="0"/>
                        </a:rPr>
                        <a:t>Evajab</a:t>
                      </a:r>
                      <a:r>
                        <a:rPr lang="en-US" sz="1400" b="0" dirty="0" smtClean="0">
                          <a:effectLst>
                            <a:outerShdw blurRad="38100" dist="38100" dir="2700000" algn="tl">
                              <a:srgbClr val="000000">
                                <a:alpha val="43137"/>
                              </a:srgbClr>
                            </a:outerShdw>
                          </a:effectLst>
                          <a:latin typeface="Arial Rounded MT Bold" pitchFamily="34" charset="0"/>
                        </a:rPr>
                        <a:t>)</a:t>
                      </a:r>
                      <a:r>
                        <a:rPr lang="en-US" sz="1400" b="0" baseline="0" dirty="0" smtClean="0">
                          <a:effectLst>
                            <a:outerShdw blurRad="38100" dist="38100" dir="2700000" algn="tl">
                              <a:srgbClr val="000000">
                                <a:alpha val="43137"/>
                              </a:srgbClr>
                            </a:outerShdw>
                          </a:effectLst>
                          <a:latin typeface="Arial Rounded MT Bold" pitchFamily="34" charset="0"/>
                        </a:rPr>
                        <a:t>  </a:t>
                      </a:r>
                      <a:r>
                        <a:rPr lang="en-US" sz="1400" b="0" baseline="0" dirty="0" err="1" smtClean="0">
                          <a:effectLst>
                            <a:outerShdw blurRad="38100" dist="38100" dir="2700000" algn="tl">
                              <a:srgbClr val="000000">
                                <a:alpha val="43137"/>
                              </a:srgbClr>
                            </a:outerShdw>
                          </a:effectLst>
                          <a:latin typeface="Arial Rounded MT Bold" pitchFamily="34" charset="0"/>
                        </a:rPr>
                        <a:t>untuk</a:t>
                      </a:r>
                      <a:r>
                        <a:rPr lang="en-US" sz="1400" b="0" baseline="0" dirty="0" smtClean="0">
                          <a:effectLst>
                            <a:outerShdw blurRad="38100" dist="38100" dir="2700000" algn="tl">
                              <a:srgbClr val="000000">
                                <a:alpha val="43137"/>
                              </a:srgbClr>
                            </a:outerShdw>
                          </a:effectLst>
                          <a:latin typeface="Arial Rounded MT Bold" pitchFamily="34" charset="0"/>
                        </a:rPr>
                        <a:t> </a:t>
                      </a:r>
                      <a:r>
                        <a:rPr lang="en-US" sz="1400" b="0" baseline="0" dirty="0" err="1" smtClean="0">
                          <a:effectLst>
                            <a:outerShdw blurRad="38100" dist="38100" dir="2700000" algn="tl">
                              <a:srgbClr val="000000">
                                <a:alpha val="43137"/>
                              </a:srgbClr>
                            </a:outerShdw>
                          </a:effectLst>
                          <a:latin typeface="Arial Rounded MT Bold" pitchFamily="34" charset="0"/>
                        </a:rPr>
                        <a:t>localhost</a:t>
                      </a:r>
                      <a:endParaRPr lang="en-US" sz="1400" b="0" dirty="0">
                        <a:effectLst>
                          <a:outerShdw blurRad="38100" dist="38100" dir="2700000" algn="tl">
                            <a:srgbClr val="000000">
                              <a:alpha val="43137"/>
                            </a:srgbClr>
                          </a:outerShdw>
                        </a:effectLst>
                        <a:latin typeface="Arial Rounded MT Bold" pitchFamily="34" charset="0"/>
                      </a:endParaRPr>
                    </a:p>
                  </a:txBody>
                  <a:tcPr/>
                </a:tc>
                <a:tc>
                  <a:txBody>
                    <a:bodyPr/>
                    <a:lstStyle/>
                    <a:p>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solidFill>
                      <a:schemeClr val="accent4">
                        <a:lumMod val="40000"/>
                        <a:lumOff val="60000"/>
                      </a:schemeClr>
                    </a:solidFill>
                  </a:tcPr>
                </a:tc>
                <a:tc>
                  <a:txBody>
                    <a:bodyPr/>
                    <a:lstStyle/>
                    <a:p>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April </a:t>
                      </a:r>
                      <a:r>
                        <a:rPr kumimoji="0" lang="en-US" sz="1400" b="0" kern="1200" baseline="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a:t>
                      </a:r>
                      <a:r>
                        <a:rPr kumimoji="0" lang="en-US" sz="1400" b="0" kern="1200" baseline="0" dirty="0" err="1"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Juli</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 </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2017</a:t>
                      </a:r>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tc>
              </a:tr>
              <a:tr h="370840">
                <a:tc>
                  <a:txBody>
                    <a:bodyPr/>
                    <a:lstStyle/>
                    <a:p>
                      <a:r>
                        <a:rPr lang="en-US" sz="1400" dirty="0" smtClean="0">
                          <a:effectLst>
                            <a:outerShdw blurRad="38100" dist="38100" dir="2700000" algn="tl">
                              <a:srgbClr val="000000">
                                <a:alpha val="43137"/>
                              </a:srgbClr>
                            </a:outerShdw>
                          </a:effectLst>
                          <a:latin typeface="Arial Rounded MT Bold" pitchFamily="34" charset="0"/>
                        </a:rPr>
                        <a:t>4</a:t>
                      </a:r>
                      <a:endParaRPr lang="en-US" sz="1400" dirty="0">
                        <a:effectLst>
                          <a:outerShdw blurRad="38100" dist="38100" dir="2700000" algn="tl">
                            <a:srgbClr val="000000">
                              <a:alpha val="43137"/>
                            </a:srgbClr>
                          </a:outerShdw>
                        </a:effectLst>
                        <a:latin typeface="Arial Rounded MT Bold" pitchFamily="34" charset="0"/>
                      </a:endParaRPr>
                    </a:p>
                  </a:txBody>
                  <a:tcPr/>
                </a:tc>
                <a:tc>
                  <a:txBody>
                    <a:bodyPr/>
                    <a:lstStyle/>
                    <a:p>
                      <a:r>
                        <a:rPr lang="en-US" sz="1400" b="0" dirty="0" err="1" smtClean="0">
                          <a:effectLst>
                            <a:outerShdw blurRad="38100" dist="38100" dir="2700000" algn="tl">
                              <a:srgbClr val="000000">
                                <a:alpha val="43137"/>
                              </a:srgbClr>
                            </a:outerShdw>
                          </a:effectLst>
                          <a:latin typeface="Arial Rounded MT Bold" pitchFamily="34" charset="0"/>
                        </a:rPr>
                        <a:t>Melakukan</a:t>
                      </a:r>
                      <a:r>
                        <a:rPr lang="en-US" sz="1400" b="0" dirty="0" smtClean="0">
                          <a:effectLst>
                            <a:outerShdw blurRad="38100" dist="38100" dir="2700000" algn="tl">
                              <a:srgbClr val="000000">
                                <a:alpha val="43137"/>
                              </a:srgbClr>
                            </a:outerShdw>
                          </a:effectLst>
                          <a:latin typeface="Arial Rounded MT Bold" pitchFamily="34" charset="0"/>
                        </a:rPr>
                        <a:t> </a:t>
                      </a:r>
                      <a:r>
                        <a:rPr lang="en-US" sz="1400" b="0" dirty="0" err="1" smtClean="0">
                          <a:effectLst>
                            <a:outerShdw blurRad="38100" dist="38100" dir="2700000" algn="tl">
                              <a:srgbClr val="000000">
                                <a:alpha val="43137"/>
                              </a:srgbClr>
                            </a:outerShdw>
                          </a:effectLst>
                          <a:latin typeface="Arial Rounded MT Bold" pitchFamily="34" charset="0"/>
                        </a:rPr>
                        <a:t>uji</a:t>
                      </a:r>
                      <a:r>
                        <a:rPr lang="en-US" sz="1400" b="0" dirty="0" smtClean="0">
                          <a:effectLst>
                            <a:outerShdw blurRad="38100" dist="38100" dir="2700000" algn="tl">
                              <a:srgbClr val="000000">
                                <a:alpha val="43137"/>
                              </a:srgbClr>
                            </a:outerShdw>
                          </a:effectLst>
                          <a:latin typeface="Arial Rounded MT Bold" pitchFamily="34" charset="0"/>
                        </a:rPr>
                        <a:t> </a:t>
                      </a:r>
                      <a:r>
                        <a:rPr lang="id-ID" sz="1400" b="0" dirty="0" smtClean="0">
                          <a:effectLst>
                            <a:outerShdw blurRad="38100" dist="38100" dir="2700000" algn="tl">
                              <a:srgbClr val="000000">
                                <a:alpha val="43137"/>
                              </a:srgbClr>
                            </a:outerShdw>
                          </a:effectLst>
                          <a:latin typeface="Arial Rounded MT Bold" pitchFamily="34" charset="0"/>
                        </a:rPr>
                        <a:t>coba</a:t>
                      </a:r>
                      <a:r>
                        <a:rPr lang="en-US" sz="1400" b="0" dirty="0" smtClean="0">
                          <a:effectLst>
                            <a:outerShdw blurRad="38100" dist="38100" dir="2700000" algn="tl">
                              <a:srgbClr val="000000">
                                <a:alpha val="43137"/>
                              </a:srgbClr>
                            </a:outerShdw>
                          </a:effectLst>
                          <a:latin typeface="Arial Rounded MT Bold" pitchFamily="34" charset="0"/>
                        </a:rPr>
                        <a:t>/pilot project</a:t>
                      </a:r>
                      <a:endParaRPr lang="en-US" sz="1400" b="0" dirty="0">
                        <a:effectLst>
                          <a:outerShdw blurRad="38100" dist="38100" dir="2700000" algn="tl">
                            <a:srgbClr val="000000">
                              <a:alpha val="43137"/>
                            </a:srgbClr>
                          </a:outerShdw>
                        </a:effectLst>
                        <a:latin typeface="Arial Rounded MT Bold" pitchFamily="34" charset="0"/>
                      </a:endParaRPr>
                    </a:p>
                  </a:txBody>
                  <a:tcPr/>
                </a:tc>
                <a:tc>
                  <a:txBody>
                    <a:bodyPr/>
                    <a:lstStyle/>
                    <a:p>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solidFill>
                      <a:schemeClr val="accent4">
                        <a:lumMod val="40000"/>
                        <a:lumOff val="60000"/>
                      </a:schemeClr>
                    </a:solidFill>
                  </a:tcPr>
                </a:tc>
                <a:tc>
                  <a:txBody>
                    <a:bodyPr/>
                    <a:lstStyle/>
                    <a:p>
                      <a:r>
                        <a:rPr kumimoji="0" lang="en-US" sz="1400" b="0" kern="1200" dirty="0" err="1"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Agustus</a:t>
                      </a:r>
                      <a:r>
                        <a:rPr kumimoji="0" lang="en-US" sz="1400" b="0" kern="1200" dirty="0" smtClean="0">
                          <a:solidFill>
                            <a:schemeClr val="dk1"/>
                          </a:solidFill>
                          <a:effectLst>
                            <a:outerShdw blurRad="38100" dist="38100" dir="2700000" algn="tl">
                              <a:srgbClr val="000000">
                                <a:alpha val="43137"/>
                              </a:srgbClr>
                            </a:outerShdw>
                          </a:effectLst>
                          <a:latin typeface="Arial Rounded MT Bold" pitchFamily="34" charset="0"/>
                          <a:ea typeface="+mn-ea"/>
                          <a:cs typeface="+mn-cs"/>
                        </a:rPr>
                        <a:t>-Des 2017</a:t>
                      </a:r>
                      <a:endParaRPr kumimoji="0" lang="en-US" sz="1400" b="0" kern="1200" dirty="0">
                        <a:solidFill>
                          <a:schemeClr val="dk1"/>
                        </a:solidFill>
                        <a:effectLst>
                          <a:outerShdw blurRad="38100" dist="38100" dir="2700000" algn="tl">
                            <a:srgbClr val="000000">
                              <a:alpha val="43137"/>
                            </a:srgbClr>
                          </a:outerShdw>
                        </a:effectLst>
                        <a:latin typeface="Arial Rounded MT Bold" pitchFamily="34" charset="0"/>
                        <a:ea typeface="+mn-ea"/>
                        <a:cs typeface="+mn-cs"/>
                      </a:endParaRPr>
                    </a:p>
                  </a:txBody>
                  <a:tcPr/>
                </a:tc>
              </a:tr>
            </a:tbl>
          </a:graphicData>
        </a:graphic>
      </p:graphicFrame>
    </p:spTree>
    <p:extLst>
      <p:ext uri="{BB962C8B-B14F-4D97-AF65-F5344CB8AC3E}">
        <p14:creationId xmlns:p14="http://schemas.microsoft.com/office/powerpoint/2010/main" xmlns="" val="3537296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1816" y="-8344"/>
            <a:ext cx="8229600" cy="792088"/>
          </a:xfrm>
        </p:spPr>
        <p:txBody>
          <a:bodyPr>
            <a:normAutofit fontScale="90000"/>
          </a:bodyPr>
          <a:lstStyle/>
          <a:p>
            <a:r>
              <a:rPr lang="id-ID" b="1" dirty="0" smtClean="0">
                <a:effectLst>
                  <a:outerShdw blurRad="38100" dist="38100" dir="2700000" algn="tl">
                    <a:srgbClr val="000000">
                      <a:alpha val="43137"/>
                    </a:srgbClr>
                  </a:outerShdw>
                </a:effectLst>
                <a:latin typeface="Arial Rounded MT Bold" pitchFamily="34" charset="0"/>
              </a:rPr>
              <a:t>Latar Belakang (1)</a:t>
            </a:r>
            <a:endParaRPr lang="id-ID" b="1" dirty="0">
              <a:effectLst>
                <a:outerShdw blurRad="38100" dist="38100" dir="2700000" algn="tl">
                  <a:srgbClr val="000000">
                    <a:alpha val="43137"/>
                  </a:srgbClr>
                </a:outerShdw>
              </a:effectLst>
              <a:latin typeface="Arial Rounded MT Bold" pitchFamily="34" charset="0"/>
            </a:endParaRPr>
          </a:p>
        </p:txBody>
      </p:sp>
      <p:graphicFrame>
        <p:nvGraphicFramePr>
          <p:cNvPr id="6" name="Diagram 5"/>
          <p:cNvGraphicFramePr/>
          <p:nvPr>
            <p:extLst>
              <p:ext uri="{D42A27DB-BD31-4B8C-83A1-F6EECF244321}">
                <p14:modId xmlns:p14="http://schemas.microsoft.com/office/powerpoint/2010/main" xmlns="" val="1600921574"/>
              </p:ext>
            </p:extLst>
          </p:nvPr>
        </p:nvGraphicFramePr>
        <p:xfrm>
          <a:off x="467544" y="836712"/>
          <a:ext cx="8208912" cy="4932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Oval 9"/>
          <p:cNvSpPr/>
          <p:nvPr/>
        </p:nvSpPr>
        <p:spPr>
          <a:xfrm>
            <a:off x="1043608" y="4077072"/>
            <a:ext cx="1146520"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a:t>2</a:t>
            </a:r>
          </a:p>
        </p:txBody>
      </p:sp>
      <p:sp>
        <p:nvSpPr>
          <p:cNvPr id="11" name="Oval 10"/>
          <p:cNvSpPr/>
          <p:nvPr/>
        </p:nvSpPr>
        <p:spPr>
          <a:xfrm>
            <a:off x="827584" y="1700808"/>
            <a:ext cx="114652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smtClean="0"/>
              <a:t>1</a:t>
            </a:r>
            <a:endParaRPr lang="id-ID" sz="4000" dirty="0"/>
          </a:p>
        </p:txBody>
      </p:sp>
    </p:spTree>
    <p:extLst>
      <p:ext uri="{BB962C8B-B14F-4D97-AF65-F5344CB8AC3E}">
        <p14:creationId xmlns:p14="http://schemas.microsoft.com/office/powerpoint/2010/main" xmlns="" val="3243370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xmlns="" val="392636380"/>
              </p:ext>
            </p:extLst>
          </p:nvPr>
        </p:nvGraphicFramePr>
        <p:xfrm>
          <a:off x="467544" y="836712"/>
          <a:ext cx="8208912" cy="42844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Down Arrow 6"/>
          <p:cNvSpPr/>
          <p:nvPr/>
        </p:nvSpPr>
        <p:spPr>
          <a:xfrm>
            <a:off x="3779912" y="5105400"/>
            <a:ext cx="1656184" cy="21602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itle 2"/>
          <p:cNvSpPr txBox="1">
            <a:spLocks/>
          </p:cNvSpPr>
          <p:nvPr/>
        </p:nvSpPr>
        <p:spPr>
          <a:xfrm>
            <a:off x="680792" y="5486400"/>
            <a:ext cx="7851648" cy="6858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id-ID" sz="1800" dirty="0" smtClean="0">
                <a:solidFill>
                  <a:schemeClr val="tx1"/>
                </a:solidFill>
                <a:effectLst>
                  <a:outerShdw blurRad="38100" dist="38100" dir="2700000" algn="tl">
                    <a:srgbClr val="000000">
                      <a:alpha val="43137"/>
                    </a:srgbClr>
                  </a:outerShdw>
                </a:effectLst>
                <a:latin typeface="Arial Rounded MT Bold" pitchFamily="34" charset="0"/>
              </a:rPr>
              <a:t>PE</a:t>
            </a:r>
            <a:r>
              <a:rPr lang="en-US" sz="1800" dirty="0" smtClean="0">
                <a:solidFill>
                  <a:schemeClr val="tx1"/>
                </a:solidFill>
                <a:effectLst>
                  <a:outerShdw blurRad="38100" dist="38100" dir="2700000" algn="tl">
                    <a:srgbClr val="000000">
                      <a:alpha val="43137"/>
                    </a:srgbClr>
                  </a:outerShdw>
                </a:effectLst>
                <a:latin typeface="Arial Rounded MT Bold" pitchFamily="34" charset="0"/>
              </a:rPr>
              <a:t>MBANGUNAN</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 </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
            </a:r>
            <a:br>
              <a:rPr lang="id-ID" sz="1800" dirty="0" smtClean="0">
                <a:solidFill>
                  <a:schemeClr val="tx1"/>
                </a:solidFill>
                <a:effectLst>
                  <a:outerShdw blurRad="38100" dist="38100" dir="2700000" algn="tl">
                    <a:srgbClr val="000000">
                      <a:alpha val="43137"/>
                    </a:srgbClr>
                  </a:outerShdw>
                </a:effectLst>
                <a:latin typeface="Arial Rounded MT Bold" pitchFamily="34" charset="0"/>
              </a:rPr>
            </a:br>
            <a:r>
              <a:rPr lang="id-ID" sz="1800" dirty="0" smtClean="0">
                <a:solidFill>
                  <a:schemeClr val="tx1"/>
                </a:solidFill>
                <a:effectLst>
                  <a:outerShdw blurRad="38100" dist="38100" dir="2700000" algn="tl">
                    <a:srgbClr val="000000">
                      <a:alpha val="43137"/>
                    </a:srgbClr>
                  </a:outerShdw>
                </a:effectLst>
                <a:latin typeface="Arial Rounded MT Bold" pitchFamily="34" charset="0"/>
              </a:rPr>
              <a:t>SISTEM </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INFORMASI </a:t>
            </a:r>
            <a:r>
              <a:rPr lang="en-US" sz="1800" dirty="0" smtClean="0">
                <a:solidFill>
                  <a:schemeClr val="tx1"/>
                </a:solidFill>
                <a:effectLst>
                  <a:outerShdw blurRad="38100" dist="38100" dir="2700000" algn="tl">
                    <a:srgbClr val="000000">
                      <a:alpha val="43137"/>
                    </a:srgbClr>
                  </a:outerShdw>
                </a:effectLst>
                <a:latin typeface="Arial Rounded MT Bold" pitchFamily="34" charset="0"/>
              </a:rPr>
              <a:t> HASIL EVALUASI </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JABATAN </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BERBASIS </a:t>
            </a:r>
            <a:r>
              <a:rPr lang="id-ID" sz="1800" dirty="0" smtClean="0">
                <a:solidFill>
                  <a:schemeClr val="tx1"/>
                </a:solidFill>
                <a:effectLst>
                  <a:outerShdw blurRad="38100" dist="38100" dir="2700000" algn="tl">
                    <a:srgbClr val="000000">
                      <a:alpha val="43137"/>
                    </a:srgbClr>
                  </a:outerShdw>
                </a:effectLst>
                <a:latin typeface="Arial Rounded MT Bold" pitchFamily="34" charset="0"/>
              </a:rPr>
              <a:t>WEB</a:t>
            </a:r>
            <a:endParaRPr lang="en-US" sz="1800" dirty="0" smtClean="0">
              <a:solidFill>
                <a:schemeClr val="tx1"/>
              </a:solidFill>
              <a:effectLst>
                <a:outerShdw blurRad="38100" dist="38100" dir="2700000" algn="tl">
                  <a:srgbClr val="000000">
                    <a:alpha val="43137"/>
                  </a:srgbClr>
                </a:outerShdw>
              </a:effectLst>
              <a:latin typeface="Arial Rounded MT Bold" pitchFamily="34" charset="0"/>
            </a:endParaRPr>
          </a:p>
          <a:p>
            <a:pPr algn="ctr"/>
            <a:r>
              <a:rPr lang="en-US" sz="1800" dirty="0" smtClean="0">
                <a:solidFill>
                  <a:schemeClr val="tx1"/>
                </a:solidFill>
                <a:effectLst>
                  <a:outerShdw blurRad="38100" dist="38100" dir="2700000" algn="tl">
                    <a:srgbClr val="000000">
                      <a:alpha val="43137"/>
                    </a:srgbClr>
                  </a:outerShdw>
                </a:effectLst>
                <a:latin typeface="Arial Rounded MT Bold" pitchFamily="34" charset="0"/>
              </a:rPr>
              <a:t>(e-</a:t>
            </a:r>
            <a:r>
              <a:rPr lang="en-US" sz="1800" dirty="0" err="1" smtClean="0">
                <a:solidFill>
                  <a:schemeClr val="tx1"/>
                </a:solidFill>
                <a:effectLst>
                  <a:outerShdw blurRad="38100" dist="38100" dir="2700000" algn="tl">
                    <a:srgbClr val="000000">
                      <a:alpha val="43137"/>
                    </a:srgbClr>
                  </a:outerShdw>
                </a:effectLst>
                <a:latin typeface="Arial Rounded MT Bold" pitchFamily="34" charset="0"/>
              </a:rPr>
              <a:t>Evajab</a:t>
            </a:r>
            <a:r>
              <a:rPr lang="en-US" sz="1800" dirty="0" smtClean="0">
                <a:solidFill>
                  <a:schemeClr val="tx1"/>
                </a:solidFill>
                <a:effectLst>
                  <a:outerShdw blurRad="38100" dist="38100" dir="2700000" algn="tl">
                    <a:srgbClr val="000000">
                      <a:alpha val="43137"/>
                    </a:srgbClr>
                  </a:outerShdw>
                </a:effectLst>
                <a:latin typeface="Arial Rounded MT Bold" pitchFamily="34" charset="0"/>
              </a:rPr>
              <a:t>)</a:t>
            </a:r>
            <a:endParaRPr lang="id-ID" sz="1800" dirty="0">
              <a:solidFill>
                <a:schemeClr val="tx1"/>
              </a:solidFill>
              <a:effectLst>
                <a:outerShdw blurRad="38100" dist="38100" dir="2700000" algn="tl">
                  <a:srgbClr val="000000">
                    <a:alpha val="43137"/>
                  </a:srgbClr>
                </a:outerShdw>
              </a:effectLst>
              <a:latin typeface="Arial Rounded MT Bold" pitchFamily="34" charset="0"/>
            </a:endParaRPr>
          </a:p>
        </p:txBody>
      </p:sp>
      <p:sp>
        <p:nvSpPr>
          <p:cNvPr id="12" name="Oval 11"/>
          <p:cNvSpPr/>
          <p:nvPr/>
        </p:nvSpPr>
        <p:spPr>
          <a:xfrm>
            <a:off x="827584" y="1340768"/>
            <a:ext cx="114652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smtClean="0"/>
              <a:t>3</a:t>
            </a:r>
            <a:endParaRPr lang="id-ID" sz="4000" dirty="0"/>
          </a:p>
        </p:txBody>
      </p:sp>
      <p:sp>
        <p:nvSpPr>
          <p:cNvPr id="13" name="Oval 12"/>
          <p:cNvSpPr/>
          <p:nvPr/>
        </p:nvSpPr>
        <p:spPr>
          <a:xfrm>
            <a:off x="827584" y="3645024"/>
            <a:ext cx="114652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smtClean="0"/>
              <a:t>4</a:t>
            </a:r>
            <a:endParaRPr lang="id-ID" sz="4000" dirty="0"/>
          </a:p>
        </p:txBody>
      </p:sp>
      <p:sp>
        <p:nvSpPr>
          <p:cNvPr id="10" name="Title 4"/>
          <p:cNvSpPr txBox="1">
            <a:spLocks/>
          </p:cNvSpPr>
          <p:nvPr/>
        </p:nvSpPr>
        <p:spPr>
          <a:xfrm>
            <a:off x="491816" y="-8344"/>
            <a:ext cx="8229600" cy="792088"/>
          </a:xfrm>
          <a:prstGeom prst="rect">
            <a:avLst/>
          </a:prstGeom>
        </p:spPr>
        <p:txBody>
          <a:bodyPr vert="horz" lIns="0" rIns="0" bIns="0" anchor="b">
            <a:normAutofit fontScale="97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d-ID" sz="5000" b="1"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Arial Rounded MT Bold" pitchFamily="34" charset="0"/>
                <a:ea typeface="+mj-ea"/>
                <a:cs typeface="+mj-cs"/>
              </a:rPr>
              <a:t>Latar Belakang (</a:t>
            </a:r>
            <a:r>
              <a:rPr kumimoji="0" lang="en-US" sz="5000" b="1"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Arial Rounded MT Bold" pitchFamily="34" charset="0"/>
                <a:ea typeface="+mj-ea"/>
                <a:cs typeface="+mj-cs"/>
              </a:rPr>
              <a:t>2</a:t>
            </a:r>
            <a:r>
              <a:rPr kumimoji="0" lang="id-ID" sz="5000" b="1"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Arial Rounded MT Bold" pitchFamily="34" charset="0"/>
                <a:ea typeface="+mj-ea"/>
                <a:cs typeface="+mj-cs"/>
              </a:rPr>
              <a:t>)</a:t>
            </a:r>
            <a:endParaRPr kumimoji="0" lang="id-ID" sz="5000" b="1" i="0" u="none" strike="noStrike" kern="1200" cap="none" spc="0" normalizeH="0" baseline="0" noProof="0" dirty="0">
              <a:ln>
                <a:noFill/>
              </a:ln>
              <a:solidFill>
                <a:schemeClr val="tx2"/>
              </a:solidFill>
              <a:effectLst>
                <a:outerShdw blurRad="38100" dist="38100" dir="2700000" algn="tl">
                  <a:srgbClr val="000000">
                    <a:alpha val="43137"/>
                  </a:srgbClr>
                </a:outerShdw>
              </a:effectLst>
              <a:uLnTx/>
              <a:uFillTx/>
              <a:latin typeface="Arial Rounded MT Bold" pitchFamily="34" charset="0"/>
              <a:ea typeface="+mj-ea"/>
              <a:cs typeface="+mj-cs"/>
            </a:endParaRPr>
          </a:p>
        </p:txBody>
      </p:sp>
    </p:spTree>
    <p:extLst>
      <p:ext uri="{BB962C8B-B14F-4D97-AF65-F5344CB8AC3E}">
        <p14:creationId xmlns:p14="http://schemas.microsoft.com/office/powerpoint/2010/main" xmlns="" val="2448173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153400" cy="1905000"/>
          </a:xfrm>
        </p:spPr>
        <p:txBody>
          <a:bodyPr>
            <a:normAutofit fontScale="92500" lnSpcReduction="10000"/>
          </a:bodyPr>
          <a:lstStyle/>
          <a:p>
            <a:pPr algn="just">
              <a:buNone/>
            </a:pPr>
            <a:r>
              <a:rPr lang="en-US" dirty="0" smtClean="0">
                <a:effectLst>
                  <a:outerShdw blurRad="38100" dist="38100" dir="2700000" algn="tl">
                    <a:srgbClr val="000000">
                      <a:alpha val="43137"/>
                    </a:srgbClr>
                  </a:outerShdw>
                </a:effectLst>
                <a:latin typeface="Arial Rounded MT Bold" pitchFamily="34" charset="0"/>
              </a:rPr>
              <a:t>	</a:t>
            </a:r>
            <a:r>
              <a:rPr lang="en-US" sz="3200" dirty="0" smtClean="0">
                <a:effectLst>
                  <a:outerShdw blurRad="38100" dist="38100" dir="2700000" algn="tl">
                    <a:srgbClr val="000000">
                      <a:alpha val="43137"/>
                    </a:srgbClr>
                  </a:outerShdw>
                </a:effectLst>
                <a:latin typeface="Arial Rounded MT Bold" pitchFamily="34" charset="0"/>
              </a:rPr>
              <a:t>e-</a:t>
            </a:r>
            <a:r>
              <a:rPr lang="en-US" sz="3200" dirty="0" err="1" smtClean="0">
                <a:effectLst>
                  <a:outerShdw blurRad="38100" dist="38100" dir="2700000" algn="tl">
                    <a:srgbClr val="000000">
                      <a:alpha val="43137"/>
                    </a:srgbClr>
                  </a:outerShdw>
                </a:effectLst>
                <a:latin typeface="Arial Rounded MT Bold" pitchFamily="34" charset="0"/>
              </a:rPr>
              <a:t>Evajab</a:t>
            </a:r>
            <a:r>
              <a:rPr lang="en-US" sz="3200" dirty="0" smtClean="0">
                <a:effectLst>
                  <a:outerShdw blurRad="38100" dist="38100" dir="2700000" algn="tl">
                    <a:srgbClr val="000000">
                      <a:alpha val="43137"/>
                    </a:srgbClr>
                  </a:outerShdw>
                </a:effectLst>
                <a:latin typeface="Arial Rounded MT Bold" pitchFamily="34" charset="0"/>
              </a:rPr>
              <a:t> </a:t>
            </a:r>
            <a:r>
              <a:rPr lang="en-US" dirty="0" smtClean="0">
                <a:effectLst>
                  <a:outerShdw blurRad="38100" dist="38100" dir="2700000" algn="tl">
                    <a:srgbClr val="000000">
                      <a:alpha val="43137"/>
                    </a:srgbClr>
                  </a:outerShdw>
                </a:effectLst>
                <a:latin typeface="Arial Rounded MT Bold" pitchFamily="34" charset="0"/>
              </a:rPr>
              <a:t>: </a:t>
            </a:r>
            <a:r>
              <a:rPr lang="id-ID" dirty="0" smtClean="0">
                <a:effectLst>
                  <a:outerShdw blurRad="38100" dist="38100" dir="2700000" algn="tl">
                    <a:srgbClr val="000000">
                      <a:alpha val="43137"/>
                    </a:srgbClr>
                  </a:outerShdw>
                </a:effectLst>
                <a:latin typeface="Arial Rounded MT Bold" pitchFamily="34" charset="0"/>
              </a:rPr>
              <a:t>merupakan </a:t>
            </a:r>
            <a:r>
              <a:rPr lang="en-US" dirty="0" err="1" smtClean="0">
                <a:effectLst>
                  <a:outerShdw blurRad="38100" dist="38100" dir="2700000" algn="tl">
                    <a:srgbClr val="000000">
                      <a:alpha val="43137"/>
                    </a:srgbClr>
                  </a:outerShdw>
                </a:effectLst>
                <a:latin typeface="Arial Rounded MT Bold" pitchFamily="34" charset="0"/>
              </a:rPr>
              <a:t>sistem</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informasi</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berbasis</a:t>
            </a:r>
            <a:r>
              <a:rPr lang="en-US" dirty="0" smtClean="0">
                <a:effectLst>
                  <a:outerShdw blurRad="38100" dist="38100" dir="2700000" algn="tl">
                    <a:srgbClr val="000000">
                      <a:alpha val="43137"/>
                    </a:srgbClr>
                  </a:outerShdw>
                </a:effectLst>
                <a:latin typeface="Arial Rounded MT Bold" pitchFamily="34" charset="0"/>
              </a:rPr>
              <a:t> web yang </a:t>
            </a:r>
            <a:r>
              <a:rPr lang="en-US" dirty="0" err="1" smtClean="0">
                <a:effectLst>
                  <a:outerShdw blurRad="38100" dist="38100" dir="2700000" algn="tl">
                    <a:srgbClr val="000000">
                      <a:alpha val="43137"/>
                    </a:srgbClr>
                  </a:outerShdw>
                </a:effectLst>
                <a:latin typeface="Arial Rounded MT Bold" pitchFamily="34" charset="0"/>
              </a:rPr>
              <a:t>menyajikan</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informasi</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hasil</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evaluasi</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jabatan</a:t>
            </a:r>
            <a:r>
              <a:rPr lang="en-US" dirty="0" smtClean="0">
                <a:effectLst>
                  <a:outerShdw blurRad="38100" dist="38100" dir="2700000" algn="tl">
                    <a:srgbClr val="000000">
                      <a:alpha val="43137"/>
                    </a:srgbClr>
                  </a:outerShdw>
                </a:effectLst>
                <a:latin typeface="Arial Rounded MT Bold" pitchFamily="34" charset="0"/>
              </a:rPr>
              <a:t> yang </a:t>
            </a:r>
            <a:r>
              <a:rPr lang="id-ID" dirty="0" smtClean="0">
                <a:effectLst>
                  <a:outerShdw blurRad="38100" dist="38100" dir="2700000" algn="tl">
                    <a:srgbClr val="000000">
                      <a:alpha val="43137"/>
                    </a:srgbClr>
                  </a:outerShdw>
                </a:effectLst>
                <a:latin typeface="Arial Rounded MT Bold" pitchFamily="34" charset="0"/>
              </a:rPr>
              <a:t>meliputi </a:t>
            </a:r>
            <a:r>
              <a:rPr lang="id-ID" dirty="0" smtClean="0">
                <a:effectLst>
                  <a:outerShdw blurRad="38100" dist="38100" dir="2700000" algn="tl">
                    <a:srgbClr val="000000">
                      <a:alpha val="43137"/>
                    </a:srgbClr>
                  </a:outerShdw>
                </a:effectLst>
                <a:latin typeface="Arial Rounded MT Bold" pitchFamily="34" charset="0"/>
              </a:rPr>
              <a:t>data </a:t>
            </a:r>
            <a:r>
              <a:rPr lang="id-ID" dirty="0" smtClean="0">
                <a:effectLst>
                  <a:outerShdw blurRad="38100" dist="38100" dir="2700000" algn="tl">
                    <a:srgbClr val="000000">
                      <a:alpha val="43137"/>
                    </a:srgbClr>
                  </a:outerShdw>
                </a:effectLst>
                <a:latin typeface="Arial Rounded MT Bold" pitchFamily="34" charset="0"/>
              </a:rPr>
              <a:t>nama</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jabatan</a:t>
            </a:r>
            <a:r>
              <a:rPr lang="id-ID"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peta</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jabatan</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nilai</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dan</a:t>
            </a:r>
            <a:r>
              <a:rPr lang="en-US" dirty="0" smtClean="0">
                <a:effectLst>
                  <a:outerShdw blurRad="38100" dist="38100" dir="2700000" algn="tl">
                    <a:srgbClr val="000000">
                      <a:alpha val="43137"/>
                    </a:srgbClr>
                  </a:outerShdw>
                </a:effectLst>
                <a:latin typeface="Arial Rounded MT Bold" pitchFamily="34" charset="0"/>
              </a:rPr>
              <a:t> </a:t>
            </a:r>
            <a:r>
              <a:rPr lang="id-ID" dirty="0" smtClean="0">
                <a:effectLst>
                  <a:outerShdw blurRad="38100" dist="38100" dir="2700000" algn="tl">
                    <a:srgbClr val="000000">
                      <a:alpha val="43137"/>
                    </a:srgbClr>
                  </a:outerShdw>
                </a:effectLst>
                <a:latin typeface="Arial Rounded MT Bold" pitchFamily="34" charset="0"/>
              </a:rPr>
              <a:t>kelas</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jabatan</a:t>
            </a:r>
            <a:r>
              <a:rPr lang="id-ID" dirty="0" smtClean="0">
                <a:effectLst>
                  <a:outerShdw blurRad="38100" dist="38100" dir="2700000" algn="tl">
                    <a:srgbClr val="000000">
                      <a:alpha val="43137"/>
                    </a:srgbClr>
                  </a:outerShdw>
                </a:effectLst>
                <a:latin typeface="Arial Rounded MT Bold" pitchFamily="34" charset="0"/>
              </a:rPr>
              <a:t>,</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serta</a:t>
            </a:r>
            <a:r>
              <a:rPr lang="en-US" dirty="0" smtClean="0">
                <a:effectLst>
                  <a:outerShdw blurRad="38100" dist="38100" dir="2700000" algn="tl">
                    <a:srgbClr val="000000">
                      <a:alpha val="43137"/>
                    </a:srgbClr>
                  </a:outerShdw>
                </a:effectLst>
                <a:latin typeface="Arial Rounded MT Bold" pitchFamily="34" charset="0"/>
              </a:rPr>
              <a:t> </a:t>
            </a:r>
            <a:r>
              <a:rPr lang="id-ID" dirty="0" smtClean="0">
                <a:effectLst>
                  <a:outerShdw blurRad="38100" dist="38100" dir="2700000" algn="tl">
                    <a:srgbClr val="000000">
                      <a:alpha val="43137"/>
                    </a:srgbClr>
                  </a:outerShdw>
                </a:effectLst>
                <a:latin typeface="Arial Rounded MT Bold" pitchFamily="34" charset="0"/>
              </a:rPr>
              <a:t>informasi faktor jabatan </a:t>
            </a:r>
            <a:r>
              <a:rPr lang="en-US" dirty="0" err="1" smtClean="0">
                <a:effectLst>
                  <a:outerShdw blurRad="38100" dist="38100" dir="2700000" algn="tl">
                    <a:srgbClr val="000000">
                      <a:alpha val="43137"/>
                    </a:srgbClr>
                  </a:outerShdw>
                </a:effectLst>
                <a:latin typeface="Arial Rounded MT Bold" pitchFamily="34" charset="0"/>
              </a:rPr>
              <a:t>secara</a:t>
            </a:r>
            <a:r>
              <a:rPr lang="en-US" dirty="0" smtClean="0">
                <a:effectLst>
                  <a:outerShdw blurRad="38100" dist="38100" dir="2700000" algn="tl">
                    <a:srgbClr val="000000">
                      <a:alpha val="43137"/>
                    </a:srgbClr>
                  </a:outerShdw>
                </a:effectLst>
                <a:latin typeface="Arial Rounded MT Bold" pitchFamily="34" charset="0"/>
              </a:rPr>
              <a:t> </a:t>
            </a:r>
            <a:r>
              <a:rPr lang="en-US" dirty="0" err="1" smtClean="0">
                <a:effectLst>
                  <a:outerShdw blurRad="38100" dist="38100" dir="2700000" algn="tl">
                    <a:srgbClr val="000000">
                      <a:alpha val="43137"/>
                    </a:srgbClr>
                  </a:outerShdw>
                </a:effectLst>
                <a:latin typeface="Arial Rounded MT Bold" pitchFamily="34" charset="0"/>
              </a:rPr>
              <a:t>terintegrasi</a:t>
            </a:r>
            <a:r>
              <a:rPr lang="en-US" dirty="0" smtClean="0">
                <a:effectLst>
                  <a:outerShdw blurRad="38100" dist="38100" dir="2700000" algn="tl">
                    <a:srgbClr val="000000">
                      <a:alpha val="43137"/>
                    </a:srgbClr>
                  </a:outerShdw>
                </a:effectLst>
                <a:latin typeface="Arial Rounded MT Bold" pitchFamily="34" charset="0"/>
              </a:rPr>
              <a:t>.</a:t>
            </a:r>
            <a:endParaRPr lang="id-ID" dirty="0" smtClean="0">
              <a:effectLst>
                <a:outerShdw blurRad="38100" dist="38100" dir="2700000" algn="tl">
                  <a:srgbClr val="000000">
                    <a:alpha val="43137"/>
                  </a:srgbClr>
                </a:outerShdw>
              </a:effectLst>
              <a:latin typeface="Arial Rounded MT Bold" pitchFamily="34" charset="0"/>
            </a:endParaRPr>
          </a:p>
          <a:p>
            <a:pPr marL="0" indent="0" algn="just">
              <a:buNone/>
            </a:pPr>
            <a:endParaRPr lang="id-ID" sz="1300" dirty="0" smtClean="0">
              <a:effectLst>
                <a:outerShdw blurRad="38100" dist="38100" dir="2700000" algn="tl">
                  <a:srgbClr val="000000">
                    <a:alpha val="43137"/>
                  </a:srgbClr>
                </a:outerShdw>
              </a:effectLst>
              <a:latin typeface="Arial Rounded MT Bold" pitchFamily="34" charset="0"/>
            </a:endParaRPr>
          </a:p>
          <a:p>
            <a:pPr marL="715963" indent="-441325" algn="just">
              <a:buFont typeface="+mj-lt"/>
              <a:buAutoNum type="alphaLcPeriod"/>
            </a:pPr>
            <a:endParaRPr lang="id-ID" b="1" dirty="0">
              <a:latin typeface="Arial Rounded MT Bold" pitchFamily="34" charset="0"/>
            </a:endParaRPr>
          </a:p>
        </p:txBody>
      </p:sp>
      <p:sp>
        <p:nvSpPr>
          <p:cNvPr id="4" name="Title 4"/>
          <p:cNvSpPr txBox="1">
            <a:spLocks/>
          </p:cNvSpPr>
          <p:nvPr/>
        </p:nvSpPr>
        <p:spPr>
          <a:xfrm>
            <a:off x="457200" y="76200"/>
            <a:ext cx="8229600" cy="72008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id-ID" sz="4000" dirty="0" smtClean="0">
                <a:effectLst>
                  <a:outerShdw blurRad="38100" dist="38100" dir="2700000" algn="tl">
                    <a:srgbClr val="000000">
                      <a:alpha val="43137"/>
                    </a:srgbClr>
                  </a:outerShdw>
                </a:effectLst>
                <a:latin typeface="Arial Rounded MT Bold" pitchFamily="34" charset="0"/>
              </a:rPr>
              <a:t>Gambaran Umum </a:t>
            </a:r>
          </a:p>
        </p:txBody>
      </p:sp>
      <p:sp>
        <p:nvSpPr>
          <p:cNvPr id="5" name="Content Placeholder 2"/>
          <p:cNvSpPr txBox="1">
            <a:spLocks/>
          </p:cNvSpPr>
          <p:nvPr/>
        </p:nvSpPr>
        <p:spPr>
          <a:xfrm>
            <a:off x="609600" y="2895600"/>
            <a:ext cx="8229600" cy="3581400"/>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Tujuan </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a:t>
            </a:r>
            <a:endPar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ndParaRPr>
          </a:p>
          <a:p>
            <a:pPr marL="715963" marR="0" lvl="0" indent="-441325" algn="just" defTabSz="914400" rtl="0" eaLnBrk="1" fontAlgn="auto" latinLnBrk="0" hangingPunct="1">
              <a:lnSpc>
                <a:spcPct val="100000"/>
              </a:lnSpc>
              <a:spcBef>
                <a:spcPct val="20000"/>
              </a:spcBef>
              <a:spcAft>
                <a:spcPts val="0"/>
              </a:spcAft>
              <a:buClr>
                <a:schemeClr val="accent3"/>
              </a:buClr>
              <a:buSzPct val="95000"/>
              <a:buFont typeface="+mj-lt"/>
              <a:buAutoNum type="alphaLcPeriod"/>
              <a:tabLst/>
              <a:defRPr/>
            </a:pP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m</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empermudah</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dlm</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pelaksanaan</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Evajab</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bagi</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seluruh Instansi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Pemerintah</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a:t>
            </a:r>
          </a:p>
          <a:p>
            <a:pPr marL="715963" marR="0" lvl="0" indent="-441325" algn="just" defTabSz="914400" rtl="0" eaLnBrk="1" fontAlgn="auto" latinLnBrk="0" hangingPunct="1">
              <a:lnSpc>
                <a:spcPct val="100000"/>
              </a:lnSpc>
              <a:spcBef>
                <a:spcPct val="20000"/>
              </a:spcBef>
              <a:spcAft>
                <a:spcPts val="0"/>
              </a:spcAft>
              <a:buClr>
                <a:schemeClr val="accent3"/>
              </a:buClr>
              <a:buSzPct val="95000"/>
              <a:buFont typeface="+mj-lt"/>
              <a:buAutoNum type="alphaLcPeriod"/>
              <a:tabLst/>
              <a:defRPr/>
            </a:pPr>
            <a:r>
              <a:rPr lang="en-US" sz="2000" dirty="0" err="1" smtClean="0">
                <a:effectLst>
                  <a:outerShdw blurRad="38100" dist="38100" dir="2700000" algn="tl">
                    <a:srgbClr val="000000">
                      <a:alpha val="43137"/>
                    </a:srgbClr>
                  </a:outerShdw>
                </a:effectLst>
                <a:latin typeface="Arial Rounded MT Bold" pitchFamily="34" charset="0"/>
              </a:rPr>
              <a:t>mempermudah</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proses</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validasi</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pemberian</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persetujuan</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dan</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penetapan</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hasil</a:t>
            </a:r>
            <a:r>
              <a:rPr lang="en-US" sz="2000" dirty="0" smtClean="0">
                <a:effectLst>
                  <a:outerShdw blurRad="38100" dist="38100" dir="2700000" algn="tl">
                    <a:srgbClr val="000000">
                      <a:alpha val="43137"/>
                    </a:srgbClr>
                  </a:outerShdw>
                </a:effectLst>
                <a:latin typeface="Arial Rounded MT Bold" pitchFamily="34" charset="0"/>
              </a:rPr>
              <a:t> </a:t>
            </a:r>
            <a:r>
              <a:rPr lang="en-US" sz="2000" dirty="0" err="1" smtClean="0">
                <a:effectLst>
                  <a:outerShdw blurRad="38100" dist="38100" dir="2700000" algn="tl">
                    <a:srgbClr val="000000">
                      <a:alpha val="43137"/>
                    </a:srgbClr>
                  </a:outerShdw>
                </a:effectLst>
                <a:latin typeface="Arial Rounded MT Bold" pitchFamily="34" charset="0"/>
              </a:rPr>
              <a:t>Evajab</a:t>
            </a:r>
            <a:r>
              <a:rPr lang="en-US" sz="2000" dirty="0" smtClean="0">
                <a:effectLst>
                  <a:outerShdw blurRad="38100" dist="38100" dir="2700000" algn="tl">
                    <a:srgbClr val="000000">
                      <a:alpha val="43137"/>
                    </a:srgbClr>
                  </a:outerShdw>
                </a:effectLst>
                <a:latin typeface="Arial Rounded MT Bold" pitchFamily="34" charset="0"/>
              </a:rPr>
              <a:t>.</a:t>
            </a:r>
            <a:endPar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ndParaRPr>
          </a:p>
          <a:p>
            <a:pPr marL="715963" marR="0" lvl="0" indent="-441325" algn="just" defTabSz="914400" rtl="0" eaLnBrk="1" fontAlgn="auto" latinLnBrk="0" hangingPunct="1">
              <a:lnSpc>
                <a:spcPct val="100000"/>
              </a:lnSpc>
              <a:spcBef>
                <a:spcPct val="20000"/>
              </a:spcBef>
              <a:spcAft>
                <a:spcPts val="0"/>
              </a:spcAft>
              <a:buClr>
                <a:schemeClr val="accent3"/>
              </a:buClr>
              <a:buSzPct val="95000"/>
              <a:buFont typeface="+mj-lt"/>
              <a:buAutoNum type="alphaLcPeriod"/>
              <a:tabLst/>
              <a:defRPr/>
            </a:pP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mempermudah</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penyimpanan dan pencarian kembali data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hasil</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evaluasi</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jabatan.</a:t>
            </a:r>
          </a:p>
          <a:p>
            <a:pPr marL="715963" marR="0" lvl="0" indent="-441325" algn="just" defTabSz="914400" rtl="0" eaLnBrk="1" fontAlgn="auto" latinLnBrk="0" hangingPunct="1">
              <a:lnSpc>
                <a:spcPct val="100000"/>
              </a:lnSpc>
              <a:spcBef>
                <a:spcPct val="20000"/>
              </a:spcBef>
              <a:spcAft>
                <a:spcPts val="0"/>
              </a:spcAft>
              <a:buClr>
                <a:schemeClr val="accent3"/>
              </a:buClr>
              <a:buSzPct val="95000"/>
              <a:buFont typeface="+mj-lt"/>
              <a:buAutoNum type="alphaLcPeriod"/>
              <a:tabLst/>
              <a:defRPr/>
            </a:pP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tersedianya bank data </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yang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terintegrasi</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lengkap</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id-ID"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akurat</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dan</a:t>
            </a:r>
            <a:r>
              <a:rPr kumimoji="0" lang="en-US"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mudah</a:t>
            </a:r>
            <a:r>
              <a:rPr kumimoji="0" lang="en-US" sz="200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diakses</a:t>
            </a:r>
            <a:r>
              <a:rPr kumimoji="0" lang="en-US" sz="200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oleh</a:t>
            </a:r>
            <a:r>
              <a:rPr kumimoji="0" lang="en-US" sz="200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 </a:t>
            </a:r>
            <a:r>
              <a:rPr kumimoji="0" lang="en-US" sz="2000"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rPr>
              <a:t>publik</a:t>
            </a:r>
            <a:r>
              <a:rPr kumimoji="0" lang="en-US" sz="200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rPr>
              <a:t>.</a:t>
            </a:r>
            <a:endParaRPr kumimoji="0" lang="id-ID" sz="200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Rounded MT Bold" pitchFamily="34" charset="0"/>
            </a:endParaRPr>
          </a:p>
        </p:txBody>
      </p:sp>
      <p:sp>
        <p:nvSpPr>
          <p:cNvPr id="6" name="Down Arrow 5"/>
          <p:cNvSpPr/>
          <p:nvPr/>
        </p:nvSpPr>
        <p:spPr>
          <a:xfrm>
            <a:off x="2590800" y="2819400"/>
            <a:ext cx="2514600" cy="3810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097140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srcRect t="21154"/>
          <a:stretch>
            <a:fillRect/>
          </a:stretch>
        </p:blipFill>
        <p:spPr bwMode="auto">
          <a:xfrm>
            <a:off x="3857620" y="2643182"/>
            <a:ext cx="1756325" cy="1285884"/>
          </a:xfrm>
          <a:prstGeom prst="rect">
            <a:avLst/>
          </a:prstGeom>
          <a:noFill/>
          <a:ln w="9525">
            <a:noFill/>
            <a:miter lim="800000"/>
            <a:headEnd/>
            <a:tailEnd/>
          </a:ln>
          <a:effectLst/>
        </p:spPr>
      </p:pic>
      <p:cxnSp>
        <p:nvCxnSpPr>
          <p:cNvPr id="14" name="Shape 13"/>
          <p:cNvCxnSpPr>
            <a:stCxn id="30" idx="0"/>
            <a:endCxn id="80" idx="1"/>
          </p:cNvCxnSpPr>
          <p:nvPr/>
        </p:nvCxnSpPr>
        <p:spPr>
          <a:xfrm rot="16200000" flipH="1">
            <a:off x="2436590" y="783062"/>
            <a:ext cx="137799" cy="3715162"/>
          </a:xfrm>
          <a:prstGeom prst="bentConnector3">
            <a:avLst>
              <a:gd name="adj1" fmla="val -21773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hape 15"/>
          <p:cNvCxnSpPr>
            <a:stCxn id="30" idx="3"/>
            <a:endCxn id="80" idx="2"/>
          </p:cNvCxnSpPr>
          <p:nvPr/>
        </p:nvCxnSpPr>
        <p:spPr>
          <a:xfrm>
            <a:off x="1295817" y="3095341"/>
            <a:ext cx="2847555" cy="11934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57158" y="4201343"/>
            <a:ext cx="3352071" cy="307777"/>
          </a:xfrm>
          <a:prstGeom prst="rect">
            <a:avLst/>
          </a:prstGeom>
          <a:noFill/>
        </p:spPr>
        <p:txBody>
          <a:bodyPr wrap="none" rtlCol="0">
            <a:spAutoFit/>
          </a:bodyPr>
          <a:lstStyle/>
          <a:p>
            <a:r>
              <a:rPr lang="id-ID" sz="1400" dirty="0" smtClean="0">
                <a:solidFill>
                  <a:prstClr val="black"/>
                </a:solidFill>
              </a:rPr>
              <a:t>Input Data Nilai Faktor Jabatan Per Jabatan </a:t>
            </a:r>
          </a:p>
        </p:txBody>
      </p:sp>
      <p:pic>
        <p:nvPicPr>
          <p:cNvPr id="25" name="Picture 5"/>
          <p:cNvPicPr>
            <a:picLocks noChangeAspect="1" noChangeArrowheads="1"/>
          </p:cNvPicPr>
          <p:nvPr/>
        </p:nvPicPr>
        <p:blipFill>
          <a:blip r:embed="rId3"/>
          <a:srcRect r="29878" b="37191"/>
          <a:stretch>
            <a:fillRect/>
          </a:stretch>
        </p:blipFill>
        <p:spPr bwMode="auto">
          <a:xfrm>
            <a:off x="6643702" y="1142984"/>
            <a:ext cx="1643074" cy="857256"/>
          </a:xfrm>
          <a:prstGeom prst="rect">
            <a:avLst/>
          </a:prstGeom>
          <a:noFill/>
          <a:ln w="9525">
            <a:noFill/>
            <a:miter lim="800000"/>
            <a:headEnd/>
            <a:tailEnd/>
          </a:ln>
          <a:effectLst/>
        </p:spPr>
      </p:pic>
      <p:pic>
        <p:nvPicPr>
          <p:cNvPr id="30" name="Picture 3"/>
          <p:cNvPicPr>
            <a:picLocks noChangeAspect="1" noChangeArrowheads="1"/>
          </p:cNvPicPr>
          <p:nvPr/>
        </p:nvPicPr>
        <p:blipFill>
          <a:blip r:embed="rId4"/>
          <a:srcRect l="10503" r="24714" b="29890"/>
          <a:stretch>
            <a:fillRect/>
          </a:stretch>
        </p:blipFill>
        <p:spPr bwMode="auto">
          <a:xfrm>
            <a:off x="0" y="2571744"/>
            <a:ext cx="1295817" cy="1047193"/>
          </a:xfrm>
          <a:prstGeom prst="rect">
            <a:avLst/>
          </a:prstGeom>
          <a:noFill/>
          <a:ln w="9525">
            <a:noFill/>
            <a:miter lim="800000"/>
            <a:headEnd/>
            <a:tailEnd/>
          </a:ln>
          <a:effectLst/>
        </p:spPr>
      </p:pic>
      <p:sp>
        <p:nvSpPr>
          <p:cNvPr id="15" name="TextBox 14"/>
          <p:cNvSpPr txBox="1"/>
          <p:nvPr/>
        </p:nvSpPr>
        <p:spPr>
          <a:xfrm>
            <a:off x="714348" y="2214554"/>
            <a:ext cx="3084562" cy="307777"/>
          </a:xfrm>
          <a:prstGeom prst="rect">
            <a:avLst/>
          </a:prstGeom>
          <a:noFill/>
        </p:spPr>
        <p:txBody>
          <a:bodyPr wrap="none" rtlCol="0">
            <a:spAutoFit/>
          </a:bodyPr>
          <a:lstStyle/>
          <a:p>
            <a:r>
              <a:rPr lang="id-ID" sz="1400" dirty="0" smtClean="0">
                <a:solidFill>
                  <a:prstClr val="black"/>
                </a:solidFill>
              </a:rPr>
              <a:t>Update  Data </a:t>
            </a:r>
            <a:r>
              <a:rPr lang="en-US" sz="1400" dirty="0" smtClean="0">
                <a:solidFill>
                  <a:prstClr val="black"/>
                </a:solidFill>
              </a:rPr>
              <a:t> </a:t>
            </a:r>
            <a:r>
              <a:rPr lang="en-US" sz="1400" dirty="0" err="1" smtClean="0">
                <a:solidFill>
                  <a:prstClr val="black"/>
                </a:solidFill>
              </a:rPr>
              <a:t>Hasil</a:t>
            </a:r>
            <a:r>
              <a:rPr lang="en-US" sz="1400" dirty="0" smtClean="0">
                <a:solidFill>
                  <a:prstClr val="black"/>
                </a:solidFill>
              </a:rPr>
              <a:t> </a:t>
            </a:r>
            <a:r>
              <a:rPr lang="en-US" sz="1400" dirty="0" err="1" smtClean="0">
                <a:solidFill>
                  <a:prstClr val="black"/>
                </a:solidFill>
              </a:rPr>
              <a:t>Evajab</a:t>
            </a:r>
            <a:r>
              <a:rPr lang="en-US" sz="1400" dirty="0" smtClean="0">
                <a:solidFill>
                  <a:prstClr val="black"/>
                </a:solidFill>
              </a:rPr>
              <a:t> pd U</a:t>
            </a:r>
            <a:r>
              <a:rPr lang="id-ID" sz="1400" dirty="0" smtClean="0">
                <a:solidFill>
                  <a:prstClr val="black"/>
                </a:solidFill>
              </a:rPr>
              <a:t>nit Kerja</a:t>
            </a:r>
            <a:endParaRPr lang="id-ID" sz="1400" dirty="0">
              <a:solidFill>
                <a:prstClr val="black"/>
              </a:solidFill>
            </a:endParaRPr>
          </a:p>
        </p:txBody>
      </p:sp>
      <p:cxnSp>
        <p:nvCxnSpPr>
          <p:cNvPr id="59" name="Elbow Connector 58"/>
          <p:cNvCxnSpPr>
            <a:stCxn id="80" idx="7"/>
            <a:endCxn id="25" idx="1"/>
          </p:cNvCxnSpPr>
          <p:nvPr/>
        </p:nvCxnSpPr>
        <p:spPr>
          <a:xfrm rot="5400000" flipH="1" flipV="1">
            <a:off x="5464821" y="1530663"/>
            <a:ext cx="1137931" cy="1219831"/>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929322" y="1857364"/>
            <a:ext cx="3107174" cy="954107"/>
          </a:xfrm>
          <a:prstGeom prst="rect">
            <a:avLst/>
          </a:prstGeom>
          <a:noFill/>
        </p:spPr>
        <p:txBody>
          <a:bodyPr wrap="square" rtlCol="0">
            <a:spAutoFit/>
          </a:bodyPr>
          <a:lstStyle/>
          <a:p>
            <a:r>
              <a:rPr lang="id-ID" sz="1400" dirty="0" smtClean="0">
                <a:solidFill>
                  <a:prstClr val="black"/>
                </a:solidFill>
              </a:rPr>
              <a:t>BKN </a:t>
            </a:r>
            <a:r>
              <a:rPr lang="en-US" sz="1400" dirty="0" smtClean="0">
                <a:solidFill>
                  <a:prstClr val="black"/>
                </a:solidFill>
              </a:rPr>
              <a:t>  (</a:t>
            </a:r>
            <a:r>
              <a:rPr lang="en-US" sz="1400" dirty="0" err="1" smtClean="0">
                <a:solidFill>
                  <a:prstClr val="black"/>
                </a:solidFill>
              </a:rPr>
              <a:t>validasi</a:t>
            </a:r>
            <a:r>
              <a:rPr lang="en-US" sz="1400" dirty="0" smtClean="0">
                <a:solidFill>
                  <a:prstClr val="black"/>
                </a:solidFill>
              </a:rPr>
              <a:t>) m</a:t>
            </a:r>
            <a:r>
              <a:rPr lang="id-ID" sz="1400" dirty="0" smtClean="0">
                <a:solidFill>
                  <a:prstClr val="black"/>
                </a:solidFill>
              </a:rPr>
              <a:t>enghimpun</a:t>
            </a:r>
            <a:r>
              <a:rPr lang="id-ID" sz="1400" dirty="0" smtClean="0">
                <a:solidFill>
                  <a:prstClr val="black"/>
                </a:solidFill>
              </a:rPr>
              <a:t>, menganalisa,</a:t>
            </a:r>
            <a:r>
              <a:rPr lang="en-US" sz="1400" dirty="0">
                <a:solidFill>
                  <a:prstClr val="black"/>
                </a:solidFill>
              </a:rPr>
              <a:t> </a:t>
            </a:r>
            <a:r>
              <a:rPr lang="id-ID" sz="1400" dirty="0" smtClean="0">
                <a:solidFill>
                  <a:prstClr val="black"/>
                </a:solidFill>
              </a:rPr>
              <a:t>mengkoreksi data Nilai Faktor Jabatan</a:t>
            </a:r>
            <a:r>
              <a:rPr lang="en-US" sz="1400" dirty="0" smtClean="0">
                <a:solidFill>
                  <a:prstClr val="black"/>
                </a:solidFill>
              </a:rPr>
              <a:t>, </a:t>
            </a:r>
            <a:r>
              <a:rPr lang="en-US" sz="1400" dirty="0" err="1" smtClean="0">
                <a:solidFill>
                  <a:prstClr val="black"/>
                </a:solidFill>
              </a:rPr>
              <a:t>serta</a:t>
            </a:r>
            <a:r>
              <a:rPr lang="en-US" sz="1400" dirty="0" smtClean="0">
                <a:solidFill>
                  <a:prstClr val="black"/>
                </a:solidFill>
              </a:rPr>
              <a:t> </a:t>
            </a:r>
            <a:r>
              <a:rPr lang="en-US" sz="1400" dirty="0" err="1" smtClean="0">
                <a:solidFill>
                  <a:prstClr val="black"/>
                </a:solidFill>
              </a:rPr>
              <a:t>memberikan</a:t>
            </a:r>
            <a:r>
              <a:rPr lang="en-US" sz="1400" dirty="0" smtClean="0">
                <a:solidFill>
                  <a:prstClr val="black"/>
                </a:solidFill>
              </a:rPr>
              <a:t> </a:t>
            </a:r>
            <a:r>
              <a:rPr lang="en-US" sz="1400" dirty="0" err="1" smtClean="0">
                <a:solidFill>
                  <a:prstClr val="black"/>
                </a:solidFill>
              </a:rPr>
              <a:t>pertimbangan</a:t>
            </a:r>
            <a:r>
              <a:rPr lang="en-US" sz="1400" dirty="0" smtClean="0">
                <a:solidFill>
                  <a:prstClr val="black"/>
                </a:solidFill>
              </a:rPr>
              <a:t> </a:t>
            </a:r>
            <a:r>
              <a:rPr lang="en-US" sz="1400" dirty="0" err="1" smtClean="0">
                <a:solidFill>
                  <a:prstClr val="black"/>
                </a:solidFill>
              </a:rPr>
              <a:t>teknis</a:t>
            </a:r>
            <a:r>
              <a:rPr lang="en-US" sz="1400" dirty="0" smtClean="0">
                <a:solidFill>
                  <a:prstClr val="black"/>
                </a:solidFill>
              </a:rPr>
              <a:t> </a:t>
            </a:r>
            <a:r>
              <a:rPr lang="en-US" sz="1400" dirty="0" err="1" smtClean="0">
                <a:solidFill>
                  <a:prstClr val="black"/>
                </a:solidFill>
              </a:rPr>
              <a:t>kelas</a:t>
            </a:r>
            <a:r>
              <a:rPr lang="en-US" sz="1400" dirty="0" smtClean="0">
                <a:solidFill>
                  <a:prstClr val="black"/>
                </a:solidFill>
              </a:rPr>
              <a:t> </a:t>
            </a:r>
            <a:r>
              <a:rPr lang="en-US" sz="1400" dirty="0" err="1" smtClean="0">
                <a:solidFill>
                  <a:prstClr val="black"/>
                </a:solidFill>
              </a:rPr>
              <a:t>jabatan</a:t>
            </a:r>
            <a:endParaRPr lang="id-ID" sz="1400" dirty="0">
              <a:solidFill>
                <a:prstClr val="black"/>
              </a:solidFill>
            </a:endParaRPr>
          </a:p>
        </p:txBody>
      </p:sp>
      <p:sp>
        <p:nvSpPr>
          <p:cNvPr id="26" name="Rectangle 25"/>
          <p:cNvSpPr/>
          <p:nvPr/>
        </p:nvSpPr>
        <p:spPr>
          <a:xfrm>
            <a:off x="285720" y="5857892"/>
            <a:ext cx="2594813" cy="461665"/>
          </a:xfrm>
          <a:prstGeom prst="rect">
            <a:avLst/>
          </a:prstGeom>
        </p:spPr>
        <p:txBody>
          <a:bodyPr wrap="none">
            <a:spAutoFit/>
          </a:bodyPr>
          <a:lstStyle/>
          <a:p>
            <a:r>
              <a:rPr lang="id-ID" sz="1200" dirty="0" smtClean="0">
                <a:solidFill>
                  <a:prstClr val="black"/>
                </a:solidFill>
              </a:rPr>
              <a:t>Catt : </a:t>
            </a:r>
          </a:p>
          <a:p>
            <a:r>
              <a:rPr lang="id-ID" sz="1200" dirty="0" smtClean="0">
                <a:solidFill>
                  <a:prstClr val="black"/>
                </a:solidFill>
              </a:rPr>
              <a:t>Update = Ubah / Tambah / Hapus Data</a:t>
            </a:r>
            <a:endParaRPr lang="id-ID" sz="1200" dirty="0">
              <a:solidFill>
                <a:prstClr val="black"/>
              </a:solidFill>
            </a:endParaRPr>
          </a:p>
        </p:txBody>
      </p:sp>
      <p:pic>
        <p:nvPicPr>
          <p:cNvPr id="32" name="Picture 2"/>
          <p:cNvPicPr>
            <a:picLocks noChangeAspect="1" noChangeArrowheads="1"/>
          </p:cNvPicPr>
          <p:nvPr/>
        </p:nvPicPr>
        <p:blipFill>
          <a:blip r:embed="rId5"/>
          <a:srcRect/>
          <a:stretch>
            <a:fillRect/>
          </a:stretch>
        </p:blipFill>
        <p:spPr bwMode="auto">
          <a:xfrm>
            <a:off x="6715140" y="4857760"/>
            <a:ext cx="762000" cy="1162050"/>
          </a:xfrm>
          <a:prstGeom prst="rect">
            <a:avLst/>
          </a:prstGeom>
          <a:noFill/>
          <a:ln w="9525">
            <a:noFill/>
            <a:miter lim="800000"/>
            <a:headEnd/>
            <a:tailEnd/>
          </a:ln>
          <a:effectLst/>
        </p:spPr>
      </p:pic>
      <p:cxnSp>
        <p:nvCxnSpPr>
          <p:cNvPr id="35" name="Elbow Connector 34"/>
          <p:cNvCxnSpPr/>
          <p:nvPr/>
        </p:nvCxnSpPr>
        <p:spPr>
          <a:xfrm>
            <a:off x="8501090" y="1598013"/>
            <a:ext cx="357190" cy="2973995"/>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7529773" y="3000372"/>
            <a:ext cx="1362707" cy="646331"/>
          </a:xfrm>
          <a:prstGeom prst="rect">
            <a:avLst/>
          </a:prstGeom>
          <a:noFill/>
        </p:spPr>
        <p:txBody>
          <a:bodyPr wrap="square" rtlCol="0">
            <a:spAutoFit/>
          </a:bodyPr>
          <a:lstStyle/>
          <a:p>
            <a:r>
              <a:rPr lang="en-US" sz="1200" dirty="0" err="1" smtClean="0">
                <a:solidFill>
                  <a:prstClr val="black"/>
                </a:solidFill>
              </a:rPr>
              <a:t>Penyampaian</a:t>
            </a:r>
            <a:r>
              <a:rPr lang="en-US" sz="1200" dirty="0" smtClean="0">
                <a:solidFill>
                  <a:prstClr val="black"/>
                </a:solidFill>
              </a:rPr>
              <a:t> </a:t>
            </a:r>
            <a:r>
              <a:rPr lang="en-US" sz="1200" dirty="0" err="1" smtClean="0">
                <a:solidFill>
                  <a:prstClr val="black"/>
                </a:solidFill>
              </a:rPr>
              <a:t>Hasil</a:t>
            </a:r>
            <a:r>
              <a:rPr lang="en-US" sz="1200" dirty="0" smtClean="0">
                <a:solidFill>
                  <a:prstClr val="black"/>
                </a:solidFill>
              </a:rPr>
              <a:t> </a:t>
            </a:r>
            <a:r>
              <a:rPr lang="en-US" sz="1200" dirty="0" err="1" smtClean="0">
                <a:solidFill>
                  <a:prstClr val="black"/>
                </a:solidFill>
              </a:rPr>
              <a:t>Validasi</a:t>
            </a:r>
            <a:r>
              <a:rPr lang="en-US" sz="1200" dirty="0" smtClean="0">
                <a:solidFill>
                  <a:prstClr val="black"/>
                </a:solidFill>
              </a:rPr>
              <a:t> </a:t>
            </a:r>
            <a:r>
              <a:rPr lang="en-US" sz="1200" dirty="0" err="1" smtClean="0">
                <a:solidFill>
                  <a:prstClr val="black"/>
                </a:solidFill>
              </a:rPr>
              <a:t>Evaluasi</a:t>
            </a:r>
            <a:r>
              <a:rPr lang="en-US" sz="1200" dirty="0" smtClean="0">
                <a:solidFill>
                  <a:prstClr val="black"/>
                </a:solidFill>
              </a:rPr>
              <a:t> </a:t>
            </a:r>
            <a:r>
              <a:rPr lang="en-US" sz="1200" dirty="0" err="1" smtClean="0">
                <a:solidFill>
                  <a:prstClr val="black"/>
                </a:solidFill>
              </a:rPr>
              <a:t>Jabatan</a:t>
            </a:r>
            <a:r>
              <a:rPr lang="en-US" sz="1200" dirty="0" smtClean="0">
                <a:solidFill>
                  <a:prstClr val="black"/>
                </a:solidFill>
              </a:rPr>
              <a:t> (</a:t>
            </a:r>
            <a:r>
              <a:rPr lang="en-US" sz="1200" dirty="0" err="1" smtClean="0">
                <a:solidFill>
                  <a:prstClr val="black"/>
                </a:solidFill>
              </a:rPr>
              <a:t>Pertek</a:t>
            </a:r>
            <a:r>
              <a:rPr lang="en-US" sz="1200" dirty="0" smtClean="0">
                <a:solidFill>
                  <a:prstClr val="black"/>
                </a:solidFill>
              </a:rPr>
              <a:t>)</a:t>
            </a:r>
            <a:endParaRPr lang="id-ID" sz="1200" dirty="0">
              <a:solidFill>
                <a:prstClr val="black"/>
              </a:solidFill>
            </a:endParaRPr>
          </a:p>
        </p:txBody>
      </p:sp>
      <p:sp>
        <p:nvSpPr>
          <p:cNvPr id="39" name="TextBox 38"/>
          <p:cNvSpPr txBox="1"/>
          <p:nvPr/>
        </p:nvSpPr>
        <p:spPr>
          <a:xfrm>
            <a:off x="7500958" y="4572008"/>
            <a:ext cx="1643042"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id-ID" dirty="0" smtClean="0">
                <a:solidFill>
                  <a:prstClr val="white"/>
                </a:solidFill>
              </a:rPr>
              <a:t>MENPAN RB</a:t>
            </a:r>
            <a:endParaRPr lang="id-ID" dirty="0">
              <a:solidFill>
                <a:prstClr val="white"/>
              </a:solidFill>
            </a:endParaRPr>
          </a:p>
        </p:txBody>
      </p:sp>
      <p:sp>
        <p:nvSpPr>
          <p:cNvPr id="40" name="TextBox 39"/>
          <p:cNvSpPr txBox="1"/>
          <p:nvPr/>
        </p:nvSpPr>
        <p:spPr>
          <a:xfrm>
            <a:off x="3657600" y="2514600"/>
            <a:ext cx="301686" cy="369332"/>
          </a:xfrm>
          <a:prstGeom prst="rect">
            <a:avLst/>
          </a:prstGeom>
          <a:noFill/>
          <a:ln>
            <a:solidFill>
              <a:schemeClr val="tx1"/>
            </a:solidFill>
          </a:ln>
        </p:spPr>
        <p:txBody>
          <a:bodyPr wrap="none" rtlCol="0">
            <a:spAutoFit/>
          </a:bodyPr>
          <a:lstStyle/>
          <a:p>
            <a:r>
              <a:rPr lang="id-ID" dirty="0" smtClean="0">
                <a:solidFill>
                  <a:prstClr val="black"/>
                </a:solidFill>
              </a:rPr>
              <a:t>1</a:t>
            </a:r>
            <a:endParaRPr lang="id-ID" dirty="0">
              <a:solidFill>
                <a:prstClr val="black"/>
              </a:solidFill>
            </a:endParaRPr>
          </a:p>
        </p:txBody>
      </p:sp>
      <p:sp>
        <p:nvSpPr>
          <p:cNvPr id="41" name="TextBox 40"/>
          <p:cNvSpPr txBox="1"/>
          <p:nvPr/>
        </p:nvSpPr>
        <p:spPr>
          <a:xfrm>
            <a:off x="1142976" y="3429000"/>
            <a:ext cx="301686" cy="369332"/>
          </a:xfrm>
          <a:prstGeom prst="rect">
            <a:avLst/>
          </a:prstGeom>
          <a:noFill/>
          <a:ln>
            <a:solidFill>
              <a:schemeClr val="tx1"/>
            </a:solidFill>
          </a:ln>
        </p:spPr>
        <p:txBody>
          <a:bodyPr wrap="none" rtlCol="0">
            <a:spAutoFit/>
          </a:bodyPr>
          <a:lstStyle/>
          <a:p>
            <a:r>
              <a:rPr lang="id-ID" dirty="0" smtClean="0">
                <a:solidFill>
                  <a:prstClr val="black"/>
                </a:solidFill>
              </a:rPr>
              <a:t>2</a:t>
            </a:r>
            <a:endParaRPr lang="id-ID" dirty="0">
              <a:solidFill>
                <a:prstClr val="black"/>
              </a:solidFill>
            </a:endParaRPr>
          </a:p>
        </p:txBody>
      </p:sp>
      <p:pic>
        <p:nvPicPr>
          <p:cNvPr id="44" name="Picture 3"/>
          <p:cNvPicPr>
            <a:picLocks noChangeAspect="1" noChangeArrowheads="1"/>
          </p:cNvPicPr>
          <p:nvPr/>
        </p:nvPicPr>
        <p:blipFill>
          <a:blip r:embed="rId4"/>
          <a:srcRect r="50000" b="66520"/>
          <a:stretch>
            <a:fillRect/>
          </a:stretch>
        </p:blipFill>
        <p:spPr bwMode="auto">
          <a:xfrm>
            <a:off x="4786314" y="3857628"/>
            <a:ext cx="1000132" cy="500066"/>
          </a:xfrm>
          <a:prstGeom prst="rect">
            <a:avLst/>
          </a:prstGeom>
          <a:noFill/>
          <a:ln w="9525">
            <a:noFill/>
            <a:miter lim="800000"/>
            <a:headEnd/>
            <a:tailEnd/>
          </a:ln>
          <a:effectLst/>
        </p:spPr>
      </p:pic>
      <p:cxnSp>
        <p:nvCxnSpPr>
          <p:cNvPr id="46" name="Elbow Connector 45"/>
          <p:cNvCxnSpPr>
            <a:stCxn id="80" idx="6"/>
          </p:cNvCxnSpPr>
          <p:nvPr/>
        </p:nvCxnSpPr>
        <p:spPr>
          <a:xfrm>
            <a:off x="5643570" y="3214686"/>
            <a:ext cx="142876" cy="64453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072198" y="4000504"/>
            <a:ext cx="1780403" cy="461665"/>
          </a:xfrm>
          <a:prstGeom prst="rect">
            <a:avLst/>
          </a:prstGeom>
          <a:noFill/>
        </p:spPr>
        <p:txBody>
          <a:bodyPr wrap="square" rtlCol="0">
            <a:spAutoFit/>
          </a:bodyPr>
          <a:lstStyle/>
          <a:p>
            <a:pPr algn="ctr"/>
            <a:r>
              <a:rPr lang="en-US" sz="1200" dirty="0" err="1" smtClean="0">
                <a:solidFill>
                  <a:prstClr val="black"/>
                </a:solidFill>
              </a:rPr>
              <a:t>Informasi</a:t>
            </a:r>
            <a:r>
              <a:rPr lang="en-US" sz="1200" dirty="0" smtClean="0">
                <a:solidFill>
                  <a:prstClr val="black"/>
                </a:solidFill>
              </a:rPr>
              <a:t> Data </a:t>
            </a:r>
            <a:r>
              <a:rPr lang="en-US" sz="1200" dirty="0" err="1" smtClean="0">
                <a:solidFill>
                  <a:prstClr val="black"/>
                </a:solidFill>
              </a:rPr>
              <a:t>Kelas</a:t>
            </a:r>
            <a:r>
              <a:rPr lang="en-US" sz="1200" dirty="0" smtClean="0">
                <a:solidFill>
                  <a:prstClr val="black"/>
                </a:solidFill>
              </a:rPr>
              <a:t> </a:t>
            </a:r>
            <a:r>
              <a:rPr lang="en-US" sz="1200" dirty="0" err="1" smtClean="0">
                <a:solidFill>
                  <a:prstClr val="black"/>
                </a:solidFill>
              </a:rPr>
              <a:t>Jabatan</a:t>
            </a:r>
            <a:endParaRPr lang="id-ID" sz="1200" dirty="0">
              <a:solidFill>
                <a:prstClr val="black"/>
              </a:solidFill>
            </a:endParaRPr>
          </a:p>
        </p:txBody>
      </p:sp>
      <p:sp>
        <p:nvSpPr>
          <p:cNvPr id="49" name="TextBox 48"/>
          <p:cNvSpPr txBox="1"/>
          <p:nvPr/>
        </p:nvSpPr>
        <p:spPr>
          <a:xfrm>
            <a:off x="3571868" y="4214818"/>
            <a:ext cx="301686" cy="369332"/>
          </a:xfrm>
          <a:prstGeom prst="rect">
            <a:avLst/>
          </a:prstGeom>
          <a:noFill/>
          <a:ln>
            <a:solidFill>
              <a:schemeClr val="tx1"/>
            </a:solidFill>
          </a:ln>
        </p:spPr>
        <p:txBody>
          <a:bodyPr wrap="none" rtlCol="0">
            <a:spAutoFit/>
          </a:bodyPr>
          <a:lstStyle/>
          <a:p>
            <a:r>
              <a:rPr lang="id-ID" dirty="0" smtClean="0">
                <a:solidFill>
                  <a:prstClr val="black"/>
                </a:solidFill>
              </a:rPr>
              <a:t>3</a:t>
            </a:r>
            <a:endParaRPr lang="id-ID" dirty="0">
              <a:solidFill>
                <a:prstClr val="black"/>
              </a:solidFill>
            </a:endParaRPr>
          </a:p>
        </p:txBody>
      </p:sp>
      <p:sp>
        <p:nvSpPr>
          <p:cNvPr id="50" name="TextBox 49"/>
          <p:cNvSpPr txBox="1"/>
          <p:nvPr/>
        </p:nvSpPr>
        <p:spPr>
          <a:xfrm>
            <a:off x="5572132" y="1785926"/>
            <a:ext cx="301686" cy="369332"/>
          </a:xfrm>
          <a:prstGeom prst="rect">
            <a:avLst/>
          </a:prstGeom>
          <a:noFill/>
          <a:ln>
            <a:solidFill>
              <a:schemeClr val="tx1"/>
            </a:solidFill>
          </a:ln>
        </p:spPr>
        <p:txBody>
          <a:bodyPr wrap="none" rtlCol="0">
            <a:spAutoFit/>
          </a:bodyPr>
          <a:lstStyle/>
          <a:p>
            <a:r>
              <a:rPr lang="id-ID" dirty="0" smtClean="0">
                <a:solidFill>
                  <a:prstClr val="black"/>
                </a:solidFill>
              </a:rPr>
              <a:t>4</a:t>
            </a:r>
            <a:endParaRPr lang="id-ID" dirty="0">
              <a:solidFill>
                <a:prstClr val="black"/>
              </a:solidFill>
            </a:endParaRPr>
          </a:p>
        </p:txBody>
      </p:sp>
      <p:sp>
        <p:nvSpPr>
          <p:cNvPr id="51" name="TextBox 50"/>
          <p:cNvSpPr txBox="1"/>
          <p:nvPr/>
        </p:nvSpPr>
        <p:spPr>
          <a:xfrm>
            <a:off x="8501090" y="2643182"/>
            <a:ext cx="301686" cy="369332"/>
          </a:xfrm>
          <a:prstGeom prst="rect">
            <a:avLst/>
          </a:prstGeom>
          <a:noFill/>
          <a:ln>
            <a:solidFill>
              <a:schemeClr val="tx1"/>
            </a:solidFill>
          </a:ln>
        </p:spPr>
        <p:txBody>
          <a:bodyPr wrap="none" rtlCol="0">
            <a:spAutoFit/>
          </a:bodyPr>
          <a:lstStyle/>
          <a:p>
            <a:r>
              <a:rPr lang="id-ID" dirty="0" smtClean="0">
                <a:solidFill>
                  <a:prstClr val="black"/>
                </a:solidFill>
              </a:rPr>
              <a:t>5</a:t>
            </a:r>
            <a:endParaRPr lang="id-ID" dirty="0">
              <a:solidFill>
                <a:prstClr val="black"/>
              </a:solidFill>
            </a:endParaRPr>
          </a:p>
        </p:txBody>
      </p:sp>
      <p:sp>
        <p:nvSpPr>
          <p:cNvPr id="52" name="TextBox 51"/>
          <p:cNvSpPr txBox="1"/>
          <p:nvPr/>
        </p:nvSpPr>
        <p:spPr>
          <a:xfrm>
            <a:off x="5857884" y="3929066"/>
            <a:ext cx="301686" cy="369332"/>
          </a:xfrm>
          <a:prstGeom prst="rect">
            <a:avLst/>
          </a:prstGeom>
          <a:noFill/>
          <a:ln>
            <a:solidFill>
              <a:schemeClr val="tx1"/>
            </a:solidFill>
          </a:ln>
        </p:spPr>
        <p:txBody>
          <a:bodyPr wrap="none" rtlCol="0">
            <a:spAutoFit/>
          </a:bodyPr>
          <a:lstStyle/>
          <a:p>
            <a:r>
              <a:rPr lang="id-ID" dirty="0" smtClean="0">
                <a:solidFill>
                  <a:prstClr val="black"/>
                </a:solidFill>
              </a:rPr>
              <a:t>7</a:t>
            </a:r>
            <a:endParaRPr lang="id-ID" dirty="0">
              <a:solidFill>
                <a:prstClr val="black"/>
              </a:solidFill>
            </a:endParaRPr>
          </a:p>
        </p:txBody>
      </p:sp>
      <p:cxnSp>
        <p:nvCxnSpPr>
          <p:cNvPr id="21" name="Shape 20"/>
          <p:cNvCxnSpPr>
            <a:stCxn id="30" idx="2"/>
            <a:endCxn id="80" idx="3"/>
          </p:cNvCxnSpPr>
          <p:nvPr/>
        </p:nvCxnSpPr>
        <p:spPr>
          <a:xfrm rot="16200000" flipH="1">
            <a:off x="2455044" y="1811802"/>
            <a:ext cx="100892" cy="3715162"/>
          </a:xfrm>
          <a:prstGeom prst="bentConnector3">
            <a:avLst>
              <a:gd name="adj1" fmla="val 533966"/>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0" y="857232"/>
            <a:ext cx="4143372" cy="46434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70" name="Rectangle 69"/>
          <p:cNvSpPr/>
          <p:nvPr/>
        </p:nvSpPr>
        <p:spPr>
          <a:xfrm>
            <a:off x="4143372" y="4572008"/>
            <a:ext cx="5000628" cy="20002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65" name="TextBox 64"/>
          <p:cNvSpPr txBox="1"/>
          <p:nvPr/>
        </p:nvSpPr>
        <p:spPr>
          <a:xfrm>
            <a:off x="6719619" y="6019810"/>
            <a:ext cx="2339871" cy="338554"/>
          </a:xfrm>
          <a:prstGeom prst="rect">
            <a:avLst/>
          </a:prstGeom>
          <a:noFill/>
        </p:spPr>
        <p:txBody>
          <a:bodyPr wrap="none" rtlCol="0">
            <a:spAutoFit/>
          </a:bodyPr>
          <a:lstStyle/>
          <a:p>
            <a:r>
              <a:rPr lang="en-US" sz="1600" dirty="0" err="1" smtClean="0">
                <a:solidFill>
                  <a:prstClr val="black"/>
                </a:solidFill>
              </a:rPr>
              <a:t>Persetujuan</a:t>
            </a:r>
            <a:r>
              <a:rPr lang="en-US" sz="1600" dirty="0" smtClean="0">
                <a:solidFill>
                  <a:prstClr val="black"/>
                </a:solidFill>
              </a:rPr>
              <a:t> </a:t>
            </a:r>
            <a:r>
              <a:rPr lang="en-US" sz="1600" dirty="0" err="1" smtClean="0">
                <a:solidFill>
                  <a:prstClr val="black"/>
                </a:solidFill>
              </a:rPr>
              <a:t>Kelas</a:t>
            </a:r>
            <a:r>
              <a:rPr lang="en-US" sz="1600" dirty="0" smtClean="0">
                <a:solidFill>
                  <a:prstClr val="black"/>
                </a:solidFill>
              </a:rPr>
              <a:t> </a:t>
            </a:r>
            <a:r>
              <a:rPr lang="en-US" sz="1600" dirty="0" err="1" smtClean="0">
                <a:solidFill>
                  <a:prstClr val="black"/>
                </a:solidFill>
              </a:rPr>
              <a:t>Jabatan</a:t>
            </a:r>
            <a:endParaRPr lang="en-US" sz="1600" dirty="0">
              <a:solidFill>
                <a:prstClr val="black"/>
              </a:solidFill>
            </a:endParaRPr>
          </a:p>
        </p:txBody>
      </p:sp>
      <p:sp>
        <p:nvSpPr>
          <p:cNvPr id="2" name="Title 1"/>
          <p:cNvSpPr>
            <a:spLocks noGrp="1"/>
          </p:cNvSpPr>
          <p:nvPr>
            <p:ph type="title"/>
          </p:nvPr>
        </p:nvSpPr>
        <p:spPr>
          <a:xfrm>
            <a:off x="0" y="0"/>
            <a:ext cx="9144000" cy="857232"/>
          </a:xfrm>
          <a:ln>
            <a:solidFill>
              <a:schemeClr val="tx1"/>
            </a:solidFill>
          </a:ln>
        </p:spPr>
        <p:txBody>
          <a:bodyPr>
            <a:noAutofit/>
          </a:bodyPr>
          <a:lstStyle/>
          <a:p>
            <a:r>
              <a:rPr lang="id-ID" sz="2000" b="1" i="1" dirty="0" smtClean="0"/>
              <a:t>WORKFLOW</a:t>
            </a:r>
            <a:r>
              <a:rPr lang="id-ID" sz="2000" b="1" dirty="0" smtClean="0"/>
              <a:t/>
            </a:r>
            <a:br>
              <a:rPr lang="id-ID" sz="2000" b="1" dirty="0" smtClean="0"/>
            </a:br>
            <a:r>
              <a:rPr lang="id-ID" sz="2000" dirty="0" smtClean="0">
                <a:latin typeface="Arial Rounded MT Bold" pitchFamily="34" charset="0"/>
              </a:rPr>
              <a:t> </a:t>
            </a:r>
            <a:r>
              <a:rPr lang="id-ID" sz="2000" dirty="0" smtClean="0">
                <a:latin typeface="Arial Rounded MT Bold" pitchFamily="34" charset="0"/>
              </a:rPr>
              <a:t>SISTEM INFORMASI </a:t>
            </a:r>
            <a:r>
              <a:rPr lang="en-US" sz="2000" dirty="0" smtClean="0">
                <a:latin typeface="Arial Rounded MT Bold" pitchFamily="34" charset="0"/>
              </a:rPr>
              <a:t>HASIL EVALUASI </a:t>
            </a:r>
            <a:r>
              <a:rPr lang="id-ID" sz="2000" dirty="0" smtClean="0">
                <a:latin typeface="Arial Rounded MT Bold" pitchFamily="34" charset="0"/>
              </a:rPr>
              <a:t>JABATAN</a:t>
            </a:r>
            <a:r>
              <a:rPr lang="en-US" sz="2000" dirty="0" smtClean="0">
                <a:latin typeface="Arial Rounded MT Bold" pitchFamily="34" charset="0"/>
              </a:rPr>
              <a:t> </a:t>
            </a:r>
            <a:r>
              <a:rPr lang="en-US" sz="2000" dirty="0" smtClean="0">
                <a:latin typeface="Arial Rounded MT Bold" pitchFamily="34" charset="0"/>
              </a:rPr>
              <a:t>BERBASIS </a:t>
            </a:r>
            <a:r>
              <a:rPr lang="en-US" sz="2000" dirty="0" smtClean="0">
                <a:latin typeface="Arial Rounded MT Bold" pitchFamily="34" charset="0"/>
              </a:rPr>
              <a:t>WEB </a:t>
            </a:r>
            <a:br>
              <a:rPr lang="en-US" sz="2000" dirty="0" smtClean="0">
                <a:latin typeface="Arial Rounded MT Bold" pitchFamily="34" charset="0"/>
              </a:rPr>
            </a:br>
            <a:r>
              <a:rPr lang="en-US" sz="2000" dirty="0" smtClean="0">
                <a:latin typeface="Arial Rounded MT Bold" pitchFamily="34" charset="0"/>
              </a:rPr>
              <a:t>(e-</a:t>
            </a:r>
            <a:r>
              <a:rPr lang="en-US" sz="2000" dirty="0" err="1" smtClean="0">
                <a:latin typeface="Arial Rounded MT Bold" pitchFamily="34" charset="0"/>
              </a:rPr>
              <a:t>Evajab</a:t>
            </a:r>
            <a:r>
              <a:rPr lang="en-US" sz="2000" dirty="0" smtClean="0">
                <a:latin typeface="Arial Rounded MT Bold" pitchFamily="34" charset="0"/>
              </a:rPr>
              <a:t>)</a:t>
            </a:r>
            <a:endParaRPr lang="id-ID" sz="2000" dirty="0"/>
          </a:p>
        </p:txBody>
      </p:sp>
      <p:sp>
        <p:nvSpPr>
          <p:cNvPr id="72" name="Rectangle 71"/>
          <p:cNvSpPr/>
          <p:nvPr/>
        </p:nvSpPr>
        <p:spPr>
          <a:xfrm>
            <a:off x="0" y="857232"/>
            <a:ext cx="4143372"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INSTANSI (User) </a:t>
            </a:r>
            <a:endParaRPr lang="en-US" dirty="0">
              <a:solidFill>
                <a:prstClr val="white"/>
              </a:solidFill>
            </a:endParaRPr>
          </a:p>
        </p:txBody>
      </p:sp>
      <p:sp>
        <p:nvSpPr>
          <p:cNvPr id="74" name="TextBox 73"/>
          <p:cNvSpPr txBox="1"/>
          <p:nvPr/>
        </p:nvSpPr>
        <p:spPr>
          <a:xfrm>
            <a:off x="5857884" y="4944482"/>
            <a:ext cx="301686" cy="369332"/>
          </a:xfrm>
          <a:prstGeom prst="rect">
            <a:avLst/>
          </a:prstGeom>
          <a:noFill/>
          <a:ln>
            <a:solidFill>
              <a:schemeClr val="tx1"/>
            </a:solidFill>
          </a:ln>
        </p:spPr>
        <p:txBody>
          <a:bodyPr wrap="none" rtlCol="0">
            <a:spAutoFit/>
          </a:bodyPr>
          <a:lstStyle/>
          <a:p>
            <a:r>
              <a:rPr lang="en-US" dirty="0" smtClean="0">
                <a:solidFill>
                  <a:prstClr val="black"/>
                </a:solidFill>
              </a:rPr>
              <a:t>6</a:t>
            </a:r>
            <a:endParaRPr lang="id-ID" dirty="0">
              <a:solidFill>
                <a:prstClr val="black"/>
              </a:solidFill>
            </a:endParaRPr>
          </a:p>
        </p:txBody>
      </p:sp>
      <p:sp>
        <p:nvSpPr>
          <p:cNvPr id="80" name="Oval 79"/>
          <p:cNvSpPr/>
          <p:nvPr/>
        </p:nvSpPr>
        <p:spPr>
          <a:xfrm>
            <a:off x="4143372" y="2500306"/>
            <a:ext cx="1500198" cy="1428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TextBox 84"/>
          <p:cNvSpPr txBox="1"/>
          <p:nvPr/>
        </p:nvSpPr>
        <p:spPr>
          <a:xfrm>
            <a:off x="4876800" y="857232"/>
            <a:ext cx="42672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n-US" dirty="0" smtClean="0">
                <a:solidFill>
                  <a:prstClr val="white"/>
                </a:solidFill>
              </a:rPr>
              <a:t>BADAN KEPEGAWAIAN </a:t>
            </a:r>
            <a:r>
              <a:rPr lang="en-US" dirty="0" smtClean="0">
                <a:solidFill>
                  <a:prstClr val="white"/>
                </a:solidFill>
              </a:rPr>
              <a:t>NEGARA (Admin)</a:t>
            </a:r>
            <a:endParaRPr lang="id-ID" dirty="0">
              <a:solidFill>
                <a:prstClr val="white"/>
              </a:solidFill>
            </a:endParaRPr>
          </a:p>
        </p:txBody>
      </p:sp>
      <p:sp>
        <p:nvSpPr>
          <p:cNvPr id="5" name="TextBox 4"/>
          <p:cNvSpPr txBox="1"/>
          <p:nvPr/>
        </p:nvSpPr>
        <p:spPr>
          <a:xfrm>
            <a:off x="285720" y="1500174"/>
            <a:ext cx="3071834" cy="461665"/>
          </a:xfrm>
          <a:prstGeom prst="rect">
            <a:avLst/>
          </a:prstGeom>
          <a:noFill/>
        </p:spPr>
        <p:txBody>
          <a:bodyPr wrap="square" rtlCol="0">
            <a:spAutoFit/>
          </a:bodyPr>
          <a:lstStyle/>
          <a:p>
            <a:r>
              <a:rPr lang="id-ID" sz="1200" dirty="0" smtClean="0">
                <a:solidFill>
                  <a:prstClr val="black"/>
                </a:solidFill>
              </a:rPr>
              <a:t>Operator Pada </a:t>
            </a:r>
            <a:r>
              <a:rPr lang="id-ID" sz="1200" dirty="0" smtClean="0">
                <a:solidFill>
                  <a:prstClr val="black"/>
                </a:solidFill>
              </a:rPr>
              <a:t>K</a:t>
            </a:r>
            <a:r>
              <a:rPr lang="en-US" sz="1200" dirty="0" smtClean="0">
                <a:solidFill>
                  <a:prstClr val="black"/>
                </a:solidFill>
              </a:rPr>
              <a:t>/L</a:t>
            </a:r>
            <a:r>
              <a:rPr lang="id-ID" sz="1200" dirty="0" smtClean="0">
                <a:solidFill>
                  <a:prstClr val="black"/>
                </a:solidFill>
              </a:rPr>
              <a:t>, </a:t>
            </a:r>
            <a:r>
              <a:rPr lang="id-ID" sz="1200" dirty="0" smtClean="0">
                <a:solidFill>
                  <a:prstClr val="black"/>
                </a:solidFill>
              </a:rPr>
              <a:t>Pem.Prop, Pem.Kot, </a:t>
            </a:r>
            <a:r>
              <a:rPr lang="id-ID" sz="1200" dirty="0" smtClean="0">
                <a:solidFill>
                  <a:prstClr val="black"/>
                </a:solidFill>
              </a:rPr>
              <a:t>dan</a:t>
            </a:r>
            <a:r>
              <a:rPr lang="en-US" sz="1200" dirty="0" smtClean="0">
                <a:solidFill>
                  <a:prstClr val="black"/>
                </a:solidFill>
              </a:rPr>
              <a:t> </a:t>
            </a:r>
            <a:r>
              <a:rPr lang="id-ID" sz="1200" dirty="0" smtClean="0">
                <a:solidFill>
                  <a:prstClr val="black"/>
                </a:solidFill>
              </a:rPr>
              <a:t>PemKab </a:t>
            </a:r>
            <a:endParaRPr lang="id-ID" sz="1200" dirty="0">
              <a:solidFill>
                <a:prstClr val="black"/>
              </a:solidFill>
            </a:endParaRPr>
          </a:p>
        </p:txBody>
      </p:sp>
      <p:sp>
        <p:nvSpPr>
          <p:cNvPr id="89" name="Rectangle 88"/>
          <p:cNvSpPr/>
          <p:nvPr/>
        </p:nvSpPr>
        <p:spPr>
          <a:xfrm>
            <a:off x="4143372" y="857232"/>
            <a:ext cx="5000628" cy="371477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TextBox 18"/>
          <p:cNvSpPr txBox="1"/>
          <p:nvPr/>
        </p:nvSpPr>
        <p:spPr>
          <a:xfrm>
            <a:off x="1000100" y="3143248"/>
            <a:ext cx="3071834" cy="523220"/>
          </a:xfrm>
          <a:prstGeom prst="rect">
            <a:avLst/>
          </a:prstGeom>
          <a:noFill/>
        </p:spPr>
        <p:txBody>
          <a:bodyPr wrap="square" rtlCol="0">
            <a:spAutoFit/>
          </a:bodyPr>
          <a:lstStyle/>
          <a:p>
            <a:r>
              <a:rPr lang="id-ID" sz="1400" dirty="0" smtClean="0">
                <a:solidFill>
                  <a:prstClr val="black"/>
                </a:solidFill>
              </a:rPr>
              <a:t>Update  Data  </a:t>
            </a:r>
            <a:r>
              <a:rPr lang="en-US" sz="1400" dirty="0" err="1" smtClean="0">
                <a:solidFill>
                  <a:prstClr val="black"/>
                </a:solidFill>
              </a:rPr>
              <a:t>hasil</a:t>
            </a:r>
            <a:r>
              <a:rPr lang="en-US" sz="1400" dirty="0" smtClean="0">
                <a:solidFill>
                  <a:prstClr val="black"/>
                </a:solidFill>
              </a:rPr>
              <a:t> </a:t>
            </a:r>
            <a:r>
              <a:rPr lang="en-US" sz="1400" dirty="0" err="1" smtClean="0">
                <a:solidFill>
                  <a:prstClr val="black"/>
                </a:solidFill>
              </a:rPr>
              <a:t>Evajab</a:t>
            </a:r>
            <a:r>
              <a:rPr lang="en-US" sz="1400" dirty="0" smtClean="0">
                <a:solidFill>
                  <a:prstClr val="black"/>
                </a:solidFill>
              </a:rPr>
              <a:t> pd </a:t>
            </a:r>
            <a:r>
              <a:rPr lang="en-US" sz="1400" dirty="0" err="1" smtClean="0">
                <a:solidFill>
                  <a:prstClr val="black"/>
                </a:solidFill>
              </a:rPr>
              <a:t>Instansi</a:t>
            </a:r>
            <a:r>
              <a:rPr lang="en-US" sz="1400" dirty="0" smtClean="0">
                <a:solidFill>
                  <a:prstClr val="black"/>
                </a:solidFill>
              </a:rPr>
              <a:t> </a:t>
            </a:r>
            <a:r>
              <a:rPr lang="en-US" sz="1400" dirty="0" err="1" smtClean="0">
                <a:solidFill>
                  <a:prstClr val="black"/>
                </a:solidFill>
              </a:rPr>
              <a:t>Pemerintah</a:t>
            </a:r>
            <a:endParaRPr lang="id-ID" sz="1400" dirty="0">
              <a:solidFill>
                <a:prstClr val="black"/>
              </a:solidFill>
            </a:endParaRPr>
          </a:p>
        </p:txBody>
      </p:sp>
      <p:cxnSp>
        <p:nvCxnSpPr>
          <p:cNvPr id="42" name="Elbow Connector 41"/>
          <p:cNvCxnSpPr/>
          <p:nvPr/>
        </p:nvCxnSpPr>
        <p:spPr>
          <a:xfrm rot="10800000" flipV="1">
            <a:off x="4237662" y="5377124"/>
            <a:ext cx="2361825" cy="25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Elbow Connector 42"/>
          <p:cNvCxnSpPr/>
          <p:nvPr/>
        </p:nvCxnSpPr>
        <p:spPr>
          <a:xfrm rot="16200000" flipV="1">
            <a:off x="6165647" y="4784347"/>
            <a:ext cx="594654" cy="30967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23810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33400"/>
            <a:ext cx="8280920" cy="1239416"/>
          </a:xfrm>
        </p:spPr>
        <p:txBody>
          <a:bodyPr>
            <a:noAutofit/>
          </a:bodyPr>
          <a:lstStyle/>
          <a:p>
            <a:pPr algn="ctr"/>
            <a:r>
              <a:rPr lang="en-US" sz="2300" b="1" dirty="0" smtClean="0">
                <a:solidFill>
                  <a:schemeClr val="tx1"/>
                </a:solidFill>
                <a:effectLst>
                  <a:outerShdw blurRad="38100" dist="38100" dir="2700000" algn="tl">
                    <a:srgbClr val="000000">
                      <a:alpha val="43137"/>
                    </a:srgbClr>
                  </a:outerShdw>
                </a:effectLst>
                <a:latin typeface="Arial Rounded MT Bold" pitchFamily="34" charset="0"/>
              </a:rPr>
              <a:t>OUTPUT </a:t>
            </a:r>
            <a:r>
              <a:rPr lang="en-US" sz="2300" b="1" dirty="0" smtClean="0">
                <a:solidFill>
                  <a:schemeClr val="tx1"/>
                </a:solidFill>
                <a:effectLst>
                  <a:outerShdw blurRad="38100" dist="38100" dir="2700000" algn="tl">
                    <a:srgbClr val="000000">
                      <a:alpha val="43137"/>
                    </a:srgbClr>
                  </a:outerShdw>
                </a:effectLst>
                <a:latin typeface="Arial Rounded MT Bold" pitchFamily="34" charset="0"/>
              </a:rPr>
              <a:t> </a:t>
            </a:r>
            <a:br>
              <a:rPr lang="en-US" sz="2300" b="1" dirty="0" smtClean="0">
                <a:solidFill>
                  <a:schemeClr val="tx1"/>
                </a:solidFill>
                <a:effectLst>
                  <a:outerShdw blurRad="38100" dist="38100" dir="2700000" algn="tl">
                    <a:srgbClr val="000000">
                      <a:alpha val="43137"/>
                    </a:srgbClr>
                  </a:outerShdw>
                </a:effectLst>
                <a:latin typeface="Arial Rounded MT Bold" pitchFamily="34" charset="0"/>
              </a:rPr>
            </a:br>
            <a:r>
              <a:rPr lang="en-US" sz="2300" b="1" dirty="0" smtClean="0">
                <a:solidFill>
                  <a:schemeClr val="tx1"/>
                </a:solidFill>
                <a:effectLst>
                  <a:outerShdw blurRad="38100" dist="38100" dir="2700000" algn="tl">
                    <a:srgbClr val="000000">
                      <a:alpha val="43137"/>
                    </a:srgbClr>
                  </a:outerShdw>
                </a:effectLst>
                <a:latin typeface="Arial Rounded MT Bold" pitchFamily="34" charset="0"/>
              </a:rPr>
              <a:t>PEMBANGUNAN </a:t>
            </a:r>
            <a:r>
              <a:rPr lang="id-ID" sz="2300" b="1" dirty="0" smtClean="0">
                <a:solidFill>
                  <a:schemeClr val="tx1"/>
                </a:solidFill>
                <a:effectLst>
                  <a:outerShdw blurRad="38100" dist="38100" dir="2700000" algn="tl">
                    <a:srgbClr val="000000">
                      <a:alpha val="43137"/>
                    </a:srgbClr>
                  </a:outerShdw>
                </a:effectLst>
                <a:latin typeface="Arial Rounded MT Bold" pitchFamily="34" charset="0"/>
              </a:rPr>
              <a:t> SISTEM INFORMASI </a:t>
            </a:r>
            <a:r>
              <a:rPr lang="en-US" sz="2300" b="1" dirty="0" smtClean="0">
                <a:solidFill>
                  <a:schemeClr val="tx1"/>
                </a:solidFill>
                <a:effectLst>
                  <a:outerShdw blurRad="38100" dist="38100" dir="2700000" algn="tl">
                    <a:srgbClr val="000000">
                      <a:alpha val="43137"/>
                    </a:srgbClr>
                  </a:outerShdw>
                </a:effectLst>
                <a:latin typeface="Arial Rounded MT Bold" pitchFamily="34" charset="0"/>
              </a:rPr>
              <a:t> HASIL EVALUASI JABATAN  BERBASIS WEB (e-</a:t>
            </a:r>
            <a:r>
              <a:rPr lang="en-US" sz="2300" b="1" dirty="0" err="1" smtClean="0">
                <a:solidFill>
                  <a:schemeClr val="tx1"/>
                </a:solidFill>
                <a:effectLst>
                  <a:outerShdw blurRad="38100" dist="38100" dir="2700000" algn="tl">
                    <a:srgbClr val="000000">
                      <a:alpha val="43137"/>
                    </a:srgbClr>
                  </a:outerShdw>
                </a:effectLst>
                <a:latin typeface="Arial Rounded MT Bold" pitchFamily="34" charset="0"/>
              </a:rPr>
              <a:t>Evajab</a:t>
            </a:r>
            <a:r>
              <a:rPr lang="en-US" sz="2300" b="1" dirty="0" smtClean="0">
                <a:solidFill>
                  <a:schemeClr val="tx1"/>
                </a:solidFill>
                <a:effectLst>
                  <a:outerShdw blurRad="38100" dist="38100" dir="2700000" algn="tl">
                    <a:srgbClr val="000000">
                      <a:alpha val="43137"/>
                    </a:srgbClr>
                  </a:outerShdw>
                </a:effectLst>
                <a:latin typeface="Arial Rounded MT Bold" pitchFamily="34" charset="0"/>
              </a:rPr>
              <a:t>)</a:t>
            </a:r>
            <a:endParaRPr lang="id-ID" sz="2300" b="1" dirty="0">
              <a:solidFill>
                <a:schemeClr val="tx1"/>
              </a:solidFill>
              <a:effectLst>
                <a:outerShdw blurRad="38100" dist="38100" dir="2700000" algn="tl">
                  <a:srgbClr val="000000">
                    <a:alpha val="43137"/>
                  </a:srgbClr>
                </a:outerShdw>
              </a:effectLst>
              <a:latin typeface="Arial Rounded MT Bold" pitchFamily="34" charset="0"/>
            </a:endParaRPr>
          </a:p>
        </p:txBody>
      </p:sp>
      <p:sp>
        <p:nvSpPr>
          <p:cNvPr id="9" name="Content Placeholder 8"/>
          <p:cNvSpPr>
            <a:spLocks noGrp="1"/>
          </p:cNvSpPr>
          <p:nvPr>
            <p:ph idx="1"/>
          </p:nvPr>
        </p:nvSpPr>
        <p:spPr>
          <a:xfrm>
            <a:off x="762000" y="2743200"/>
            <a:ext cx="7848600" cy="1371600"/>
          </a:xfrm>
          <a:ln w="19050">
            <a:solidFill>
              <a:srgbClr val="7030A0"/>
            </a:solidFill>
          </a:ln>
        </p:spPr>
        <p:txBody>
          <a:bodyPr>
            <a:normAutofit fontScale="92500" lnSpcReduction="20000"/>
          </a:bodyPr>
          <a:lstStyle/>
          <a:p>
            <a:pPr marL="511175" indent="-236538" algn="just">
              <a:buNone/>
            </a:pP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Informasi</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hasil</a:t>
            </a:r>
            <a:r>
              <a:rPr lang="en-US" b="1" dirty="0" smtClean="0">
                <a:effectLst>
                  <a:outerShdw blurRad="38100" dist="38100" dir="2700000" algn="tl">
                    <a:srgbClr val="000000">
                      <a:alpha val="43137"/>
                    </a:srgbClr>
                  </a:outerShdw>
                </a:effectLst>
                <a:latin typeface="Arial Rounded MT Bold" pitchFamily="34" charset="0"/>
              </a:rPr>
              <a:t> </a:t>
            </a:r>
            <a:r>
              <a:rPr lang="en-US" b="1" dirty="0" err="1">
                <a:effectLst>
                  <a:outerShdw blurRad="38100" dist="38100" dir="2700000" algn="tl">
                    <a:srgbClr val="000000">
                      <a:alpha val="43137"/>
                    </a:srgbClr>
                  </a:outerShdw>
                </a:effectLst>
                <a:latin typeface="Arial Rounded MT Bold" pitchFamily="34" charset="0"/>
              </a:rPr>
              <a:t>evaluasi</a:t>
            </a:r>
            <a:r>
              <a:rPr lang="en-US" b="1" dirty="0">
                <a:effectLst>
                  <a:outerShdw blurRad="38100" dist="38100" dir="2700000" algn="tl">
                    <a:srgbClr val="000000">
                      <a:alpha val="43137"/>
                    </a:srgbClr>
                  </a:outerShdw>
                </a:effectLst>
                <a:latin typeface="Arial Rounded MT Bold" pitchFamily="34" charset="0"/>
              </a:rPr>
              <a:t> </a:t>
            </a:r>
            <a:r>
              <a:rPr lang="id-ID" b="1" dirty="0">
                <a:effectLst>
                  <a:outerShdw blurRad="38100" dist="38100" dir="2700000" algn="tl">
                    <a:srgbClr val="000000">
                      <a:alpha val="43137"/>
                    </a:srgbClr>
                  </a:outerShdw>
                </a:effectLst>
                <a:latin typeface="Arial Rounded MT Bold" pitchFamily="34" charset="0"/>
              </a:rPr>
              <a:t>jabatan </a:t>
            </a:r>
            <a:r>
              <a:rPr lang="id-ID" b="1" dirty="0" smtClean="0">
                <a:effectLst>
                  <a:outerShdw blurRad="38100" dist="38100" dir="2700000" algn="tl">
                    <a:srgbClr val="000000">
                      <a:alpha val="43137"/>
                    </a:srgbClr>
                  </a:outerShdw>
                </a:effectLst>
                <a:latin typeface="Arial Rounded MT Bold" pitchFamily="34" charset="0"/>
              </a:rPr>
              <a:t>(</a:t>
            </a:r>
            <a:r>
              <a:rPr lang="en-US" b="1" dirty="0" err="1">
                <a:effectLst>
                  <a:outerShdw blurRad="38100" dist="38100" dir="2700000" algn="tl">
                    <a:srgbClr val="000000">
                      <a:alpha val="43137"/>
                    </a:srgbClr>
                  </a:outerShdw>
                </a:effectLst>
                <a:latin typeface="Arial Rounded MT Bold" pitchFamily="34" charset="0"/>
              </a:rPr>
              <a:t>antara</a:t>
            </a:r>
            <a:r>
              <a:rPr lang="en-US" b="1" dirty="0">
                <a:effectLst>
                  <a:outerShdw blurRad="38100" dist="38100" dir="2700000" algn="tl">
                    <a:srgbClr val="000000">
                      <a:alpha val="43137"/>
                    </a:srgbClr>
                  </a:outerShdw>
                </a:effectLst>
                <a:latin typeface="Arial Rounded MT Bold" pitchFamily="34" charset="0"/>
              </a:rPr>
              <a:t> </a:t>
            </a:r>
            <a:r>
              <a:rPr lang="en-US" b="1" dirty="0" smtClean="0">
                <a:effectLst>
                  <a:outerShdw blurRad="38100" dist="38100" dir="2700000" algn="tl">
                    <a:srgbClr val="000000">
                      <a:alpha val="43137"/>
                    </a:srgbClr>
                  </a:outerShdw>
                </a:effectLst>
                <a:latin typeface="Arial Rounded MT Bold" pitchFamily="34" charset="0"/>
              </a:rPr>
              <a:t>lain </a:t>
            </a:r>
            <a:r>
              <a:rPr lang="en-US" b="1" dirty="0" err="1" smtClean="0">
                <a:effectLst>
                  <a:outerShdw blurRad="38100" dist="38100" dir="2700000" algn="tl">
                    <a:srgbClr val="000000">
                      <a:alpha val="43137"/>
                    </a:srgbClr>
                  </a:outerShdw>
                </a:effectLst>
                <a:latin typeface="Arial Rounded MT Bold" pitchFamily="34" charset="0"/>
              </a:rPr>
              <a:t>memuat</a:t>
            </a:r>
            <a:r>
              <a:rPr lang="en-US" b="1" dirty="0" smtClean="0">
                <a:effectLst>
                  <a:outerShdw blurRad="38100" dist="38100" dir="2700000" algn="tl">
                    <a:srgbClr val="000000">
                      <a:alpha val="43137"/>
                    </a:srgbClr>
                  </a:outerShdw>
                </a:effectLst>
                <a:latin typeface="Arial Rounded MT Bold" pitchFamily="34" charset="0"/>
              </a:rPr>
              <a:t>: </a:t>
            </a:r>
            <a:r>
              <a:rPr lang="id-ID" b="1" dirty="0">
                <a:effectLst>
                  <a:outerShdw blurRad="38100" dist="38100" dir="2700000" algn="tl">
                    <a:srgbClr val="000000">
                      <a:alpha val="43137"/>
                    </a:srgbClr>
                  </a:outerShdw>
                </a:effectLst>
                <a:latin typeface="Arial Rounded MT Bold" pitchFamily="34" charset="0"/>
              </a:rPr>
              <a:t>data nama</a:t>
            </a:r>
            <a:r>
              <a:rPr lang="id-ID" b="1" dirty="0" smtClean="0">
                <a:effectLst>
                  <a:outerShdw blurRad="38100" dist="38100" dir="2700000" algn="tl">
                    <a:srgbClr val="000000">
                      <a:alpha val="43137"/>
                    </a:srgbClr>
                  </a:outerShdw>
                </a:effectLst>
                <a:latin typeface="Arial Rounded MT Bold" pitchFamily="34" charset="0"/>
              </a:rPr>
              <a:t>,</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peta</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jabatan</a:t>
            </a:r>
            <a:r>
              <a:rPr lang="en-US" b="1" dirty="0" smtClean="0">
                <a:effectLst>
                  <a:outerShdw blurRad="38100" dist="38100" dir="2700000" algn="tl">
                    <a:srgbClr val="000000">
                      <a:alpha val="43137"/>
                    </a:srgbClr>
                  </a:outerShdw>
                </a:effectLst>
                <a:latin typeface="Arial Rounded MT Bold" pitchFamily="34" charset="0"/>
              </a:rPr>
              <a:t>,</a:t>
            </a:r>
            <a:r>
              <a:rPr lang="id-ID" b="1" dirty="0" smtClean="0">
                <a:effectLst>
                  <a:outerShdw blurRad="38100" dist="38100" dir="2700000" algn="tl">
                    <a:srgbClr val="000000">
                      <a:alpha val="43137"/>
                    </a:srgbClr>
                  </a:outerShdw>
                </a:effectLst>
                <a:latin typeface="Arial Rounded MT Bold" pitchFamily="34" charset="0"/>
              </a:rPr>
              <a:t> </a:t>
            </a:r>
            <a:r>
              <a:rPr lang="en-US" b="1" dirty="0" err="1">
                <a:effectLst>
                  <a:outerShdw blurRad="38100" dist="38100" dir="2700000" algn="tl">
                    <a:srgbClr val="000000">
                      <a:alpha val="43137"/>
                    </a:srgbClr>
                  </a:outerShdw>
                </a:effectLst>
                <a:latin typeface="Arial Rounded MT Bold" pitchFamily="34" charset="0"/>
              </a:rPr>
              <a:t>nilai</a:t>
            </a:r>
            <a:r>
              <a:rPr lang="en-US" b="1" dirty="0">
                <a:effectLst>
                  <a:outerShdw blurRad="38100" dist="38100" dir="2700000" algn="tl">
                    <a:srgbClr val="000000">
                      <a:alpha val="43137"/>
                    </a:srgbClr>
                  </a:outerShdw>
                </a:effectLst>
                <a:latin typeface="Arial Rounded MT Bold" pitchFamily="34" charset="0"/>
              </a:rPr>
              <a:t> </a:t>
            </a:r>
            <a:r>
              <a:rPr lang="en-US" b="1" dirty="0" err="1">
                <a:effectLst>
                  <a:outerShdw blurRad="38100" dist="38100" dir="2700000" algn="tl">
                    <a:srgbClr val="000000">
                      <a:alpha val="43137"/>
                    </a:srgbClr>
                  </a:outerShdw>
                </a:effectLst>
                <a:latin typeface="Arial Rounded MT Bold" pitchFamily="34" charset="0"/>
              </a:rPr>
              <a:t>dan</a:t>
            </a:r>
            <a:r>
              <a:rPr lang="en-US" b="1" dirty="0">
                <a:effectLst>
                  <a:outerShdw blurRad="38100" dist="38100" dir="2700000" algn="tl">
                    <a:srgbClr val="000000">
                      <a:alpha val="43137"/>
                    </a:srgbClr>
                  </a:outerShdw>
                </a:effectLst>
                <a:latin typeface="Arial Rounded MT Bold" pitchFamily="34" charset="0"/>
              </a:rPr>
              <a:t> </a:t>
            </a:r>
            <a:r>
              <a:rPr lang="id-ID" b="1" dirty="0">
                <a:effectLst>
                  <a:outerShdw blurRad="38100" dist="38100" dir="2700000" algn="tl">
                    <a:srgbClr val="000000">
                      <a:alpha val="43137"/>
                    </a:srgbClr>
                  </a:outerShdw>
                </a:effectLst>
                <a:latin typeface="Arial Rounded MT Bold" pitchFamily="34" charset="0"/>
              </a:rPr>
              <a:t>kelas,</a:t>
            </a:r>
            <a:r>
              <a:rPr lang="en-US" b="1" dirty="0">
                <a:effectLst>
                  <a:outerShdw blurRad="38100" dist="38100" dir="2700000" algn="tl">
                    <a:srgbClr val="000000">
                      <a:alpha val="43137"/>
                    </a:srgbClr>
                  </a:outerShdw>
                </a:effectLst>
                <a:latin typeface="Arial Rounded MT Bold" pitchFamily="34" charset="0"/>
              </a:rPr>
              <a:t> </a:t>
            </a:r>
            <a:r>
              <a:rPr lang="en-US" b="1" dirty="0" err="1">
                <a:effectLst>
                  <a:outerShdw blurRad="38100" dist="38100" dir="2700000" algn="tl">
                    <a:srgbClr val="000000">
                      <a:alpha val="43137"/>
                    </a:srgbClr>
                  </a:outerShdw>
                </a:effectLst>
                <a:latin typeface="Arial Rounded MT Bold" pitchFamily="34" charset="0"/>
              </a:rPr>
              <a:t>serta</a:t>
            </a:r>
            <a:r>
              <a:rPr lang="en-US" b="1" dirty="0">
                <a:effectLst>
                  <a:outerShdw blurRad="38100" dist="38100" dir="2700000" algn="tl">
                    <a:srgbClr val="000000">
                      <a:alpha val="43137"/>
                    </a:srgbClr>
                  </a:outerShdw>
                </a:effectLst>
                <a:latin typeface="Arial Rounded MT Bold" pitchFamily="34" charset="0"/>
              </a:rPr>
              <a:t> </a:t>
            </a:r>
            <a:r>
              <a:rPr lang="id-ID" b="1" dirty="0">
                <a:effectLst>
                  <a:outerShdw blurRad="38100" dist="38100" dir="2700000" algn="tl">
                    <a:srgbClr val="000000">
                      <a:alpha val="43137"/>
                    </a:srgbClr>
                  </a:outerShdw>
                </a:effectLst>
                <a:latin typeface="Arial Rounded MT Bold" pitchFamily="34" charset="0"/>
              </a:rPr>
              <a:t>informasi faktor jabatan</a:t>
            </a:r>
            <a:r>
              <a:rPr lang="id-ID" b="1" dirty="0" smtClean="0">
                <a:effectLst>
                  <a:outerShdw blurRad="38100" dist="38100" dir="2700000" algn="tl">
                    <a:srgbClr val="000000">
                      <a:alpha val="43137"/>
                    </a:srgbClr>
                  </a:outerShdw>
                </a:effectLst>
                <a:latin typeface="Arial Rounded MT Bold" pitchFamily="34" charset="0"/>
              </a:rPr>
              <a:t>)</a:t>
            </a:r>
            <a:r>
              <a:rPr lang="en-US" b="1" dirty="0" smtClean="0">
                <a:effectLst>
                  <a:outerShdw blurRad="38100" dist="38100" dir="2700000" algn="tl">
                    <a:srgbClr val="000000">
                      <a:alpha val="43137"/>
                    </a:srgbClr>
                  </a:outerShdw>
                </a:effectLst>
                <a:latin typeface="Arial Rounded MT Bold" pitchFamily="34" charset="0"/>
              </a:rPr>
              <a:t> yang </a:t>
            </a:r>
            <a:r>
              <a:rPr lang="en-US" b="1" dirty="0" err="1" smtClean="0">
                <a:effectLst>
                  <a:outerShdw blurRad="38100" dist="38100" dir="2700000" algn="tl">
                    <a:srgbClr val="000000">
                      <a:alpha val="43137"/>
                    </a:srgbClr>
                  </a:outerShdw>
                </a:effectLst>
                <a:latin typeface="Arial Rounded MT Bold" pitchFamily="34" charset="0"/>
              </a:rPr>
              <a:t>telah</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divalidasi</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disetujui</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dan</a:t>
            </a:r>
            <a:r>
              <a:rPr lang="en-US" b="1" dirty="0" smtClean="0">
                <a:effectLst>
                  <a:outerShdw blurRad="38100" dist="38100" dir="2700000" algn="tl">
                    <a:srgbClr val="000000">
                      <a:alpha val="43137"/>
                    </a:srgbClr>
                  </a:outerShdw>
                </a:effectLst>
                <a:latin typeface="Arial Rounded MT Bold" pitchFamily="34" charset="0"/>
              </a:rPr>
              <a:t> </a:t>
            </a:r>
            <a:r>
              <a:rPr lang="en-US" b="1" dirty="0" err="1" smtClean="0">
                <a:effectLst>
                  <a:outerShdw blurRad="38100" dist="38100" dir="2700000" algn="tl">
                    <a:srgbClr val="000000">
                      <a:alpha val="43137"/>
                    </a:srgbClr>
                  </a:outerShdw>
                </a:effectLst>
                <a:latin typeface="Arial Rounded MT Bold" pitchFamily="34" charset="0"/>
              </a:rPr>
              <a:t>ditetapkan</a:t>
            </a:r>
            <a:r>
              <a:rPr lang="en-US" b="1" dirty="0" smtClean="0">
                <a:effectLst>
                  <a:outerShdw blurRad="38100" dist="38100" dir="2700000" algn="tl">
                    <a:srgbClr val="000000">
                      <a:alpha val="43137"/>
                    </a:srgbClr>
                  </a:outerShdw>
                </a:effectLst>
                <a:latin typeface="Arial Rounded MT Bold" pitchFamily="34" charset="0"/>
              </a:rPr>
              <a:t>.</a:t>
            </a:r>
            <a:endParaRPr lang="en-US" b="1" dirty="0" smtClean="0">
              <a:effectLst>
                <a:outerShdw blurRad="38100" dist="38100" dir="2700000" algn="tl">
                  <a:srgbClr val="000000">
                    <a:alpha val="43137"/>
                  </a:srgbClr>
                </a:outerShdw>
              </a:effectLst>
              <a:latin typeface="Arial Rounded MT Bold" pitchFamily="34" charset="0"/>
            </a:endParaRPr>
          </a:p>
          <a:p>
            <a:pPr marL="715963" indent="-441325" algn="just">
              <a:buNone/>
            </a:pPr>
            <a:endParaRPr lang="en-US" b="1" dirty="0" smtClean="0">
              <a:effectLst>
                <a:outerShdw blurRad="38100" dist="38100" dir="2700000" algn="tl">
                  <a:srgbClr val="000000">
                    <a:alpha val="43137"/>
                  </a:srgbClr>
                </a:outerShdw>
              </a:effectLst>
              <a:latin typeface="Arial Rounded MT Bold" pitchFamily="34" charset="0"/>
            </a:endParaRPr>
          </a:p>
        </p:txBody>
      </p:sp>
      <p:sp>
        <p:nvSpPr>
          <p:cNvPr id="4" name="Down Arrow 3"/>
          <p:cNvSpPr/>
          <p:nvPr/>
        </p:nvSpPr>
        <p:spPr>
          <a:xfrm>
            <a:off x="3124200" y="1981200"/>
            <a:ext cx="2743200" cy="609600"/>
          </a:xfrm>
          <a:prstGeom prst="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8"/>
          <p:cNvSpPr txBox="1">
            <a:spLocks/>
          </p:cNvSpPr>
          <p:nvPr/>
        </p:nvSpPr>
        <p:spPr>
          <a:xfrm>
            <a:off x="609600" y="4876800"/>
            <a:ext cx="8229600" cy="1447800"/>
          </a:xfrm>
          <a:prstGeom prst="rect">
            <a:avLst/>
          </a:prstGeom>
        </p:spPr>
        <p:txBody>
          <a:bodyPr vert="horz">
            <a:normAutofit/>
          </a:bodyPr>
          <a:lstStyle/>
          <a:p>
            <a:pPr marL="715963" marR="0" lvl="0" indent="-441325"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Penyusunan</a:t>
            </a:r>
            <a:r>
              <a:rPr kumimoji="0" lang="en-US"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 </a:t>
            </a:r>
            <a:r>
              <a:rPr kumimoji="0" lang="en-US" b="1"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Pedoman</a:t>
            </a:r>
            <a:r>
              <a:rPr kumimoji="0" lang="en-US"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Penggunaan</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Sistem</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Informasi</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Hasil</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Evaluasi</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Jabatan</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p>
          <a:p>
            <a:pPr marL="715963" marR="0" lvl="0" indent="-441325"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/e-</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Evajab</a:t>
            </a:r>
            <a:r>
              <a:rPr kumimoji="0" lang="en-US" b="1"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a:t>
            </a:r>
            <a:r>
              <a:rPr lang="en-US" b="1" dirty="0" err="1" smtClean="0">
                <a:effectLst>
                  <a:outerShdw blurRad="38100" dist="38100" dir="2700000" algn="tl">
                    <a:srgbClr val="000000">
                      <a:alpha val="43137"/>
                    </a:srgbClr>
                  </a:outerShdw>
                </a:effectLst>
                <a:latin typeface="Arial Rounded MT Bold" pitchFamily="34" charset="0"/>
              </a:rPr>
              <a:t>P</a:t>
            </a:r>
            <a:r>
              <a:rPr kumimoji="0" lang="en-US" b="1" i="0" u="none" strike="noStrike" kern="1200" cap="none" spc="0" normalizeH="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e</a:t>
            </a:r>
            <a:r>
              <a:rPr kumimoji="0" lang="en-US" b="1"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rka</a:t>
            </a:r>
            <a:r>
              <a:rPr kumimoji="0" lang="en-US"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Rounded MT Bold" pitchFamily="34" charset="0"/>
                <a:ea typeface="+mn-ea"/>
                <a:cs typeface="+mn-cs"/>
              </a:rPr>
              <a:t> BKN)</a:t>
            </a:r>
          </a:p>
        </p:txBody>
      </p:sp>
      <p:sp>
        <p:nvSpPr>
          <p:cNvPr id="7" name="Down Arrow 6"/>
          <p:cNvSpPr/>
          <p:nvPr/>
        </p:nvSpPr>
        <p:spPr>
          <a:xfrm>
            <a:off x="4191000" y="4343400"/>
            <a:ext cx="762000" cy="457200"/>
          </a:xfrm>
          <a:prstGeom prst="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77787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reeform 2"/>
          <p:cNvSpPr>
            <a:spLocks noChangeArrowheads="1"/>
          </p:cNvSpPr>
          <p:nvPr/>
        </p:nvSpPr>
        <p:spPr bwMode="auto">
          <a:xfrm>
            <a:off x="110849" y="1418430"/>
            <a:ext cx="8859837" cy="5211763"/>
          </a:xfrm>
          <a:custGeom>
            <a:avLst/>
            <a:gdLst>
              <a:gd name="G0" fmla="+- 46828 0 0"/>
              <a:gd name="G1" fmla="+- 1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46828 0 0"/>
              <a:gd name="G15" fmla="+- 46828 0 0"/>
              <a:gd name="T0" fmla="*/ 0 w 8778238"/>
              <a:gd name="T1" fmla="*/ 5486399 h 5486399"/>
              <a:gd name="T2" fmla="*/ 4434839 w 8778238"/>
              <a:gd name="T3" fmla="*/ 1257299 h 5486399"/>
              <a:gd name="T4" fmla="*/ 7329367 w 8778238"/>
              <a:gd name="T5" fmla="*/ 0 h 5486399"/>
              <a:gd name="T6" fmla="*/ 8778238 w 8778238"/>
              <a:gd name="T7" fmla="*/ 1097279 h 5486399"/>
              <a:gd name="T8" fmla="*/ 7638451 w 8778238"/>
              <a:gd name="T9" fmla="*/ 2743199 h 5486399"/>
              <a:gd name="T10" fmla="*/ 7561180 w 8778238"/>
              <a:gd name="T11" fmla="*/ 2057399 h 5486399"/>
              <a:gd name="T12" fmla="*/ 1097280 w 8778238"/>
              <a:gd name="T13" fmla="*/ 4000499 h 5486399"/>
              <a:gd name="T14" fmla="*/ 0 w 8778238"/>
              <a:gd name="T15" fmla="*/ 5486399 h 5486399"/>
              <a:gd name="T16" fmla="*/ 0 w 8778238"/>
              <a:gd name="T17" fmla="*/ 0 h 5486399"/>
              <a:gd name="T18" fmla="*/ 8778238 w 8778238"/>
              <a:gd name="T19" fmla="*/ 5486399 h 5486399"/>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8778238" h="5486399">
                <a:moveTo>
                  <a:pt x="0" y="5486399"/>
                </a:moveTo>
                <a:cubicBezTo>
                  <a:pt x="975359" y="3047999"/>
                  <a:pt x="2453639" y="1638299"/>
                  <a:pt x="4434839" y="1257299"/>
                </a:cubicBezTo>
                <a:cubicBezTo>
                  <a:pt x="6416038" y="876299"/>
                  <a:pt x="7380881" y="457199"/>
                  <a:pt x="7329367" y="0"/>
                </a:cubicBezTo>
                <a:lnTo>
                  <a:pt x="8778238" y="1097279"/>
                </a:lnTo>
                <a:lnTo>
                  <a:pt x="7638451" y="2743199"/>
                </a:lnTo>
                <a:lnTo>
                  <a:pt x="7561180" y="2057399"/>
                </a:lnTo>
                <a:cubicBezTo>
                  <a:pt x="3983433" y="2362199"/>
                  <a:pt x="1828799" y="3009899"/>
                  <a:pt x="1097280" y="4000499"/>
                </a:cubicBezTo>
                <a:cubicBezTo>
                  <a:pt x="365760" y="4991099"/>
                  <a:pt x="0" y="5486399"/>
                  <a:pt x="0" y="5486399"/>
                </a:cubicBezTo>
                <a:close/>
              </a:path>
            </a:pathLst>
          </a:custGeom>
          <a:solidFill>
            <a:srgbClr val="FFFF99"/>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id-ID"/>
          </a:p>
        </p:txBody>
      </p:sp>
      <p:sp>
        <p:nvSpPr>
          <p:cNvPr id="19459" name="Text Box 3"/>
          <p:cNvSpPr txBox="1">
            <a:spLocks noChangeArrowheads="1"/>
          </p:cNvSpPr>
          <p:nvPr/>
        </p:nvSpPr>
        <p:spPr bwMode="auto">
          <a:xfrm>
            <a:off x="76201" y="1676400"/>
            <a:ext cx="3505200" cy="257730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marL="215900" indent="-21590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9pPr>
          </a:lstStyle>
          <a:p>
            <a:pPr>
              <a:buSzPct val="45000"/>
              <a:buFont typeface="Wingdings" charset="2"/>
              <a:buChar char=""/>
            </a:pPr>
            <a:r>
              <a:rPr lang="en-US" sz="1800" dirty="0" err="1" smtClean="0">
                <a:effectLst>
                  <a:outerShdw blurRad="38100" dist="38100" dir="2700000" algn="tl">
                    <a:srgbClr val="000000">
                      <a:alpha val="43137"/>
                    </a:srgbClr>
                  </a:outerShdw>
                </a:effectLst>
                <a:latin typeface="Arial Rounded MT Bold" pitchFamily="34" charset="0"/>
              </a:rPr>
              <a:t>Menyusun</a:t>
            </a:r>
            <a:r>
              <a:rPr lang="en-US" sz="1800" dirty="0" smtClean="0">
                <a:effectLst>
                  <a:outerShdw blurRad="38100" dist="38100" dir="2700000" algn="tl">
                    <a:srgbClr val="000000">
                      <a:alpha val="43137"/>
                    </a:srgbClr>
                  </a:outerShdw>
                </a:effectLst>
                <a:latin typeface="Arial Rounded MT Bold" pitchFamily="34" charset="0"/>
              </a:rPr>
              <a:t> </a:t>
            </a:r>
            <a:r>
              <a:rPr lang="en-US" sz="1800" i="1" dirty="0" smtClean="0">
                <a:effectLst>
                  <a:outerShdw blurRad="38100" dist="38100" dir="2700000" algn="tl">
                    <a:srgbClr val="000000">
                      <a:alpha val="43137"/>
                    </a:srgbClr>
                  </a:outerShdw>
                </a:effectLst>
                <a:latin typeface="Arial Rounded MT Bold" pitchFamily="34" charset="0"/>
              </a:rPr>
              <a:t>Grand Design </a:t>
            </a:r>
            <a:r>
              <a:rPr lang="en-US" sz="1800" i="1" dirty="0" smtClean="0">
                <a:effectLst>
                  <a:outerShdw blurRad="38100" dist="38100" dir="2700000" algn="tl">
                    <a:srgbClr val="000000">
                      <a:alpha val="43137"/>
                    </a:srgbClr>
                  </a:outerShdw>
                </a:effectLst>
                <a:latin typeface="Arial Rounded MT Bold" pitchFamily="34" charset="0"/>
              </a:rPr>
              <a:t>        </a:t>
            </a:r>
            <a:r>
              <a:rPr lang="en-US" sz="1800" dirty="0" smtClean="0">
                <a:effectLst>
                  <a:outerShdw blurRad="38100" dist="38100" dir="2700000" algn="tl">
                    <a:srgbClr val="000000">
                      <a:alpha val="43137"/>
                    </a:srgbClr>
                  </a:outerShdw>
                </a:effectLst>
                <a:latin typeface="Arial Rounded MT Bold" pitchFamily="34" charset="0"/>
              </a:rPr>
              <a:t>e-</a:t>
            </a:r>
            <a:r>
              <a:rPr lang="en-US" sz="1800" dirty="0" err="1" smtClean="0">
                <a:effectLst>
                  <a:outerShdw blurRad="38100" dist="38100" dir="2700000" algn="tl">
                    <a:srgbClr val="000000">
                      <a:alpha val="43137"/>
                    </a:srgbClr>
                  </a:outerShdw>
                </a:effectLst>
                <a:latin typeface="Arial Rounded MT Bold" pitchFamily="34" charset="0"/>
              </a:rPr>
              <a:t>Evajab</a:t>
            </a:r>
            <a:r>
              <a:rPr lang="en-US" sz="1800" dirty="0" smtClean="0">
                <a:effectLst>
                  <a:outerShdw blurRad="38100" dist="38100" dir="2700000" algn="tl">
                    <a:srgbClr val="000000">
                      <a:alpha val="43137"/>
                    </a:srgbClr>
                  </a:outerShdw>
                </a:effectLst>
                <a:latin typeface="Arial Rounded MT Bold" pitchFamily="34" charset="0"/>
              </a:rPr>
              <a:t> </a:t>
            </a:r>
            <a:r>
              <a:rPr lang="en-US" sz="1800" dirty="0" err="1" smtClean="0">
                <a:effectLst>
                  <a:outerShdw blurRad="38100" dist="38100" dir="2700000" algn="tl">
                    <a:srgbClr val="000000">
                      <a:alpha val="43137"/>
                    </a:srgbClr>
                  </a:outerShdw>
                </a:effectLst>
                <a:latin typeface="Arial Rounded MT Bold" pitchFamily="34" charset="0"/>
              </a:rPr>
              <a:t>berbasis</a:t>
            </a:r>
            <a:r>
              <a:rPr lang="en-US" sz="1800" dirty="0" smtClean="0">
                <a:effectLst>
                  <a:outerShdw blurRad="38100" dist="38100" dir="2700000" algn="tl">
                    <a:srgbClr val="000000">
                      <a:alpha val="43137"/>
                    </a:srgbClr>
                  </a:outerShdw>
                </a:effectLst>
                <a:latin typeface="Arial Rounded MT Bold" pitchFamily="34" charset="0"/>
              </a:rPr>
              <a:t> Web.</a:t>
            </a:r>
            <a:endParaRPr lang="id-ID" sz="1800" dirty="0" smtClean="0"/>
          </a:p>
          <a:p>
            <a:pPr>
              <a:buSzPct val="45000"/>
              <a:buFont typeface="Wingdings" charset="2"/>
              <a:buChar char=""/>
            </a:pPr>
            <a:r>
              <a:rPr lang="en-US" sz="1800" dirty="0" err="1" smtClean="0">
                <a:effectLst>
                  <a:outerShdw blurRad="38100" dist="38100" dir="2700000" algn="tl">
                    <a:srgbClr val="000000">
                      <a:alpha val="43137"/>
                    </a:srgbClr>
                  </a:outerShdw>
                </a:effectLst>
                <a:latin typeface="Arial Rounded MT Bold" pitchFamily="34" charset="0"/>
              </a:rPr>
              <a:t>Membangun</a:t>
            </a:r>
            <a:r>
              <a:rPr lang="en-US" sz="1800" dirty="0" smtClean="0">
                <a:effectLst>
                  <a:outerShdw blurRad="38100" dist="38100" dir="2700000" algn="tl">
                    <a:srgbClr val="000000">
                      <a:alpha val="43137"/>
                    </a:srgbClr>
                  </a:outerShdw>
                </a:effectLst>
                <a:latin typeface="Arial Rounded MT Bold" pitchFamily="34" charset="0"/>
              </a:rPr>
              <a:t> </a:t>
            </a:r>
            <a:r>
              <a:rPr lang="id-ID" sz="1800" dirty="0" smtClean="0">
                <a:effectLst>
                  <a:outerShdw blurRad="38100" dist="38100" dir="2700000" algn="tl">
                    <a:srgbClr val="000000">
                      <a:alpha val="43137"/>
                    </a:srgbClr>
                  </a:outerShdw>
                </a:effectLst>
                <a:latin typeface="Arial Rounded MT Bold" pitchFamily="34" charset="0"/>
              </a:rPr>
              <a:t>Sistem Informasi </a:t>
            </a:r>
            <a:r>
              <a:rPr lang="en-US" sz="1800" dirty="0" smtClean="0">
                <a:effectLst>
                  <a:outerShdw blurRad="38100" dist="38100" dir="2700000" algn="tl">
                    <a:srgbClr val="000000">
                      <a:alpha val="43137"/>
                    </a:srgbClr>
                  </a:outerShdw>
                </a:effectLst>
                <a:latin typeface="Arial Rounded MT Bold" pitchFamily="34" charset="0"/>
              </a:rPr>
              <a:t> </a:t>
            </a:r>
            <a:r>
              <a:rPr lang="en-US" sz="1800" dirty="0" err="1" smtClean="0">
                <a:effectLst>
                  <a:outerShdw blurRad="38100" dist="38100" dir="2700000" algn="tl">
                    <a:srgbClr val="000000">
                      <a:alpha val="43137"/>
                    </a:srgbClr>
                  </a:outerShdw>
                </a:effectLst>
                <a:latin typeface="Arial Rounded MT Bold" pitchFamily="34" charset="0"/>
              </a:rPr>
              <a:t>Hasil</a:t>
            </a:r>
            <a:r>
              <a:rPr lang="en-US" sz="1800" dirty="0" smtClean="0">
                <a:effectLst>
                  <a:outerShdw blurRad="38100" dist="38100" dir="2700000" algn="tl">
                    <a:srgbClr val="000000">
                      <a:alpha val="43137"/>
                    </a:srgbClr>
                  </a:outerShdw>
                </a:effectLst>
                <a:latin typeface="Arial Rounded MT Bold" pitchFamily="34" charset="0"/>
              </a:rPr>
              <a:t> </a:t>
            </a:r>
            <a:r>
              <a:rPr lang="en-US" sz="1800" dirty="0" err="1" smtClean="0">
                <a:effectLst>
                  <a:outerShdw blurRad="38100" dist="38100" dir="2700000" algn="tl">
                    <a:srgbClr val="000000">
                      <a:alpha val="43137"/>
                    </a:srgbClr>
                  </a:outerShdw>
                </a:effectLst>
                <a:latin typeface="Arial Rounded MT Bold" pitchFamily="34" charset="0"/>
              </a:rPr>
              <a:t>Evaluasi</a:t>
            </a:r>
            <a:r>
              <a:rPr lang="en-US" sz="1800" dirty="0" smtClean="0">
                <a:effectLst>
                  <a:outerShdw blurRad="38100" dist="38100" dir="2700000" algn="tl">
                    <a:srgbClr val="000000">
                      <a:alpha val="43137"/>
                    </a:srgbClr>
                  </a:outerShdw>
                </a:effectLst>
                <a:latin typeface="Arial Rounded MT Bold" pitchFamily="34" charset="0"/>
              </a:rPr>
              <a:t> </a:t>
            </a:r>
            <a:r>
              <a:rPr lang="id-ID" sz="1800" dirty="0" smtClean="0">
                <a:effectLst>
                  <a:outerShdw blurRad="38100" dist="38100" dir="2700000" algn="tl">
                    <a:srgbClr val="000000">
                      <a:alpha val="43137"/>
                    </a:srgbClr>
                  </a:outerShdw>
                </a:effectLst>
                <a:latin typeface="Arial Rounded MT Bold" pitchFamily="34" charset="0"/>
              </a:rPr>
              <a:t> Jabatan berbasis </a:t>
            </a:r>
            <a:r>
              <a:rPr lang="en-US" sz="1800" i="1" dirty="0" err="1" smtClean="0">
                <a:effectLst>
                  <a:outerShdw blurRad="38100" dist="38100" dir="2700000" algn="tl">
                    <a:srgbClr val="000000">
                      <a:alpha val="43137"/>
                    </a:srgbClr>
                  </a:outerShdw>
                </a:effectLst>
                <a:latin typeface="Arial Rounded MT Bold" pitchFamily="34" charset="0"/>
              </a:rPr>
              <a:t>Localhost</a:t>
            </a:r>
            <a:r>
              <a:rPr lang="en-US" sz="1800" dirty="0" smtClean="0">
                <a:effectLst>
                  <a:outerShdw blurRad="38100" dist="38100" dir="2700000" algn="tl">
                    <a:srgbClr val="000000">
                      <a:alpha val="43137"/>
                    </a:srgbClr>
                  </a:outerShdw>
                </a:effectLst>
                <a:latin typeface="Arial Rounded MT Bold" pitchFamily="34" charset="0"/>
              </a:rPr>
              <a:t> (e-</a:t>
            </a:r>
            <a:r>
              <a:rPr lang="en-US" sz="1800" dirty="0" err="1" smtClean="0">
                <a:effectLst>
                  <a:outerShdw blurRad="38100" dist="38100" dir="2700000" algn="tl">
                    <a:srgbClr val="000000">
                      <a:alpha val="43137"/>
                    </a:srgbClr>
                  </a:outerShdw>
                </a:effectLst>
                <a:latin typeface="Arial Rounded MT Bold" pitchFamily="34" charset="0"/>
              </a:rPr>
              <a:t>Evajab</a:t>
            </a:r>
            <a:r>
              <a:rPr lang="en-US" sz="1800" dirty="0" smtClean="0">
                <a:effectLst>
                  <a:outerShdw blurRad="38100" dist="38100" dir="2700000" algn="tl">
                    <a:srgbClr val="000000">
                      <a:alpha val="43137"/>
                    </a:srgbClr>
                  </a:outerShdw>
                </a:effectLst>
                <a:latin typeface="Arial Rounded MT Bold" pitchFamily="34" charset="0"/>
              </a:rPr>
              <a:t>)</a:t>
            </a:r>
          </a:p>
          <a:p>
            <a:pPr>
              <a:buSzPct val="45000"/>
              <a:buFont typeface="Wingdings" charset="2"/>
              <a:buChar char=""/>
            </a:pPr>
            <a:r>
              <a:rPr lang="en-US" sz="1800" dirty="0" err="1" smtClean="0">
                <a:effectLst>
                  <a:outerShdw blurRad="38100" dist="38100" dir="2700000" algn="tl">
                    <a:srgbClr val="000000">
                      <a:alpha val="43137"/>
                    </a:srgbClr>
                  </a:outerShdw>
                </a:effectLst>
                <a:latin typeface="Arial Rounded MT Bold" pitchFamily="34" charset="0"/>
              </a:rPr>
              <a:t>Melakukan</a:t>
            </a:r>
            <a:r>
              <a:rPr lang="en-US" sz="1800" dirty="0" smtClean="0">
                <a:effectLst>
                  <a:outerShdw blurRad="38100" dist="38100" dir="2700000" algn="tl">
                    <a:srgbClr val="000000">
                      <a:alpha val="43137"/>
                    </a:srgbClr>
                  </a:outerShdw>
                </a:effectLst>
                <a:latin typeface="Arial Rounded MT Bold" pitchFamily="34" charset="0"/>
              </a:rPr>
              <a:t> </a:t>
            </a:r>
            <a:r>
              <a:rPr lang="en-US" sz="1800" dirty="0" err="1" smtClean="0">
                <a:effectLst>
                  <a:outerShdw blurRad="38100" dist="38100" dir="2700000" algn="tl">
                    <a:srgbClr val="000000">
                      <a:alpha val="43137"/>
                    </a:srgbClr>
                  </a:outerShdw>
                </a:effectLst>
                <a:latin typeface="Arial Rounded MT Bold" pitchFamily="34" charset="0"/>
              </a:rPr>
              <a:t>uji</a:t>
            </a:r>
            <a:r>
              <a:rPr lang="en-US" sz="1800" dirty="0" smtClean="0">
                <a:effectLst>
                  <a:outerShdw blurRad="38100" dist="38100" dir="2700000" algn="tl">
                    <a:srgbClr val="000000">
                      <a:alpha val="43137"/>
                    </a:srgbClr>
                  </a:outerShdw>
                </a:effectLst>
                <a:latin typeface="Arial Rounded MT Bold" pitchFamily="34" charset="0"/>
              </a:rPr>
              <a:t> </a:t>
            </a:r>
            <a:r>
              <a:rPr lang="id-ID" sz="1800" dirty="0" smtClean="0">
                <a:effectLst>
                  <a:outerShdw blurRad="38100" dist="38100" dir="2700000" algn="tl">
                    <a:srgbClr val="000000">
                      <a:alpha val="43137"/>
                    </a:srgbClr>
                  </a:outerShdw>
                </a:effectLst>
                <a:latin typeface="Arial Rounded MT Bold" pitchFamily="34" charset="0"/>
              </a:rPr>
              <a:t>coba</a:t>
            </a:r>
            <a:r>
              <a:rPr lang="en-US" sz="1800" dirty="0" smtClean="0">
                <a:effectLst>
                  <a:outerShdw blurRad="38100" dist="38100" dir="2700000" algn="tl">
                    <a:srgbClr val="000000">
                      <a:alpha val="43137"/>
                    </a:srgbClr>
                  </a:outerShdw>
                </a:effectLst>
                <a:latin typeface="Arial Rounded MT Bold" pitchFamily="34" charset="0"/>
              </a:rPr>
              <a:t>/pilot project </a:t>
            </a:r>
            <a:r>
              <a:rPr lang="en-US" sz="1800" dirty="0" smtClean="0">
                <a:effectLst>
                  <a:outerShdw blurRad="38100" dist="38100" dir="2700000" algn="tl">
                    <a:srgbClr val="000000">
                      <a:alpha val="43137"/>
                    </a:srgbClr>
                  </a:outerShdw>
                </a:effectLst>
                <a:latin typeface="Arial Rounded MT Bold" pitchFamily="34" charset="0"/>
              </a:rPr>
              <a:t> internal BKN</a:t>
            </a:r>
            <a:endParaRPr lang="id-ID" sz="1800" dirty="0" smtClean="0"/>
          </a:p>
          <a:p>
            <a:pPr marL="0" indent="0">
              <a:buSzPct val="45000"/>
            </a:pPr>
            <a:endParaRPr lang="id-ID" sz="1800" dirty="0" smtClean="0"/>
          </a:p>
          <a:p>
            <a:pPr>
              <a:buSzPct val="45000"/>
              <a:buFont typeface="Wingdings" charset="2"/>
              <a:buChar char=""/>
            </a:pPr>
            <a:endParaRPr lang="id-ID" sz="1800" dirty="0" smtClean="0"/>
          </a:p>
          <a:p>
            <a:pPr>
              <a:buSzPct val="45000"/>
              <a:buFont typeface="Wingdings" charset="2"/>
              <a:buChar char=""/>
            </a:pPr>
            <a:endParaRPr lang="en-US" sz="1800" dirty="0"/>
          </a:p>
          <a:p>
            <a:pPr>
              <a:buSzPct val="45000"/>
              <a:buFont typeface="Wingdings" charset="2"/>
              <a:buChar char=""/>
            </a:pPr>
            <a:endParaRPr lang="en-US" sz="1800" dirty="0"/>
          </a:p>
        </p:txBody>
      </p:sp>
      <p:sp>
        <p:nvSpPr>
          <p:cNvPr id="19460" name="Text Box 4"/>
          <p:cNvSpPr txBox="1">
            <a:spLocks noChangeArrowheads="1"/>
          </p:cNvSpPr>
          <p:nvPr/>
        </p:nvSpPr>
        <p:spPr bwMode="auto">
          <a:xfrm>
            <a:off x="3124200" y="3717925"/>
            <a:ext cx="3643312" cy="2149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marL="215900" indent="-21590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9pPr>
          </a:lstStyle>
          <a:p>
            <a:pPr>
              <a:buSzPct val="45000"/>
              <a:buFont typeface="Wingdings" charset="2"/>
              <a:buChar char=""/>
            </a:pPr>
            <a:r>
              <a:rPr lang="en-US" sz="1600" dirty="0" err="1" smtClean="0">
                <a:effectLst>
                  <a:outerShdw blurRad="38100" dist="38100" dir="2700000" algn="tl">
                    <a:srgbClr val="000000">
                      <a:alpha val="43137"/>
                    </a:srgbClr>
                  </a:outerShdw>
                </a:effectLst>
                <a:latin typeface="Arial Rounded MT Bold" pitchFamily="34" charset="0"/>
              </a:rPr>
              <a:t>Membangun</a:t>
            </a:r>
            <a:r>
              <a:rPr lang="en-US" sz="1600" dirty="0" smtClean="0">
                <a:effectLst>
                  <a:outerShdw blurRad="38100" dist="38100" dir="2700000" algn="tl">
                    <a:srgbClr val="000000">
                      <a:alpha val="43137"/>
                    </a:srgbClr>
                  </a:outerShdw>
                </a:effectLst>
                <a:latin typeface="Arial Rounded MT Bold" pitchFamily="34" charset="0"/>
              </a:rPr>
              <a:t> </a:t>
            </a:r>
            <a:r>
              <a:rPr lang="id-ID" sz="1600" dirty="0" smtClean="0">
                <a:effectLst>
                  <a:outerShdw blurRad="38100" dist="38100" dir="2700000" algn="tl">
                    <a:srgbClr val="000000">
                      <a:alpha val="43137"/>
                    </a:srgbClr>
                  </a:outerShdw>
                </a:effectLst>
                <a:latin typeface="Arial Rounded MT Bold" pitchFamily="34" charset="0"/>
              </a:rPr>
              <a:t>Sistem Informasi </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Hasil</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Evaluasi</a:t>
            </a:r>
            <a:r>
              <a:rPr lang="en-US" sz="1600" dirty="0" smtClean="0">
                <a:effectLst>
                  <a:outerShdw blurRad="38100" dist="38100" dir="2700000" algn="tl">
                    <a:srgbClr val="000000">
                      <a:alpha val="43137"/>
                    </a:srgbClr>
                  </a:outerShdw>
                </a:effectLst>
                <a:latin typeface="Arial Rounded MT Bold" pitchFamily="34" charset="0"/>
              </a:rPr>
              <a:t> </a:t>
            </a:r>
            <a:r>
              <a:rPr lang="id-ID" sz="1600" dirty="0" smtClean="0">
                <a:effectLst>
                  <a:outerShdw blurRad="38100" dist="38100" dir="2700000" algn="tl">
                    <a:srgbClr val="000000">
                      <a:alpha val="43137"/>
                    </a:srgbClr>
                  </a:outerShdw>
                </a:effectLst>
                <a:latin typeface="Arial Rounded MT Bold" pitchFamily="34" charset="0"/>
              </a:rPr>
              <a:t> Jabatan berbasis Web</a:t>
            </a:r>
            <a:r>
              <a:rPr lang="en-US" sz="1600" dirty="0" smtClean="0">
                <a:effectLst>
                  <a:outerShdw blurRad="38100" dist="38100" dir="2700000" algn="tl">
                    <a:srgbClr val="000000">
                      <a:alpha val="43137"/>
                    </a:srgbClr>
                  </a:outerShdw>
                </a:effectLst>
                <a:latin typeface="Arial Rounded MT Bold" pitchFamily="34" charset="0"/>
              </a:rPr>
              <a:t> (e-</a:t>
            </a:r>
            <a:r>
              <a:rPr lang="en-US" sz="1600" dirty="0" err="1" smtClean="0">
                <a:effectLst>
                  <a:outerShdw blurRad="38100" dist="38100" dir="2700000" algn="tl">
                    <a:srgbClr val="000000">
                      <a:alpha val="43137"/>
                    </a:srgbClr>
                  </a:outerShdw>
                </a:effectLst>
                <a:latin typeface="Arial Rounded MT Bold" pitchFamily="34" charset="0"/>
              </a:rPr>
              <a:t>Evajab</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terintegrasi</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antar</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Instansi</a:t>
            </a:r>
            <a:endParaRPr lang="id-ID" sz="1600" dirty="0" smtClean="0"/>
          </a:p>
          <a:p>
            <a:pPr>
              <a:buSzPct val="45000"/>
              <a:buFont typeface="Wingdings" charset="2"/>
              <a:buChar char=""/>
            </a:pPr>
            <a:r>
              <a:rPr lang="en-US" sz="1600" dirty="0" err="1" smtClean="0">
                <a:effectLst>
                  <a:outerShdw blurRad="38100" dist="38100" dir="2700000" algn="tl">
                    <a:srgbClr val="000000">
                      <a:alpha val="43137"/>
                    </a:srgbClr>
                  </a:outerShdw>
                </a:effectLst>
                <a:latin typeface="Arial Rounded MT Bold" pitchFamily="34" charset="0"/>
              </a:rPr>
              <a:t>Melakukan</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uji</a:t>
            </a:r>
            <a:r>
              <a:rPr lang="en-US" sz="1600" dirty="0" smtClean="0">
                <a:effectLst>
                  <a:outerShdw blurRad="38100" dist="38100" dir="2700000" algn="tl">
                    <a:srgbClr val="000000">
                      <a:alpha val="43137"/>
                    </a:srgbClr>
                  </a:outerShdw>
                </a:effectLst>
                <a:latin typeface="Arial Rounded MT Bold" pitchFamily="34" charset="0"/>
              </a:rPr>
              <a:t> </a:t>
            </a:r>
            <a:r>
              <a:rPr lang="id-ID" sz="1600" dirty="0" smtClean="0">
                <a:effectLst>
                  <a:outerShdw blurRad="38100" dist="38100" dir="2700000" algn="tl">
                    <a:srgbClr val="000000">
                      <a:alpha val="43137"/>
                    </a:srgbClr>
                  </a:outerShdw>
                </a:effectLst>
                <a:latin typeface="Arial Rounded MT Bold" pitchFamily="34" charset="0"/>
              </a:rPr>
              <a:t>coba</a:t>
            </a:r>
            <a:r>
              <a:rPr lang="en-US" sz="1600" dirty="0" smtClean="0">
                <a:effectLst>
                  <a:outerShdw blurRad="38100" dist="38100" dir="2700000" algn="tl">
                    <a:srgbClr val="000000">
                      <a:alpha val="43137"/>
                    </a:srgbClr>
                  </a:outerShdw>
                </a:effectLst>
                <a:latin typeface="Arial Rounded MT Bold" pitchFamily="34" charset="0"/>
              </a:rPr>
              <a:t>/pilot </a:t>
            </a:r>
            <a:r>
              <a:rPr lang="en-US" sz="1600" dirty="0" smtClean="0">
                <a:effectLst>
                  <a:outerShdw blurRad="38100" dist="38100" dir="2700000" algn="tl">
                    <a:srgbClr val="000000">
                      <a:alpha val="43137"/>
                    </a:srgbClr>
                  </a:outerShdw>
                </a:effectLst>
                <a:latin typeface="Arial Rounded MT Bold" pitchFamily="34" charset="0"/>
              </a:rPr>
              <a:t>project </a:t>
            </a:r>
            <a:r>
              <a:rPr lang="en-US" sz="1600" dirty="0" err="1" smtClean="0">
                <a:effectLst>
                  <a:outerShdw blurRad="38100" dist="38100" dir="2700000" algn="tl">
                    <a:srgbClr val="000000">
                      <a:alpha val="43137"/>
                    </a:srgbClr>
                  </a:outerShdw>
                </a:effectLst>
                <a:latin typeface="Arial Rounded MT Bold" pitchFamily="34" charset="0"/>
              </a:rPr>
              <a:t>di</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beberapa</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Instansi</a:t>
            </a:r>
            <a:endParaRPr lang="en-US" sz="1600" dirty="0" smtClean="0">
              <a:effectLst>
                <a:outerShdw blurRad="38100" dist="38100" dir="2700000" algn="tl">
                  <a:srgbClr val="000000">
                    <a:alpha val="43137"/>
                  </a:srgbClr>
                </a:outerShdw>
              </a:effectLst>
              <a:latin typeface="Arial Rounded MT Bold" pitchFamily="34" charset="0"/>
            </a:endParaRPr>
          </a:p>
          <a:p>
            <a:pPr>
              <a:buSzPct val="45000"/>
              <a:buFont typeface="Wingdings" charset="2"/>
              <a:buChar char=""/>
            </a:pPr>
            <a:r>
              <a:rPr lang="en-US" sz="1600" dirty="0" err="1" smtClean="0">
                <a:effectLst>
                  <a:outerShdw blurRad="38100" dist="38100" dir="2700000" algn="tl">
                    <a:srgbClr val="000000">
                      <a:alpha val="43137"/>
                    </a:srgbClr>
                  </a:outerShdw>
                </a:effectLst>
                <a:latin typeface="Arial Rounded MT Bold" pitchFamily="34" charset="0"/>
              </a:rPr>
              <a:t>Penyusunan</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pedoman</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penggunaan</a:t>
            </a:r>
            <a:r>
              <a:rPr lang="en-US" sz="1600" dirty="0" smtClean="0">
                <a:effectLst>
                  <a:outerShdw blurRad="38100" dist="38100" dir="2700000" algn="tl">
                    <a:srgbClr val="000000">
                      <a:alpha val="43137"/>
                    </a:srgbClr>
                  </a:outerShdw>
                </a:effectLst>
                <a:latin typeface="Arial Rounded MT Bold" pitchFamily="34" charset="0"/>
              </a:rPr>
              <a:t> e-</a:t>
            </a:r>
            <a:r>
              <a:rPr lang="en-US" sz="1600" dirty="0" err="1" smtClean="0">
                <a:effectLst>
                  <a:outerShdw blurRad="38100" dist="38100" dir="2700000" algn="tl">
                    <a:srgbClr val="000000">
                      <a:alpha val="43137"/>
                    </a:srgbClr>
                  </a:outerShdw>
                </a:effectLst>
                <a:latin typeface="Arial Rounded MT Bold" pitchFamily="34" charset="0"/>
              </a:rPr>
              <a:t>Evajab</a:t>
            </a:r>
            <a:endParaRPr lang="id-ID" sz="1600" dirty="0" smtClean="0"/>
          </a:p>
          <a:p>
            <a:pPr marL="0" lvl="0" indent="0">
              <a:buSzPct val="45000"/>
            </a:pPr>
            <a:r>
              <a:rPr lang="id-ID" sz="1600" dirty="0"/>
              <a:t> </a:t>
            </a:r>
            <a:r>
              <a:rPr lang="id-ID" sz="1600" dirty="0" smtClean="0"/>
              <a:t>    </a:t>
            </a:r>
            <a:endParaRPr lang="en-US" sz="1600" dirty="0"/>
          </a:p>
        </p:txBody>
      </p:sp>
      <p:sp>
        <p:nvSpPr>
          <p:cNvPr id="19461" name="Text Box 5"/>
          <p:cNvSpPr txBox="1">
            <a:spLocks noChangeArrowheads="1"/>
          </p:cNvSpPr>
          <p:nvPr/>
        </p:nvSpPr>
        <p:spPr bwMode="auto">
          <a:xfrm>
            <a:off x="5638800" y="838200"/>
            <a:ext cx="2660650" cy="20732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marL="215900" indent="-21590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9pPr>
          </a:lstStyle>
          <a:p>
            <a:pPr>
              <a:buSzPct val="45000"/>
              <a:buFont typeface="Wingdings" charset="2"/>
              <a:buChar char=""/>
            </a:pPr>
            <a:r>
              <a:rPr lang="en-US" sz="1600" dirty="0" err="1" smtClean="0">
                <a:effectLst>
                  <a:outerShdw blurRad="38100" dist="38100" dir="2700000" algn="tl">
                    <a:srgbClr val="000000">
                      <a:alpha val="43137"/>
                    </a:srgbClr>
                  </a:outerShdw>
                </a:effectLst>
              </a:rPr>
              <a:t>Penerapan</a:t>
            </a:r>
            <a:r>
              <a:rPr lang="en-US" sz="1600" dirty="0" smtClean="0">
                <a:effectLst>
                  <a:outerShdw blurRad="38100" dist="38100" dir="2700000" algn="tl">
                    <a:srgbClr val="000000">
                      <a:alpha val="43137"/>
                    </a:srgbClr>
                  </a:outerShdw>
                </a:effectLst>
              </a:rPr>
              <a:t> e-</a:t>
            </a:r>
            <a:r>
              <a:rPr lang="en-US" sz="1600" dirty="0" err="1" smtClean="0">
                <a:effectLst>
                  <a:outerShdw blurRad="38100" dist="38100" dir="2700000" algn="tl">
                    <a:srgbClr val="000000">
                      <a:alpha val="43137"/>
                    </a:srgbClr>
                  </a:outerShdw>
                </a:effectLst>
              </a:rPr>
              <a:t>Evajab</a:t>
            </a:r>
            <a:r>
              <a:rPr lang="en-US" sz="1600" dirty="0" smtClean="0">
                <a:effectLst>
                  <a:outerShdw blurRad="38100" dist="38100" dir="2700000" algn="tl">
                    <a:srgbClr val="000000">
                      <a:alpha val="43137"/>
                    </a:srgbClr>
                  </a:outerShdw>
                </a:effectLst>
              </a:rPr>
              <a:t> </a:t>
            </a:r>
            <a:r>
              <a:rPr lang="en-US" sz="1600" dirty="0" err="1" smtClean="0">
                <a:effectLst>
                  <a:outerShdw blurRad="38100" dist="38100" dir="2700000" algn="tl">
                    <a:srgbClr val="000000">
                      <a:alpha val="43137"/>
                    </a:srgbClr>
                  </a:outerShdw>
                </a:effectLst>
              </a:rPr>
              <a:t>secara</a:t>
            </a:r>
            <a:r>
              <a:rPr lang="en-US" sz="1600" dirty="0" smtClean="0">
                <a:effectLst>
                  <a:outerShdw blurRad="38100" dist="38100" dir="2700000" algn="tl">
                    <a:srgbClr val="000000">
                      <a:alpha val="43137"/>
                    </a:srgbClr>
                  </a:outerShdw>
                </a:effectLst>
              </a:rPr>
              <a:t> </a:t>
            </a:r>
            <a:r>
              <a:rPr lang="en-US" sz="1600" dirty="0" err="1" smtClean="0">
                <a:effectLst>
                  <a:outerShdw blurRad="38100" dist="38100" dir="2700000" algn="tl">
                    <a:srgbClr val="000000">
                      <a:alpha val="43137"/>
                    </a:srgbClr>
                  </a:outerShdw>
                </a:effectLst>
              </a:rPr>
              <a:t>nasional</a:t>
            </a:r>
            <a:r>
              <a:rPr lang="en-US" sz="1600" dirty="0" smtClean="0">
                <a:effectLst>
                  <a:outerShdw blurRad="38100" dist="38100" dir="2700000" algn="tl">
                    <a:srgbClr val="000000">
                      <a:alpha val="43137"/>
                    </a:srgbClr>
                  </a:outerShdw>
                </a:effectLst>
              </a:rPr>
              <a:t>.</a:t>
            </a:r>
            <a:endParaRPr lang="id-ID" sz="1600" dirty="0">
              <a:effectLst>
                <a:outerShdw blurRad="38100" dist="38100" dir="2700000" algn="tl">
                  <a:srgbClr val="000000">
                    <a:alpha val="43137"/>
                  </a:srgbClr>
                </a:outerShdw>
              </a:effectLst>
            </a:endParaRPr>
          </a:p>
          <a:p>
            <a:pPr>
              <a:buSzPct val="45000"/>
              <a:buFont typeface="Wingdings" charset="2"/>
              <a:buChar char=""/>
            </a:pPr>
            <a:r>
              <a:rPr lang="id-ID" sz="1600" dirty="0" smtClean="0">
                <a:effectLst>
                  <a:outerShdw blurRad="38100" dist="38100" dir="2700000" algn="tl">
                    <a:srgbClr val="000000">
                      <a:alpha val="43137"/>
                    </a:srgbClr>
                  </a:outerShdw>
                </a:effectLst>
              </a:rPr>
              <a:t>Sosialisasi dan </a:t>
            </a:r>
            <a:r>
              <a:rPr lang="id-ID" sz="1600" dirty="0" smtClean="0">
                <a:effectLst>
                  <a:outerShdw blurRad="38100" dist="38100" dir="2700000" algn="tl">
                    <a:srgbClr val="000000">
                      <a:alpha val="43137"/>
                    </a:srgbClr>
                  </a:outerShdw>
                </a:effectLst>
              </a:rPr>
              <a:t>implementasi</a:t>
            </a:r>
            <a:endParaRPr lang="en-US" sz="1600" dirty="0" smtClean="0">
              <a:effectLst>
                <a:outerShdw blurRad="38100" dist="38100" dir="2700000" algn="tl">
                  <a:srgbClr val="000000">
                    <a:alpha val="43137"/>
                  </a:srgbClr>
                </a:outerShdw>
              </a:effectLst>
            </a:endParaRPr>
          </a:p>
          <a:p>
            <a:pPr>
              <a:buSzPct val="45000"/>
              <a:buFont typeface="Wingdings" charset="2"/>
              <a:buChar char=""/>
            </a:pPr>
            <a:r>
              <a:rPr lang="en-US" sz="1600" dirty="0" err="1" smtClean="0">
                <a:effectLst>
                  <a:outerShdw blurRad="38100" dist="38100" dir="2700000" algn="tl">
                    <a:srgbClr val="000000">
                      <a:alpha val="43137"/>
                    </a:srgbClr>
                  </a:outerShdw>
                </a:effectLst>
              </a:rPr>
              <a:t>Penetapan</a:t>
            </a:r>
            <a:r>
              <a:rPr lang="en-US" sz="1600" dirty="0" smtClean="0">
                <a:effectLst>
                  <a:outerShdw blurRad="38100" dist="38100" dir="2700000" algn="tl">
                    <a:srgbClr val="000000">
                      <a:alpha val="43137"/>
                    </a:srgbClr>
                  </a:outerShdw>
                </a:effectLst>
              </a:rPr>
              <a:t> </a:t>
            </a:r>
            <a:r>
              <a:rPr lang="en-US" sz="1600" dirty="0" err="1" smtClean="0">
                <a:effectLst>
                  <a:outerShdw blurRad="38100" dist="38100" dir="2700000" algn="tl">
                    <a:srgbClr val="000000">
                      <a:alpha val="43137"/>
                    </a:srgbClr>
                  </a:outerShdw>
                </a:effectLst>
              </a:rPr>
              <a:t>P</a:t>
            </a:r>
            <a:r>
              <a:rPr lang="en-US" sz="1600" dirty="0" err="1" smtClean="0">
                <a:effectLst>
                  <a:outerShdw blurRad="38100" dist="38100" dir="2700000" algn="tl">
                    <a:srgbClr val="000000">
                      <a:alpha val="43137"/>
                    </a:srgbClr>
                  </a:outerShdw>
                </a:effectLst>
              </a:rPr>
              <a:t>erka</a:t>
            </a:r>
            <a:r>
              <a:rPr lang="en-US" sz="1600" dirty="0" smtClean="0">
                <a:effectLst>
                  <a:outerShdw blurRad="38100" dist="38100" dir="2700000" algn="tl">
                    <a:srgbClr val="000000">
                      <a:alpha val="43137"/>
                    </a:srgbClr>
                  </a:outerShdw>
                </a:effectLst>
              </a:rPr>
              <a:t> BKN</a:t>
            </a:r>
            <a:endParaRPr lang="en-US" sz="1600" dirty="0">
              <a:effectLst>
                <a:outerShdw blurRad="38100" dist="38100" dir="2700000" algn="tl">
                  <a:srgbClr val="000000">
                    <a:alpha val="43137"/>
                  </a:srgbClr>
                </a:outerShdw>
              </a:effectLst>
            </a:endParaRPr>
          </a:p>
        </p:txBody>
      </p:sp>
      <p:sp>
        <p:nvSpPr>
          <p:cNvPr id="19462" name="Oval 6"/>
          <p:cNvSpPr>
            <a:spLocks noChangeArrowheads="1"/>
          </p:cNvSpPr>
          <p:nvPr/>
        </p:nvSpPr>
        <p:spPr bwMode="auto">
          <a:xfrm>
            <a:off x="1736725" y="4281488"/>
            <a:ext cx="274638" cy="274637"/>
          </a:xfrm>
          <a:prstGeom prst="ellipse">
            <a:avLst/>
          </a:prstGeom>
          <a:solidFill>
            <a:srgbClr val="729FCF"/>
          </a:solidFill>
          <a:ln w="9525" cap="flat">
            <a:solidFill>
              <a:srgbClr val="3465A4"/>
            </a:solidFill>
            <a:round/>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id-ID"/>
          </a:p>
        </p:txBody>
      </p:sp>
      <p:sp>
        <p:nvSpPr>
          <p:cNvPr id="19463" name="Oval 7"/>
          <p:cNvSpPr>
            <a:spLocks noChangeArrowheads="1"/>
          </p:cNvSpPr>
          <p:nvPr/>
        </p:nvSpPr>
        <p:spPr bwMode="auto">
          <a:xfrm>
            <a:off x="3948113" y="3036888"/>
            <a:ext cx="549275" cy="549275"/>
          </a:xfrm>
          <a:prstGeom prst="ellipse">
            <a:avLst/>
          </a:prstGeom>
          <a:solidFill>
            <a:srgbClr val="729FCF"/>
          </a:solidFill>
          <a:ln w="9525" cap="flat">
            <a:solidFill>
              <a:srgbClr val="3465A4"/>
            </a:solidFill>
            <a:round/>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id-ID"/>
          </a:p>
        </p:txBody>
      </p:sp>
      <p:sp>
        <p:nvSpPr>
          <p:cNvPr id="19464" name="Oval 8"/>
          <p:cNvSpPr>
            <a:spLocks noChangeArrowheads="1"/>
          </p:cNvSpPr>
          <p:nvPr/>
        </p:nvSpPr>
        <p:spPr bwMode="auto">
          <a:xfrm>
            <a:off x="6765925" y="2378075"/>
            <a:ext cx="639763" cy="639763"/>
          </a:xfrm>
          <a:prstGeom prst="ellipse">
            <a:avLst/>
          </a:prstGeom>
          <a:solidFill>
            <a:srgbClr val="729FCF"/>
          </a:solidFill>
          <a:ln w="9525" cap="flat">
            <a:solidFill>
              <a:srgbClr val="3465A4"/>
            </a:solidFill>
            <a:round/>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id-ID"/>
          </a:p>
        </p:txBody>
      </p:sp>
      <p:sp>
        <p:nvSpPr>
          <p:cNvPr id="19465" name="Text Box 9"/>
          <p:cNvSpPr txBox="1">
            <a:spLocks noChangeArrowheads="1"/>
          </p:cNvSpPr>
          <p:nvPr/>
        </p:nvSpPr>
        <p:spPr bwMode="auto">
          <a:xfrm>
            <a:off x="937418" y="4408488"/>
            <a:ext cx="2027237"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9pPr>
          </a:lstStyle>
          <a:p>
            <a:r>
              <a:rPr lang="en-US" sz="1600" dirty="0">
                <a:solidFill>
                  <a:srgbClr val="C00000"/>
                </a:solidFill>
                <a:effectLst>
                  <a:outerShdw blurRad="38100" dist="38100" dir="2700000" algn="tl">
                    <a:srgbClr val="000000">
                      <a:alpha val="43137"/>
                    </a:srgbClr>
                  </a:outerShdw>
                </a:effectLst>
              </a:rPr>
              <a:t>JANGKA </a:t>
            </a:r>
            <a:r>
              <a:rPr lang="en-US" sz="1600" dirty="0" smtClean="0">
                <a:solidFill>
                  <a:srgbClr val="C00000"/>
                </a:solidFill>
                <a:effectLst>
                  <a:outerShdw blurRad="38100" dist="38100" dir="2700000" algn="tl">
                    <a:srgbClr val="000000">
                      <a:alpha val="43137"/>
                    </a:srgbClr>
                  </a:outerShdw>
                </a:effectLst>
              </a:rPr>
              <a:t>PENDEK</a:t>
            </a:r>
            <a:endParaRPr lang="id-ID" sz="1600" dirty="0" smtClean="0">
              <a:solidFill>
                <a:srgbClr val="C00000"/>
              </a:solidFill>
              <a:effectLst>
                <a:outerShdw blurRad="38100" dist="38100" dir="2700000" algn="tl">
                  <a:srgbClr val="000000">
                    <a:alpha val="43137"/>
                  </a:srgbClr>
                </a:outerShdw>
              </a:effectLst>
            </a:endParaRPr>
          </a:p>
          <a:p>
            <a:r>
              <a:rPr lang="id-ID" sz="1600" dirty="0" smtClean="0">
                <a:solidFill>
                  <a:srgbClr val="C00000"/>
                </a:solidFill>
                <a:effectLst>
                  <a:outerShdw blurRad="38100" dist="38100" dir="2700000" algn="tl">
                    <a:srgbClr val="000000">
                      <a:alpha val="43137"/>
                    </a:srgbClr>
                  </a:outerShdw>
                </a:effectLst>
              </a:rPr>
              <a:t>(</a:t>
            </a:r>
            <a:r>
              <a:rPr lang="en-US" sz="1600" dirty="0" smtClean="0">
                <a:solidFill>
                  <a:srgbClr val="C00000"/>
                </a:solidFill>
                <a:effectLst>
                  <a:outerShdw blurRad="38100" dist="38100" dir="2700000" algn="tl">
                    <a:srgbClr val="000000">
                      <a:alpha val="43137"/>
                    </a:srgbClr>
                  </a:outerShdw>
                </a:effectLst>
              </a:rPr>
              <a:t>Jan-</a:t>
            </a:r>
            <a:r>
              <a:rPr lang="en-US" sz="1600" dirty="0" smtClean="0">
                <a:solidFill>
                  <a:srgbClr val="C00000"/>
                </a:solidFill>
                <a:effectLst>
                  <a:outerShdw blurRad="38100" dist="38100" dir="2700000" algn="tl">
                    <a:srgbClr val="000000">
                      <a:alpha val="43137"/>
                    </a:srgbClr>
                  </a:outerShdw>
                </a:effectLst>
              </a:rPr>
              <a:t>Des </a:t>
            </a:r>
            <a:r>
              <a:rPr lang="id-ID" sz="1600" dirty="0" smtClean="0">
                <a:solidFill>
                  <a:srgbClr val="C00000"/>
                </a:solidFill>
                <a:effectLst>
                  <a:outerShdw blurRad="38100" dist="38100" dir="2700000" algn="tl">
                    <a:srgbClr val="000000">
                      <a:alpha val="43137"/>
                    </a:srgbClr>
                  </a:outerShdw>
                </a:effectLst>
              </a:rPr>
              <a:t> 201</a:t>
            </a:r>
            <a:r>
              <a:rPr lang="en-US" sz="1600" dirty="0" smtClean="0">
                <a:solidFill>
                  <a:srgbClr val="C00000"/>
                </a:solidFill>
                <a:effectLst>
                  <a:outerShdw blurRad="38100" dist="38100" dir="2700000" algn="tl">
                    <a:srgbClr val="000000">
                      <a:alpha val="43137"/>
                    </a:srgbClr>
                  </a:outerShdw>
                </a:effectLst>
              </a:rPr>
              <a:t>7</a:t>
            </a:r>
            <a:r>
              <a:rPr lang="id-ID" sz="1600" dirty="0" smtClean="0">
                <a:solidFill>
                  <a:srgbClr val="C00000"/>
                </a:solidFill>
                <a:effectLst>
                  <a:outerShdw blurRad="38100" dist="38100" dir="2700000" algn="tl">
                    <a:srgbClr val="000000">
                      <a:alpha val="43137"/>
                    </a:srgbClr>
                  </a:outerShdw>
                </a:effectLst>
              </a:rPr>
              <a:t>)</a:t>
            </a:r>
            <a:endParaRPr lang="en-US" sz="1600" dirty="0">
              <a:solidFill>
                <a:srgbClr val="C00000"/>
              </a:solidFill>
              <a:effectLst>
                <a:outerShdw blurRad="38100" dist="38100" dir="2700000" algn="tl">
                  <a:srgbClr val="000000">
                    <a:alpha val="43137"/>
                  </a:srgbClr>
                </a:outerShdw>
              </a:effectLst>
            </a:endParaRPr>
          </a:p>
        </p:txBody>
      </p:sp>
      <p:sp>
        <p:nvSpPr>
          <p:cNvPr id="19467" name="Text Box 11"/>
          <p:cNvSpPr txBox="1">
            <a:spLocks noChangeArrowheads="1"/>
          </p:cNvSpPr>
          <p:nvPr/>
        </p:nvSpPr>
        <p:spPr bwMode="auto">
          <a:xfrm>
            <a:off x="6019800" y="2647466"/>
            <a:ext cx="2468563"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9pPr>
          </a:lstStyle>
          <a:p>
            <a:r>
              <a:rPr lang="en-US" dirty="0">
                <a:solidFill>
                  <a:srgbClr val="C00000"/>
                </a:solidFill>
                <a:effectLst>
                  <a:outerShdw blurRad="38100" dist="38100" dir="2700000" algn="tl">
                    <a:srgbClr val="000000">
                      <a:alpha val="43137"/>
                    </a:srgbClr>
                  </a:outerShdw>
                </a:effectLst>
              </a:rPr>
              <a:t>JANGKA </a:t>
            </a:r>
            <a:r>
              <a:rPr lang="en-US" dirty="0" smtClean="0">
                <a:solidFill>
                  <a:srgbClr val="C00000"/>
                </a:solidFill>
                <a:effectLst>
                  <a:outerShdw blurRad="38100" dist="38100" dir="2700000" algn="tl">
                    <a:srgbClr val="000000">
                      <a:alpha val="43137"/>
                    </a:srgbClr>
                  </a:outerShdw>
                </a:effectLst>
              </a:rPr>
              <a:t>PANJANG</a:t>
            </a:r>
            <a:endParaRPr lang="id-ID" dirty="0" smtClean="0">
              <a:solidFill>
                <a:srgbClr val="C00000"/>
              </a:solidFill>
              <a:effectLst>
                <a:outerShdw blurRad="38100" dist="38100" dir="2700000" algn="tl">
                  <a:srgbClr val="000000">
                    <a:alpha val="43137"/>
                  </a:srgbClr>
                </a:outerShdw>
              </a:effectLst>
            </a:endParaRPr>
          </a:p>
          <a:p>
            <a:r>
              <a:rPr lang="id-ID" dirty="0" smtClean="0">
                <a:solidFill>
                  <a:srgbClr val="C00000"/>
                </a:solidFill>
                <a:effectLst>
                  <a:outerShdw blurRad="38100" dist="38100" dir="2700000" algn="tl">
                    <a:srgbClr val="000000">
                      <a:alpha val="43137"/>
                    </a:srgbClr>
                  </a:outerShdw>
                </a:effectLst>
              </a:rPr>
              <a:t>(Jan –Des </a:t>
            </a:r>
            <a:r>
              <a:rPr lang="id-ID" dirty="0" smtClean="0">
                <a:solidFill>
                  <a:srgbClr val="C00000"/>
                </a:solidFill>
                <a:effectLst>
                  <a:outerShdw blurRad="38100" dist="38100" dir="2700000" algn="tl">
                    <a:srgbClr val="000000">
                      <a:alpha val="43137"/>
                    </a:srgbClr>
                  </a:outerShdw>
                </a:effectLst>
              </a:rPr>
              <a:t>201</a:t>
            </a:r>
            <a:r>
              <a:rPr lang="en-US" dirty="0" smtClean="0">
                <a:solidFill>
                  <a:srgbClr val="C00000"/>
                </a:solidFill>
                <a:effectLst>
                  <a:outerShdw blurRad="38100" dist="38100" dir="2700000" algn="tl">
                    <a:srgbClr val="000000">
                      <a:alpha val="43137"/>
                    </a:srgbClr>
                  </a:outerShdw>
                </a:effectLst>
              </a:rPr>
              <a:t>9</a:t>
            </a:r>
            <a:r>
              <a:rPr lang="id-ID" dirty="0" smtClean="0">
                <a:solidFill>
                  <a:srgbClr val="C00000"/>
                </a:solidFill>
                <a:effectLst>
                  <a:outerShdw blurRad="38100" dist="38100" dir="2700000" algn="tl">
                    <a:srgbClr val="000000">
                      <a:alpha val="43137"/>
                    </a:srgbClr>
                  </a:outerShdw>
                </a:effectLst>
              </a:rPr>
              <a:t>)</a:t>
            </a:r>
            <a:endParaRPr lang="en-US" dirty="0">
              <a:solidFill>
                <a:srgbClr val="C00000"/>
              </a:solidFill>
              <a:effectLst>
                <a:outerShdw blurRad="38100" dist="38100" dir="2700000" algn="tl">
                  <a:srgbClr val="000000">
                    <a:alpha val="43137"/>
                  </a:srgbClr>
                </a:outerShdw>
              </a:effectLst>
            </a:endParaRPr>
          </a:p>
        </p:txBody>
      </p:sp>
      <p:sp>
        <p:nvSpPr>
          <p:cNvPr id="14" name="Title 1"/>
          <p:cNvSpPr txBox="1">
            <a:spLocks/>
          </p:cNvSpPr>
          <p:nvPr/>
        </p:nvSpPr>
        <p:spPr>
          <a:xfrm>
            <a:off x="381000" y="152400"/>
            <a:ext cx="8229600" cy="762000"/>
          </a:xfrm>
          <a:prstGeom prst="rect">
            <a:avLst/>
          </a:prstGeom>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defRPr/>
            </a:pPr>
            <a:r>
              <a:rPr lang="id-ID" sz="3200" b="1" cap="all" dirty="0" smtClean="0"/>
              <a:t>PENTAHAPAN </a:t>
            </a:r>
            <a:endParaRPr lang="en-US" altLang="en-US" sz="3200" dirty="0" smtClean="0">
              <a:solidFill>
                <a:schemeClr val="tx1"/>
              </a:solidFill>
              <a:effectLst>
                <a:outerShdw blurRad="38100" dist="38100" dir="2700000" algn="tl">
                  <a:srgbClr val="000000">
                    <a:alpha val="43137"/>
                  </a:srgbClr>
                </a:outerShdw>
              </a:effectLst>
              <a:latin typeface="Arial Rounded MT Bold" pitchFamily="34" charset="0"/>
            </a:endParaRPr>
          </a:p>
        </p:txBody>
      </p:sp>
      <p:sp>
        <p:nvSpPr>
          <p:cNvPr id="2" name="Up Arrow 1"/>
          <p:cNvSpPr/>
          <p:nvPr/>
        </p:nvSpPr>
        <p:spPr>
          <a:xfrm>
            <a:off x="228600" y="4024312"/>
            <a:ext cx="1371600" cy="22939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Text Box 9"/>
          <p:cNvSpPr txBox="1">
            <a:spLocks noChangeArrowheads="1"/>
          </p:cNvSpPr>
          <p:nvPr/>
        </p:nvSpPr>
        <p:spPr bwMode="auto">
          <a:xfrm>
            <a:off x="3733800" y="2514600"/>
            <a:ext cx="2232819" cy="5900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Lst>
              <a:defRPr sz="2000">
                <a:solidFill>
                  <a:srgbClr val="000000"/>
                </a:solidFill>
                <a:latin typeface="Arial" charset="0"/>
                <a:ea typeface="Droid Sans Fallback" charset="0"/>
                <a:cs typeface="Droid Sans Fallback" charset="0"/>
              </a:defRPr>
            </a:lvl9pPr>
          </a:lstStyle>
          <a:p>
            <a:r>
              <a:rPr lang="en-US" sz="1600" dirty="0">
                <a:solidFill>
                  <a:srgbClr val="C00000"/>
                </a:solidFill>
                <a:effectLst>
                  <a:outerShdw blurRad="38100" dist="38100" dir="2700000" algn="tl">
                    <a:srgbClr val="000000">
                      <a:alpha val="43137"/>
                    </a:srgbClr>
                  </a:outerShdw>
                </a:effectLst>
              </a:rPr>
              <a:t>JANGKA </a:t>
            </a:r>
            <a:r>
              <a:rPr lang="id-ID" sz="1600" dirty="0" smtClean="0">
                <a:solidFill>
                  <a:srgbClr val="C00000"/>
                </a:solidFill>
                <a:effectLst>
                  <a:outerShdw blurRad="38100" dist="38100" dir="2700000" algn="tl">
                    <a:srgbClr val="000000">
                      <a:alpha val="43137"/>
                    </a:srgbClr>
                  </a:outerShdw>
                </a:effectLst>
              </a:rPr>
              <a:t>MENENGAH</a:t>
            </a:r>
          </a:p>
          <a:p>
            <a:r>
              <a:rPr lang="id-ID" sz="1600" dirty="0" smtClean="0">
                <a:solidFill>
                  <a:srgbClr val="C00000"/>
                </a:solidFill>
                <a:effectLst>
                  <a:outerShdw blurRad="38100" dist="38100" dir="2700000" algn="tl">
                    <a:srgbClr val="000000">
                      <a:alpha val="43137"/>
                    </a:srgbClr>
                  </a:outerShdw>
                </a:effectLst>
              </a:rPr>
              <a:t>(</a:t>
            </a:r>
            <a:r>
              <a:rPr lang="en-US" sz="1600" dirty="0" smtClean="0">
                <a:solidFill>
                  <a:srgbClr val="C00000"/>
                </a:solidFill>
                <a:effectLst>
                  <a:outerShdw blurRad="38100" dist="38100" dir="2700000" algn="tl">
                    <a:srgbClr val="000000">
                      <a:alpha val="43137"/>
                    </a:srgbClr>
                  </a:outerShdw>
                </a:effectLst>
              </a:rPr>
              <a:t>Jan</a:t>
            </a:r>
            <a:r>
              <a:rPr lang="id-ID" sz="1600" dirty="0" smtClean="0">
                <a:solidFill>
                  <a:srgbClr val="C00000"/>
                </a:solidFill>
                <a:effectLst>
                  <a:outerShdw blurRad="38100" dist="38100" dir="2700000" algn="tl">
                    <a:srgbClr val="000000">
                      <a:alpha val="43137"/>
                    </a:srgbClr>
                  </a:outerShdw>
                </a:effectLst>
              </a:rPr>
              <a:t>-Des 201</a:t>
            </a:r>
            <a:r>
              <a:rPr lang="en-US" sz="1600" dirty="0" smtClean="0">
                <a:solidFill>
                  <a:srgbClr val="C00000"/>
                </a:solidFill>
                <a:effectLst>
                  <a:outerShdw blurRad="38100" dist="38100" dir="2700000" algn="tl">
                    <a:srgbClr val="000000">
                      <a:alpha val="43137"/>
                    </a:srgbClr>
                  </a:outerShdw>
                </a:effectLst>
              </a:rPr>
              <a:t>8</a:t>
            </a:r>
            <a:r>
              <a:rPr lang="id-ID" sz="1600" dirty="0" smtClean="0">
                <a:solidFill>
                  <a:srgbClr val="C00000"/>
                </a:solidFill>
                <a:effectLst>
                  <a:outerShdw blurRad="38100" dist="38100" dir="2700000" algn="tl">
                    <a:srgbClr val="000000">
                      <a:alpha val="43137"/>
                    </a:srgbClr>
                  </a:outerShdw>
                </a:effectLst>
              </a:rPr>
              <a:t>)</a:t>
            </a:r>
            <a:endParaRPr lang="en-US" sz="1600" dirty="0">
              <a:solidFill>
                <a:srgbClr val="C00000"/>
              </a:solidFill>
              <a:effectLst>
                <a:outerShdw blurRad="38100" dist="38100" dir="2700000" algn="tl">
                  <a:srgbClr val="000000">
                    <a:alpha val="43137"/>
                  </a:srgbClr>
                </a:outerShdw>
              </a:effectLst>
            </a:endParaRPr>
          </a:p>
        </p:txBody>
      </p:sp>
      <p:cxnSp>
        <p:nvCxnSpPr>
          <p:cNvPr id="4" name="Straight Connector 3"/>
          <p:cNvCxnSpPr/>
          <p:nvPr/>
        </p:nvCxnSpPr>
        <p:spPr>
          <a:xfrm>
            <a:off x="110849" y="1219200"/>
            <a:ext cx="0" cy="291980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9" name="Up Arrow 18"/>
          <p:cNvSpPr/>
          <p:nvPr/>
        </p:nvSpPr>
        <p:spPr>
          <a:xfrm>
            <a:off x="5791200" y="2437606"/>
            <a:ext cx="914400" cy="2098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1" name="Straight Connector 20"/>
          <p:cNvCxnSpPr/>
          <p:nvPr/>
        </p:nvCxnSpPr>
        <p:spPr>
          <a:xfrm>
            <a:off x="5715000" y="990600"/>
            <a:ext cx="0" cy="155193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4" name="Up Arrow 23"/>
          <p:cNvSpPr/>
          <p:nvPr/>
        </p:nvSpPr>
        <p:spPr>
          <a:xfrm flipV="1">
            <a:off x="3276600" y="3429000"/>
            <a:ext cx="914400" cy="24734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5" name="Straight Connector 24"/>
          <p:cNvCxnSpPr/>
          <p:nvPr/>
        </p:nvCxnSpPr>
        <p:spPr>
          <a:xfrm>
            <a:off x="3200400" y="3530367"/>
            <a:ext cx="0" cy="2260833"/>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0" name="Text Box 3"/>
          <p:cNvSpPr txBox="1">
            <a:spLocks noChangeArrowheads="1"/>
          </p:cNvSpPr>
          <p:nvPr/>
        </p:nvSpPr>
        <p:spPr bwMode="auto">
          <a:xfrm>
            <a:off x="914401" y="5181600"/>
            <a:ext cx="2057399" cy="838200"/>
          </a:xfrm>
          <a:prstGeom prst="rect">
            <a:avLst/>
          </a:prstGeom>
          <a:noFill/>
          <a:ln w="19050">
            <a:solidFill>
              <a:schemeClr val="tx1"/>
            </a:solid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marL="215900" indent="-21590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9pPr>
          </a:lstStyle>
          <a:p>
            <a:pPr algn="just">
              <a:buSzPct val="45000"/>
            </a:pPr>
            <a:r>
              <a:rPr lang="en-US" sz="1800" dirty="0" smtClean="0">
                <a:effectLst>
                  <a:outerShdw blurRad="38100" dist="38100" dir="2700000" algn="tl">
                    <a:srgbClr val="000000">
                      <a:alpha val="43137"/>
                    </a:srgbClr>
                  </a:outerShdw>
                </a:effectLst>
                <a:latin typeface="Arial Rounded MT Bold" pitchFamily="34" charset="0"/>
              </a:rPr>
              <a:t>`	e-</a:t>
            </a:r>
            <a:r>
              <a:rPr lang="en-US" sz="1800" dirty="0" err="1" smtClean="0">
                <a:effectLst>
                  <a:outerShdw blurRad="38100" dist="38100" dir="2700000" algn="tl">
                    <a:srgbClr val="000000">
                      <a:alpha val="43137"/>
                    </a:srgbClr>
                  </a:outerShdw>
                </a:effectLst>
                <a:latin typeface="Arial Rounded MT Bold" pitchFamily="34" charset="0"/>
              </a:rPr>
              <a:t>Evajab</a:t>
            </a:r>
            <a:r>
              <a:rPr lang="en-US" sz="1800" dirty="0" smtClean="0">
                <a:effectLst>
                  <a:outerShdw blurRad="38100" dist="38100" dir="2700000" algn="tl">
                    <a:srgbClr val="000000">
                      <a:alpha val="43137"/>
                    </a:srgbClr>
                  </a:outerShdw>
                </a:effectLst>
                <a:latin typeface="Arial Rounded MT Bold" pitchFamily="34" charset="0"/>
              </a:rPr>
              <a:t> </a:t>
            </a:r>
            <a:r>
              <a:rPr lang="en-US" sz="1600" i="1" dirty="0" smtClean="0">
                <a:effectLst>
                  <a:outerShdw blurRad="38100" dist="38100" dir="2700000" algn="tl">
                    <a:srgbClr val="000000">
                      <a:alpha val="43137"/>
                    </a:srgbClr>
                  </a:outerShdw>
                </a:effectLst>
                <a:latin typeface="Arial Rounded MT Bold" pitchFamily="34" charset="0"/>
              </a:rPr>
              <a:t>(</a:t>
            </a:r>
            <a:r>
              <a:rPr lang="en-US" sz="1600" i="1" dirty="0" err="1" smtClean="0">
                <a:effectLst>
                  <a:outerShdw blurRad="38100" dist="38100" dir="2700000" algn="tl">
                    <a:srgbClr val="000000">
                      <a:alpha val="43137"/>
                    </a:srgbClr>
                  </a:outerShdw>
                </a:effectLst>
                <a:latin typeface="Arial Rounded MT Bold" pitchFamily="34" charset="0"/>
              </a:rPr>
              <a:t>Localhost</a:t>
            </a:r>
            <a:r>
              <a:rPr lang="en-US" sz="1600" i="1" dirty="0" smtClean="0">
                <a:effectLst>
                  <a:outerShdw blurRad="38100" dist="38100" dir="2700000" algn="tl">
                    <a:srgbClr val="000000">
                      <a:alpha val="43137"/>
                    </a:srgbClr>
                  </a:outerShdw>
                </a:effectLst>
                <a:latin typeface="Arial Rounded MT Bold" pitchFamily="34" charset="0"/>
              </a:rPr>
              <a:t>)</a:t>
            </a:r>
            <a:endParaRPr lang="en-US" sz="1800" i="1" dirty="0">
              <a:solidFill>
                <a:srgbClr val="FF0000"/>
              </a:solidFill>
            </a:endParaRPr>
          </a:p>
        </p:txBody>
      </p:sp>
      <p:sp>
        <p:nvSpPr>
          <p:cNvPr id="22" name="Text Box 3"/>
          <p:cNvSpPr txBox="1">
            <a:spLocks noChangeArrowheads="1"/>
          </p:cNvSpPr>
          <p:nvPr/>
        </p:nvSpPr>
        <p:spPr bwMode="auto">
          <a:xfrm>
            <a:off x="3810000" y="1751807"/>
            <a:ext cx="1828800" cy="534193"/>
          </a:xfrm>
          <a:prstGeom prst="rect">
            <a:avLst/>
          </a:prstGeom>
          <a:noFill/>
          <a:ln w="19050" cap="flat">
            <a:solidFill>
              <a:srgbClr val="7030A0"/>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62780" rIns="90000" bIns="45000"/>
          <a:lstStyle>
            <a:lvl1pPr marL="215900" indent="-21590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1pPr>
            <a:lvl2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2pPr>
            <a:lvl3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3pPr>
            <a:lvl4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4pPr>
            <a:lvl5pPr>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57200" algn="l"/>
                <a:tab pos="914400" algn="l"/>
                <a:tab pos="1371600" algn="l"/>
                <a:tab pos="1828800" algn="l"/>
                <a:tab pos="2286000" algn="l"/>
                <a:tab pos="2743200" algn="l"/>
                <a:tab pos="3200400" algn="l"/>
                <a:tab pos="3657600" algn="l"/>
              </a:tabLst>
              <a:defRPr sz="2000">
                <a:solidFill>
                  <a:srgbClr val="000000"/>
                </a:solidFill>
                <a:latin typeface="Arial" charset="0"/>
                <a:ea typeface="Droid Sans Fallback" charset="0"/>
                <a:cs typeface="Droid Sans Fallback" charset="0"/>
              </a:defRPr>
            </a:lvl9pPr>
          </a:lstStyle>
          <a:p>
            <a:pPr marL="0" indent="0" algn="ctr">
              <a:buSzPct val="45000"/>
            </a:pPr>
            <a:r>
              <a:rPr lang="en-US" sz="1600" dirty="0" smtClean="0">
                <a:effectLst>
                  <a:outerShdw blurRad="38100" dist="38100" dir="2700000" algn="tl">
                    <a:srgbClr val="000000">
                      <a:alpha val="43137"/>
                    </a:srgbClr>
                  </a:outerShdw>
                </a:effectLst>
                <a:latin typeface="Arial Rounded MT Bold" pitchFamily="34" charset="0"/>
              </a:rPr>
              <a:t>e-</a:t>
            </a:r>
            <a:r>
              <a:rPr lang="en-US" sz="1600" dirty="0" err="1" smtClean="0">
                <a:effectLst>
                  <a:outerShdw blurRad="38100" dist="38100" dir="2700000" algn="tl">
                    <a:srgbClr val="000000">
                      <a:alpha val="43137"/>
                    </a:srgbClr>
                  </a:outerShdw>
                </a:effectLst>
                <a:latin typeface="Arial Rounded MT Bold" pitchFamily="34" charset="0"/>
              </a:rPr>
              <a:t>Evajab</a:t>
            </a:r>
            <a:r>
              <a:rPr lang="en-US" sz="1600" dirty="0" smtClean="0">
                <a:effectLst>
                  <a:outerShdw blurRad="38100" dist="38100" dir="2700000" algn="tl">
                    <a:srgbClr val="000000">
                      <a:alpha val="43137"/>
                    </a:srgbClr>
                  </a:outerShdw>
                </a:effectLst>
                <a:latin typeface="Arial Rounded MT Bold" pitchFamily="34" charset="0"/>
              </a:rPr>
              <a:t> </a:t>
            </a:r>
            <a:r>
              <a:rPr lang="en-US" sz="1600" dirty="0" err="1" smtClean="0">
                <a:effectLst>
                  <a:outerShdw blurRad="38100" dist="38100" dir="2700000" algn="tl">
                    <a:srgbClr val="000000">
                      <a:alpha val="43137"/>
                    </a:srgbClr>
                  </a:outerShdw>
                </a:effectLst>
                <a:latin typeface="Arial Rounded MT Bold" pitchFamily="34" charset="0"/>
              </a:rPr>
              <a:t>barbasis</a:t>
            </a:r>
            <a:r>
              <a:rPr lang="en-US" sz="1600" dirty="0" smtClean="0">
                <a:effectLst>
                  <a:outerShdw blurRad="38100" dist="38100" dir="2700000" algn="tl">
                    <a:srgbClr val="000000">
                      <a:alpha val="43137"/>
                    </a:srgbClr>
                  </a:outerShdw>
                </a:effectLst>
                <a:latin typeface="Arial Rounded MT Bold" pitchFamily="34" charset="0"/>
              </a:rPr>
              <a:t> web</a:t>
            </a:r>
            <a:endParaRPr lang="en-US" sz="1600" dirty="0">
              <a:solidFill>
                <a:srgbClr val="FF0000"/>
              </a:solidFill>
            </a:endParaRPr>
          </a:p>
        </p:txBody>
      </p:sp>
      <p:sp>
        <p:nvSpPr>
          <p:cNvPr id="6" name="Down Arrow 5"/>
          <p:cNvSpPr/>
          <p:nvPr/>
        </p:nvSpPr>
        <p:spPr>
          <a:xfrm>
            <a:off x="1600200" y="5029200"/>
            <a:ext cx="411163"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Up Arrow 6"/>
          <p:cNvSpPr/>
          <p:nvPr/>
        </p:nvSpPr>
        <p:spPr>
          <a:xfrm>
            <a:off x="3962400" y="2378075"/>
            <a:ext cx="448469" cy="1365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xmlns="" val="30626733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8897" y="2967335"/>
            <a:ext cx="4426213" cy="923330"/>
          </a:xfrm>
          <a:prstGeom prst="rect">
            <a:avLst/>
          </a:prstGeom>
          <a:noFill/>
        </p:spPr>
        <p:txBody>
          <a:bodyPr wrap="none" lIns="91440" tIns="45720" rIns="91440" bIns="45720">
            <a:prstTxWarp prst="textChevronInverted">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d-ID" sz="5400" b="1" dirty="0" smtClean="0">
                <a:ln w="11430"/>
                <a:solidFill>
                  <a:schemeClr val="bg2">
                    <a:lumMod val="25000"/>
                  </a:schemeClr>
                </a:solidFill>
                <a:effectLst>
                  <a:outerShdw blurRad="50800" dist="39000" dir="5460000" algn="tl">
                    <a:srgbClr val="000000">
                      <a:alpha val="38000"/>
                    </a:srgbClr>
                  </a:outerShdw>
                </a:effectLst>
              </a:rPr>
              <a:t>TERIMA KASIH</a:t>
            </a:r>
            <a:endParaRPr lang="en-US" sz="5400" b="1" dirty="0">
              <a:ln w="11430"/>
              <a:solidFill>
                <a:schemeClr val="bg2">
                  <a:lumMod val="2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10105026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1035</TotalTime>
  <Words>463</Words>
  <Application>Microsoft Office PowerPoint</Application>
  <PresentationFormat>On-screen Show (4:3)</PresentationFormat>
  <Paragraphs>99</Paragraphs>
  <Slides>9</Slides>
  <Notes>2</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Flow</vt:lpstr>
      <vt:lpstr>Office Theme</vt:lpstr>
      <vt:lpstr>Konsep Inovasi:  PEMBANGUNAN   SISTEM INFORMASI HASIL EVALUASI JABATAN BERBASIS WEB(e-Evajab)</vt:lpstr>
      <vt:lpstr>Slide 2</vt:lpstr>
      <vt:lpstr>Latar Belakang (1)</vt:lpstr>
      <vt:lpstr>Slide 4</vt:lpstr>
      <vt:lpstr>Slide 5</vt:lpstr>
      <vt:lpstr>WORKFLOW  SISTEM INFORMASI HASIL EVALUASI JABATAN BERBASIS WEB  (e-Evajab)</vt:lpstr>
      <vt:lpstr>OUTPUT   PEMBANGUNAN  SISTEM INFORMASI  HASIL EVALUASI JABATAN  BERBASIS WEB (e-Evajab)</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PENGEMBANGAN APLIKASI DATABASE KELAS JABATAN PEGAWAI NEGERI SIPIL</dc:title>
  <dc:creator>PROFESSIONAL</dc:creator>
  <cp:lastModifiedBy>wakiran wakiran</cp:lastModifiedBy>
  <cp:revision>100</cp:revision>
  <dcterms:created xsi:type="dcterms:W3CDTF">2016-12-29T01:31:08Z</dcterms:created>
  <dcterms:modified xsi:type="dcterms:W3CDTF">2017-01-04T04:17:34Z</dcterms:modified>
</cp:coreProperties>
</file>