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60" r:id="rId3"/>
    <p:sldId id="261" r:id="rId4"/>
    <p:sldId id="257" r:id="rId5"/>
    <p:sldId id="263" r:id="rId6"/>
    <p:sldId id="267" r:id="rId7"/>
    <p:sldId id="286" r:id="rId8"/>
    <p:sldId id="280" r:id="rId9"/>
    <p:sldId id="273" r:id="rId10"/>
    <p:sldId id="279" r:id="rId11"/>
    <p:sldId id="271" r:id="rId12"/>
    <p:sldId id="285" r:id="rId13"/>
    <p:sldId id="262" r:id="rId14"/>
  </p:sldIdLst>
  <p:sldSz cx="9144000" cy="5143500" type="screen16x9"/>
  <p:notesSz cx="6858000" cy="9144000"/>
  <p:embeddedFontLst>
    <p:embeddedFont>
      <p:font typeface="Montserrat" panose="02000505000000020004" pitchFamily="2" charset="0"/>
      <p:regular r:id="rId16"/>
      <p:bold r:id="rId17"/>
    </p:embeddedFont>
    <p:embeddedFont>
      <p:font typeface="Karla" pitchFamily="2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  <a:srgbClr val="E23E32"/>
    <a:srgbClr val="81B444"/>
    <a:srgbClr val="EC8D00"/>
    <a:srgbClr val="039CE2"/>
    <a:srgbClr val="ECD937"/>
    <a:srgbClr val="009688"/>
    <a:srgbClr val="E91E63"/>
    <a:srgbClr val="BECC35"/>
    <a:srgbClr val="EC51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852AD50-0A4A-4913-A9F1-FA654C7B6848}">
  <a:tblStyle styleId="{C852AD50-0A4A-4913-A9F1-FA654C7B6848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818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hape 3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Shape 3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0" name="Shape 10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48300" y="3175950"/>
            <a:ext cx="3530700" cy="1181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3600"/>
            </a:lvl1pPr>
            <a:lvl2pPr lvl="1">
              <a:spcBef>
                <a:spcPts val="0"/>
              </a:spcBef>
              <a:buSzPct val="100000"/>
              <a:defRPr sz="3600"/>
            </a:lvl2pPr>
            <a:lvl3pPr lvl="2">
              <a:spcBef>
                <a:spcPts val="0"/>
              </a:spcBef>
              <a:buSzPct val="100000"/>
              <a:defRPr sz="3600"/>
            </a:lvl3pPr>
            <a:lvl4pPr lvl="3">
              <a:spcBef>
                <a:spcPts val="0"/>
              </a:spcBef>
              <a:buSzPct val="100000"/>
              <a:defRPr sz="3600"/>
            </a:lvl4pPr>
            <a:lvl5pPr lvl="4">
              <a:spcBef>
                <a:spcPts val="0"/>
              </a:spcBef>
              <a:buSzPct val="100000"/>
              <a:defRPr sz="3600"/>
            </a:lvl5pPr>
            <a:lvl6pPr lvl="5">
              <a:spcBef>
                <a:spcPts val="0"/>
              </a:spcBef>
              <a:buSzPct val="100000"/>
              <a:defRPr sz="3600"/>
            </a:lvl6pPr>
            <a:lvl7pPr lvl="6">
              <a:spcBef>
                <a:spcPts val="0"/>
              </a:spcBef>
              <a:buSzPct val="100000"/>
              <a:defRPr sz="3600"/>
            </a:lvl7pPr>
            <a:lvl8pPr lvl="7">
              <a:spcBef>
                <a:spcPts val="0"/>
              </a:spcBef>
              <a:buSzPct val="100000"/>
              <a:defRPr sz="3600"/>
            </a:lvl8pPr>
            <a:lvl9pPr lvl="8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big imag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209250" y="-9675"/>
            <a:ext cx="3076750" cy="5167075"/>
          </a:xfrm>
          <a:custGeom>
            <a:avLst/>
            <a:gdLst/>
            <a:ahLst/>
            <a:cxnLst/>
            <a:rect l="0" t="0" r="0" b="0"/>
            <a:pathLst>
              <a:path w="123070" h="206683" extrusionOk="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24" name="Shape 24"/>
          <p:cNvSpPr/>
          <p:nvPr/>
        </p:nvSpPr>
        <p:spPr>
          <a:xfrm>
            <a:off x="-19350" y="-9675"/>
            <a:ext cx="3076750" cy="5167075"/>
          </a:xfrm>
          <a:custGeom>
            <a:avLst/>
            <a:gdLst/>
            <a:ahLst/>
            <a:cxnLst/>
            <a:rect l="0" t="0" r="0" b="0"/>
            <a:pathLst>
              <a:path w="123070" h="206683" extrusionOk="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609704" y="4116875"/>
            <a:ext cx="1609799" cy="48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228600" y="-10437"/>
            <a:ext cx="8229314" cy="5164386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28" name="Shape 28"/>
          <p:cNvSpPr/>
          <p:nvPr/>
        </p:nvSpPr>
        <p:spPr>
          <a:xfrm>
            <a:off x="0" y="-10437"/>
            <a:ext cx="8229314" cy="5164386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9" name="Shape 29"/>
          <p:cNvSpPr txBox="1"/>
          <p:nvPr/>
        </p:nvSpPr>
        <p:spPr>
          <a:xfrm>
            <a:off x="799645" y="697674"/>
            <a:ext cx="1957200" cy="653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buFont typeface="Montserrat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SzPct val="100000"/>
              <a:buFont typeface="Montserrat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SzPct val="100000"/>
              <a:buFont typeface="Montserrat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SzPct val="100000"/>
              <a:buFont typeface="Montserrat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SzPct val="100000"/>
              <a:buFont typeface="Montserrat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SzPct val="100000"/>
              <a:buFont typeface="Montserrat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SzPct val="100000"/>
              <a:buFont typeface="Montserrat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SzPct val="100000"/>
              <a:buFont typeface="Montserrat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SzPct val="100000"/>
              <a:buFont typeface="Montserrat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228600" y="-10437"/>
            <a:ext cx="8229314" cy="5164386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3" name="Shape 33"/>
          <p:cNvSpPr/>
          <p:nvPr/>
        </p:nvSpPr>
        <p:spPr>
          <a:xfrm>
            <a:off x="0" y="-10437"/>
            <a:ext cx="8229314" cy="5164386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38350" y="893500"/>
            <a:ext cx="5324100" cy="48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38250" y="1504950"/>
            <a:ext cx="5324100" cy="2255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228600" y="-10437"/>
            <a:ext cx="8229314" cy="5164386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8" name="Shape 38"/>
          <p:cNvSpPr/>
          <p:nvPr/>
        </p:nvSpPr>
        <p:spPr>
          <a:xfrm>
            <a:off x="0" y="-10437"/>
            <a:ext cx="8229314" cy="5164386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499" cy="409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841000" y="1578025"/>
            <a:ext cx="2671800" cy="2433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228600" y="-10437"/>
            <a:ext cx="8229314" cy="5164386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9" name="Shape 59"/>
          <p:cNvSpPr/>
          <p:nvPr/>
        </p:nvSpPr>
        <p:spPr>
          <a:xfrm>
            <a:off x="0" y="-10437"/>
            <a:ext cx="8229314" cy="5164386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C34A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741100"/>
            <a:ext cx="5185199" cy="47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352550"/>
            <a:ext cx="5185199" cy="225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666666"/>
              </a:buClr>
              <a:buSzPct val="100000"/>
              <a:buFont typeface="Karla"/>
              <a:buChar char="▸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1pPr>
            <a:lvl2pPr lvl="1">
              <a:spcBef>
                <a:spcPts val="480"/>
              </a:spcBef>
              <a:buClr>
                <a:srgbClr val="666666"/>
              </a:buClr>
              <a:buSzPct val="100000"/>
              <a:buFont typeface="Karla"/>
              <a:buChar char="▹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2pPr>
            <a:lvl3pPr lvl="2">
              <a:spcBef>
                <a:spcPts val="480"/>
              </a:spcBef>
              <a:buClr>
                <a:srgbClr val="666666"/>
              </a:buClr>
              <a:buSzPct val="100000"/>
              <a:buFont typeface="Karla"/>
              <a:buChar char="▹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3pPr>
            <a:lvl4pPr lvl="3">
              <a:spcBef>
                <a:spcPts val="360"/>
              </a:spcBef>
              <a:buClr>
                <a:srgbClr val="666666"/>
              </a:buClr>
              <a:buSzPct val="100000"/>
              <a:buFont typeface="Karla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4pPr>
            <a:lvl5pPr lvl="4">
              <a:spcBef>
                <a:spcPts val="360"/>
              </a:spcBef>
              <a:buClr>
                <a:srgbClr val="666666"/>
              </a:buClr>
              <a:buSzPct val="100000"/>
              <a:buFont typeface="Karla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5pPr>
            <a:lvl6pPr lvl="5">
              <a:spcBef>
                <a:spcPts val="360"/>
              </a:spcBef>
              <a:buClr>
                <a:srgbClr val="666666"/>
              </a:buClr>
              <a:buSzPct val="100000"/>
              <a:buFont typeface="Karla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6pPr>
            <a:lvl7pPr lvl="6">
              <a:spcBef>
                <a:spcPts val="360"/>
              </a:spcBef>
              <a:buClr>
                <a:srgbClr val="666666"/>
              </a:buClr>
              <a:buSzPct val="100000"/>
              <a:buFont typeface="Karla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7pPr>
            <a:lvl8pPr lvl="7">
              <a:spcBef>
                <a:spcPts val="360"/>
              </a:spcBef>
              <a:buClr>
                <a:srgbClr val="666666"/>
              </a:buClr>
              <a:buSzPct val="100000"/>
              <a:buFont typeface="Karla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8pPr>
            <a:lvl9pPr lvl="8">
              <a:spcBef>
                <a:spcPts val="360"/>
              </a:spcBef>
              <a:buClr>
                <a:srgbClr val="666666"/>
              </a:buClr>
              <a:buSzPct val="100000"/>
              <a:buFont typeface="Karla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8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slide" Target="slide1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CD4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4686920" y="2311020"/>
            <a:ext cx="4229100" cy="124249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 sz="3300" dirty="0" smtClean="0">
                <a:solidFill>
                  <a:schemeClr val="bg1"/>
                </a:solidFill>
              </a:rPr>
              <a:t>SISTEM APLIKASI </a:t>
            </a:r>
            <a:r>
              <a:rPr lang="en" sz="3300" dirty="0" smtClean="0">
                <a:solidFill>
                  <a:schemeClr val="bg1"/>
                </a:solidFill>
              </a:rPr>
              <a:t>RENPEGFOR</a:t>
            </a:r>
            <a:endParaRPr lang="en" sz="3300" dirty="0">
              <a:solidFill>
                <a:schemeClr val="bg1"/>
              </a:solidFill>
            </a:endParaRPr>
          </a:p>
        </p:txBody>
      </p:sp>
      <p:grpSp>
        <p:nvGrpSpPr>
          <p:cNvPr id="11" name="Shape 585"/>
          <p:cNvGrpSpPr/>
          <p:nvPr/>
        </p:nvGrpSpPr>
        <p:grpSpPr>
          <a:xfrm>
            <a:off x="8219750" y="1809591"/>
            <a:ext cx="548640" cy="548640"/>
            <a:chOff x="2583100" y="2973775"/>
            <a:chExt cx="461550" cy="437200"/>
          </a:xfrm>
        </p:grpSpPr>
        <p:sp>
          <p:nvSpPr>
            <p:cNvPr id="12" name="Shape 586"/>
            <p:cNvSpPr/>
            <p:nvPr/>
          </p:nvSpPr>
          <p:spPr>
            <a:xfrm>
              <a:off x="2701225" y="3315975"/>
              <a:ext cx="225300" cy="95000"/>
            </a:xfrm>
            <a:custGeom>
              <a:avLst/>
              <a:gdLst/>
              <a:ahLst/>
              <a:cxnLst/>
              <a:rect l="0" t="0" r="0" b="0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587"/>
            <p:cNvSpPr/>
            <p:nvPr/>
          </p:nvSpPr>
          <p:spPr>
            <a:xfrm>
              <a:off x="2583100" y="2973775"/>
              <a:ext cx="461550" cy="336125"/>
            </a:xfrm>
            <a:custGeom>
              <a:avLst/>
              <a:gdLst/>
              <a:ahLst/>
              <a:cxnLst/>
              <a:rect l="0" t="0" r="0" b="0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4" name="Shape 65"/>
          <p:cNvSpPr txBox="1">
            <a:spLocks/>
          </p:cNvSpPr>
          <p:nvPr/>
        </p:nvSpPr>
        <p:spPr>
          <a:xfrm>
            <a:off x="1072182" y="314768"/>
            <a:ext cx="2437780" cy="7663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36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" sz="3300" b="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BKN</a:t>
            </a:r>
          </a:p>
          <a:p>
            <a:r>
              <a:rPr lang="en" sz="1200" b="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Badan Kepegawaian Negara</a:t>
            </a:r>
            <a:endParaRPr lang="en" sz="1200" b="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62" y="284198"/>
            <a:ext cx="731520" cy="7968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Shape 65"/>
          <p:cNvSpPr txBox="1">
            <a:spLocks/>
          </p:cNvSpPr>
          <p:nvPr/>
        </p:nvSpPr>
        <p:spPr>
          <a:xfrm>
            <a:off x="340662" y="4329112"/>
            <a:ext cx="4664726" cy="714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36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36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>
              <a:lnSpc>
                <a:spcPct val="150000"/>
              </a:lnSpc>
            </a:pPr>
            <a:r>
              <a:rPr lang="en" sz="1400" b="0" dirty="0" smtClean="0"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Pusat Perencanaan Kepegawaian dan Formasi</a:t>
            </a:r>
          </a:p>
          <a:p>
            <a:pPr>
              <a:lnSpc>
                <a:spcPct val="150000"/>
              </a:lnSpc>
            </a:pPr>
            <a:r>
              <a:rPr lang="en" sz="1400" b="0" dirty="0" smtClean="0">
                <a:solidFill>
                  <a:schemeClr val="accent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2017</a:t>
            </a:r>
            <a:endParaRPr lang="en" sz="1400" b="0" dirty="0">
              <a:solidFill>
                <a:schemeClr val="accent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23856" y="4719640"/>
            <a:ext cx="42062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9800"/>
        </a:solidFill>
        <a:effectLst/>
      </p:bgPr>
    </p:bg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311"/>
          <p:cNvSpPr txBox="1"/>
          <p:nvPr/>
        </p:nvSpPr>
        <p:spPr>
          <a:xfrm>
            <a:off x="4004250" y="453298"/>
            <a:ext cx="45720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i="1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User</a:t>
            </a:r>
            <a:r>
              <a:rPr lang="en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Memilih Jabatan yang Akan Dihitung Kebutuhannya berdasarkan Beban Kerja</a:t>
            </a:r>
            <a:endParaRPr lang="en" dirty="0">
              <a:solidFill>
                <a:srgbClr val="EC8D00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11" name="Shape 312"/>
          <p:cNvGrpSpPr/>
          <p:nvPr/>
        </p:nvGrpSpPr>
        <p:grpSpPr>
          <a:xfrm>
            <a:off x="6108889" y="1069765"/>
            <a:ext cx="376898" cy="330345"/>
            <a:chOff x="5323499" y="1591325"/>
            <a:chExt cx="376898" cy="330345"/>
          </a:xfrm>
        </p:grpSpPr>
        <p:sp>
          <p:nvSpPr>
            <p:cNvPr id="12" name="Shape 313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EC8D00"/>
                </a:solidFill>
              </a:endParaRPr>
            </a:p>
          </p:txBody>
        </p:sp>
        <p:sp>
          <p:nvSpPr>
            <p:cNvPr id="13" name="Shape 314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EC8D00"/>
                </a:solidFill>
              </a:endParaRPr>
            </a:p>
          </p:txBody>
        </p:sp>
      </p:grpSp>
      <p:grpSp>
        <p:nvGrpSpPr>
          <p:cNvPr id="14" name="Shape 315"/>
          <p:cNvGrpSpPr/>
          <p:nvPr/>
        </p:nvGrpSpPr>
        <p:grpSpPr>
          <a:xfrm>
            <a:off x="6108890" y="2050021"/>
            <a:ext cx="376898" cy="330345"/>
            <a:chOff x="5323499" y="1591325"/>
            <a:chExt cx="376898" cy="330345"/>
          </a:xfrm>
        </p:grpSpPr>
        <p:sp>
          <p:nvSpPr>
            <p:cNvPr id="15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EC8D00"/>
                </a:solidFill>
              </a:endParaRPr>
            </a:p>
          </p:txBody>
        </p:sp>
        <p:sp>
          <p:nvSpPr>
            <p:cNvPr id="16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EC8D00"/>
                </a:solidFill>
              </a:endParaRPr>
            </a:p>
          </p:txBody>
        </p:sp>
      </p:grpSp>
      <p:sp>
        <p:nvSpPr>
          <p:cNvPr id="17" name="Shape 318"/>
          <p:cNvSpPr txBox="1"/>
          <p:nvPr/>
        </p:nvSpPr>
        <p:spPr>
          <a:xfrm>
            <a:off x="3981587" y="1452704"/>
            <a:ext cx="45720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Aplikasi Mengambil dan Menyediakan Data Hasil dari Proses AnJab (Uraian Tugas, Hasil Kerja)</a:t>
            </a:r>
            <a:endParaRPr lang="en" dirty="0">
              <a:solidFill>
                <a:srgbClr val="EC8D00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8" name="Shape 319"/>
          <p:cNvSpPr txBox="1"/>
          <p:nvPr/>
        </p:nvSpPr>
        <p:spPr>
          <a:xfrm>
            <a:off x="4004250" y="2437850"/>
            <a:ext cx="4572000" cy="10058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" i="1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User</a:t>
            </a:r>
            <a:r>
              <a:rPr lang="en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Melengkapi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Waktu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yang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Dibutuhkan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untuk</a:t>
            </a:r>
            <a:r>
              <a:rPr lang="en-US" dirty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Melakukan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Pekerjaan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Tersebut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dan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Jumlah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Beban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Pekerjaan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yang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Harus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Dilakukan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dalam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Unit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Kerja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Tersebut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Selama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1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Tahun</a:t>
            </a:r>
            <a:endParaRPr lang="en-US" dirty="0">
              <a:solidFill>
                <a:srgbClr val="EC8D00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9" name="Shape 178"/>
          <p:cNvSpPr txBox="1">
            <a:spLocks/>
          </p:cNvSpPr>
          <p:nvPr/>
        </p:nvSpPr>
        <p:spPr>
          <a:xfrm>
            <a:off x="382238" y="3246373"/>
            <a:ext cx="2233580" cy="13562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24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" dirty="0" smtClean="0"/>
              <a:t>ALUR PROSES</a:t>
            </a:r>
          </a:p>
          <a:p>
            <a:r>
              <a:rPr lang="en" dirty="0" smtClean="0">
                <a:solidFill>
                  <a:srgbClr val="EC8D00"/>
                </a:solidFill>
              </a:rPr>
              <a:t>ABK</a:t>
            </a:r>
            <a:endParaRPr lang="en" dirty="0">
              <a:solidFill>
                <a:srgbClr val="EC8D00"/>
              </a:solidFill>
            </a:endParaRPr>
          </a:p>
        </p:txBody>
      </p:sp>
      <p:grpSp>
        <p:nvGrpSpPr>
          <p:cNvPr id="20" name="Shape 589"/>
          <p:cNvGrpSpPr/>
          <p:nvPr/>
        </p:nvGrpSpPr>
        <p:grpSpPr>
          <a:xfrm>
            <a:off x="475713" y="2764563"/>
            <a:ext cx="731520" cy="548640"/>
            <a:chOff x="5247525" y="3007275"/>
            <a:chExt cx="517575" cy="384825"/>
          </a:xfrm>
        </p:grpSpPr>
        <p:sp>
          <p:nvSpPr>
            <p:cNvPr id="21" name="Shape 590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0" t="0" r="0" b="0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22" name="Shape 591"/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0" t="0" r="0" b="0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</p:grpSp>
      <p:sp>
        <p:nvSpPr>
          <p:cNvPr id="23" name="Shape 319"/>
          <p:cNvSpPr txBox="1"/>
          <p:nvPr/>
        </p:nvSpPr>
        <p:spPr>
          <a:xfrm>
            <a:off x="3981587" y="3865657"/>
            <a:ext cx="4572000" cy="73152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Aplikasi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Melakukan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Penghitungan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Beban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Kerja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untuk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Menghasilkan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Jumlah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Kebutuhan</a:t>
            </a:r>
            <a:r>
              <a:rPr lang="en-US" dirty="0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EC8D00"/>
                </a:solidFill>
                <a:latin typeface="Karla"/>
                <a:ea typeface="Karla"/>
                <a:cs typeface="Karla"/>
                <a:sym typeface="Karla"/>
              </a:rPr>
              <a:t>Pegawai</a:t>
            </a:r>
            <a:endParaRPr lang="en" dirty="0">
              <a:solidFill>
                <a:srgbClr val="EC8D00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24" name="Shape 315"/>
          <p:cNvGrpSpPr/>
          <p:nvPr/>
        </p:nvGrpSpPr>
        <p:grpSpPr>
          <a:xfrm>
            <a:off x="6108890" y="3490697"/>
            <a:ext cx="376898" cy="330345"/>
            <a:chOff x="5323499" y="1591325"/>
            <a:chExt cx="376898" cy="330345"/>
          </a:xfrm>
        </p:grpSpPr>
        <p:sp>
          <p:nvSpPr>
            <p:cNvPr id="25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EC8D00"/>
                </a:solidFill>
              </a:endParaRPr>
            </a:p>
          </p:txBody>
        </p:sp>
        <p:sp>
          <p:nvSpPr>
            <p:cNvPr id="26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rgbClr val="EC8D00"/>
                </a:solidFill>
              </a:endParaRPr>
            </a:p>
          </p:txBody>
        </p:sp>
      </p:grpSp>
      <p:sp>
        <p:nvSpPr>
          <p:cNvPr id="27" name="Shape 178">
            <a:hlinkClick r:id="rId3" action="ppaction://hlinksldjump"/>
          </p:cNvPr>
          <p:cNvSpPr txBox="1">
            <a:spLocks/>
          </p:cNvSpPr>
          <p:nvPr/>
        </p:nvSpPr>
        <p:spPr>
          <a:xfrm>
            <a:off x="3294626" y="4761221"/>
            <a:ext cx="686961" cy="3033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24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" sz="1600" dirty="0" smtClean="0">
                <a:solidFill>
                  <a:schemeClr val="bg1"/>
                </a:solidFill>
              </a:rPr>
              <a:t>back</a:t>
            </a:r>
            <a:endParaRPr lang="en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18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03A9F4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311"/>
          <p:cNvSpPr txBox="1"/>
          <p:nvPr/>
        </p:nvSpPr>
        <p:spPr>
          <a:xfrm>
            <a:off x="4004250" y="281855"/>
            <a:ext cx="4572000" cy="73152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Aplikasi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Menampilkan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Daftar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dalam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Organisasi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(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kecuali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Fungsional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,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karena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Diatur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oleh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Instansi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Pembina)</a:t>
            </a:r>
            <a:endParaRPr lang="en" sz="1200" dirty="0">
              <a:solidFill>
                <a:srgbClr val="039CE2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9" name="Shape 312"/>
          <p:cNvGrpSpPr/>
          <p:nvPr/>
        </p:nvGrpSpPr>
        <p:grpSpPr>
          <a:xfrm>
            <a:off x="6108891" y="1070444"/>
            <a:ext cx="376898" cy="330345"/>
            <a:chOff x="5323499" y="1591325"/>
            <a:chExt cx="376898" cy="330345"/>
          </a:xfrm>
        </p:grpSpPr>
        <p:sp>
          <p:nvSpPr>
            <p:cNvPr id="10" name="Shape 313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/>
            </a:p>
          </p:txBody>
        </p:sp>
        <p:sp>
          <p:nvSpPr>
            <p:cNvPr id="11" name="Shape 314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/>
            </a:p>
          </p:txBody>
        </p:sp>
      </p:grpSp>
      <p:grpSp>
        <p:nvGrpSpPr>
          <p:cNvPr id="12" name="Shape 315"/>
          <p:cNvGrpSpPr/>
          <p:nvPr/>
        </p:nvGrpSpPr>
        <p:grpSpPr>
          <a:xfrm>
            <a:off x="6108891" y="2042308"/>
            <a:ext cx="376898" cy="330345"/>
            <a:chOff x="5323499" y="1591325"/>
            <a:chExt cx="376898" cy="330345"/>
          </a:xfrm>
        </p:grpSpPr>
        <p:sp>
          <p:nvSpPr>
            <p:cNvPr id="13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/>
            </a:p>
          </p:txBody>
        </p:sp>
        <p:sp>
          <p:nvSpPr>
            <p:cNvPr id="14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/>
            </a:p>
          </p:txBody>
        </p:sp>
      </p:grpSp>
      <p:sp>
        <p:nvSpPr>
          <p:cNvPr id="15" name="Shape 318"/>
          <p:cNvSpPr txBox="1"/>
          <p:nvPr/>
        </p:nvSpPr>
        <p:spPr>
          <a:xfrm>
            <a:off x="3981587" y="1452265"/>
            <a:ext cx="45720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sz="1200" i="1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User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Menganalisa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dan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Menentukan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Klasifikasi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dari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tersebut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(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Jenjang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,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Rumpun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,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Sifat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)</a:t>
            </a:r>
            <a:endParaRPr lang="en-US" sz="1200" dirty="0">
              <a:solidFill>
                <a:srgbClr val="039CE2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6" name="Shape 319"/>
          <p:cNvSpPr txBox="1"/>
          <p:nvPr/>
        </p:nvSpPr>
        <p:spPr>
          <a:xfrm>
            <a:off x="3981587" y="2431200"/>
            <a:ext cx="45720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Aplikasi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Menentukan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Kombinasi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Persyaratan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Kompetensi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berdasarkan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Klasifikasi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yang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Telah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Ditentukan</a:t>
            </a:r>
            <a:endParaRPr lang="en-US" sz="1200" dirty="0">
              <a:solidFill>
                <a:srgbClr val="039CE2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" name="Shape 178"/>
          <p:cNvSpPr txBox="1">
            <a:spLocks/>
          </p:cNvSpPr>
          <p:nvPr/>
        </p:nvSpPr>
        <p:spPr>
          <a:xfrm>
            <a:off x="382238" y="3246373"/>
            <a:ext cx="2233580" cy="13562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24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" dirty="0" smtClean="0"/>
              <a:t>ALUR PROSES </a:t>
            </a:r>
          </a:p>
          <a:p>
            <a:r>
              <a:rPr lang="en" dirty="0" smtClean="0">
                <a:solidFill>
                  <a:srgbClr val="039CE2"/>
                </a:solidFill>
              </a:rPr>
              <a:t>SKM</a:t>
            </a:r>
            <a:endParaRPr lang="en" dirty="0">
              <a:solidFill>
                <a:srgbClr val="039CE2"/>
              </a:solidFill>
            </a:endParaRPr>
          </a:p>
        </p:txBody>
      </p:sp>
      <p:grpSp>
        <p:nvGrpSpPr>
          <p:cNvPr id="18" name="Shape 589"/>
          <p:cNvGrpSpPr/>
          <p:nvPr/>
        </p:nvGrpSpPr>
        <p:grpSpPr>
          <a:xfrm>
            <a:off x="475713" y="2764563"/>
            <a:ext cx="731520" cy="548640"/>
            <a:chOff x="5247525" y="3007275"/>
            <a:chExt cx="517575" cy="384825"/>
          </a:xfrm>
        </p:grpSpPr>
        <p:sp>
          <p:nvSpPr>
            <p:cNvPr id="19" name="Shape 590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0" t="0" r="0" b="0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20" name="Shape 591"/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0" t="0" r="0" b="0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</p:grpSp>
      <p:sp>
        <p:nvSpPr>
          <p:cNvPr id="21" name="Shape 319"/>
          <p:cNvSpPr txBox="1"/>
          <p:nvPr/>
        </p:nvSpPr>
        <p:spPr>
          <a:xfrm>
            <a:off x="3981587" y="3394831"/>
            <a:ext cx="45720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sz="1200" i="1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User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dapat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Menambahkan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Kompetensi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Tambahan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Bila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Diperlukan</a:t>
            </a:r>
            <a:endParaRPr lang="en" sz="1200" dirty="0">
              <a:solidFill>
                <a:srgbClr val="039CE2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22" name="Shape 315"/>
          <p:cNvGrpSpPr/>
          <p:nvPr/>
        </p:nvGrpSpPr>
        <p:grpSpPr>
          <a:xfrm>
            <a:off x="6108892" y="3024844"/>
            <a:ext cx="376898" cy="330345"/>
            <a:chOff x="5323499" y="1591325"/>
            <a:chExt cx="376898" cy="330345"/>
          </a:xfrm>
        </p:grpSpPr>
        <p:sp>
          <p:nvSpPr>
            <p:cNvPr id="23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/>
            </a:p>
          </p:txBody>
        </p:sp>
        <p:sp>
          <p:nvSpPr>
            <p:cNvPr id="24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/>
            </a:p>
          </p:txBody>
        </p:sp>
      </p:grpSp>
      <p:sp>
        <p:nvSpPr>
          <p:cNvPr id="25" name="Shape 178">
            <a:hlinkClick r:id="rId3" action="ppaction://hlinksldjump"/>
          </p:cNvPr>
          <p:cNvSpPr txBox="1">
            <a:spLocks/>
          </p:cNvSpPr>
          <p:nvPr/>
        </p:nvSpPr>
        <p:spPr>
          <a:xfrm>
            <a:off x="3294626" y="4761221"/>
            <a:ext cx="686961" cy="3033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24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" sz="1600" dirty="0" smtClean="0">
                <a:solidFill>
                  <a:schemeClr val="bg1"/>
                </a:solidFill>
              </a:rPr>
              <a:t>back</a:t>
            </a:r>
            <a:endParaRPr lang="en" sz="1600" dirty="0">
              <a:solidFill>
                <a:schemeClr val="bg1"/>
              </a:solidFill>
            </a:endParaRPr>
          </a:p>
        </p:txBody>
      </p:sp>
      <p:sp>
        <p:nvSpPr>
          <p:cNvPr id="26" name="Shape 319"/>
          <p:cNvSpPr txBox="1"/>
          <p:nvPr/>
        </p:nvSpPr>
        <p:spPr>
          <a:xfrm>
            <a:off x="3981577" y="4352108"/>
            <a:ext cx="4572000" cy="45720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sz="1200" i="1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User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Menentukan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Kategori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Prioritas</a:t>
            </a:r>
            <a:r>
              <a:rPr lang="en-US" sz="1200" dirty="0" smtClean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Kompetensi</a:t>
            </a:r>
            <a:r>
              <a:rPr lang="en-US" sz="1200" dirty="0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039CE2"/>
                </a:solidFill>
                <a:latin typeface="Karla"/>
                <a:ea typeface="Karla"/>
                <a:cs typeface="Karla"/>
                <a:sym typeface="Karla"/>
              </a:rPr>
              <a:t>Manajerial</a:t>
            </a:r>
            <a:endParaRPr lang="en" sz="1200" dirty="0">
              <a:solidFill>
                <a:srgbClr val="039CE2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27" name="Shape 315"/>
          <p:cNvGrpSpPr/>
          <p:nvPr/>
        </p:nvGrpSpPr>
        <p:grpSpPr>
          <a:xfrm>
            <a:off x="6108882" y="3982121"/>
            <a:ext cx="376898" cy="330345"/>
            <a:chOff x="5323499" y="1591325"/>
            <a:chExt cx="376898" cy="330345"/>
          </a:xfrm>
        </p:grpSpPr>
        <p:sp>
          <p:nvSpPr>
            <p:cNvPr id="28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/>
            </a:p>
          </p:txBody>
        </p:sp>
        <p:sp>
          <p:nvSpPr>
            <p:cNvPr id="29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  <p:bldP spid="16" grpId="0" animBg="1"/>
      <p:bldP spid="21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11"/>
          <p:cNvSpPr txBox="1"/>
          <p:nvPr/>
        </p:nvSpPr>
        <p:spPr>
          <a:xfrm>
            <a:off x="4004250" y="177071"/>
            <a:ext cx="50292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sz="1200" dirty="0" err="1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Aplikasi</a:t>
            </a:r>
            <a:r>
              <a:rPr lang="en-US" sz="1200" dirty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Mengambil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Data </a:t>
            </a:r>
            <a:r>
              <a:rPr lang="en-US" sz="1200" dirty="0" err="1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dari</a:t>
            </a:r>
            <a:r>
              <a:rPr lang="en-US" sz="1200" dirty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Hasil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AnJab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(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Uraian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Tugas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,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Hasil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Kerja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,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Tanggung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Jawab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,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Wewenang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,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dan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Syarat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Pendidikan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)</a:t>
            </a:r>
            <a:endParaRPr lang="en" sz="1200" dirty="0">
              <a:solidFill>
                <a:srgbClr val="81B444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4" name="Shape 312"/>
          <p:cNvGrpSpPr/>
          <p:nvPr/>
        </p:nvGrpSpPr>
        <p:grpSpPr>
          <a:xfrm>
            <a:off x="6308910" y="787970"/>
            <a:ext cx="376898" cy="330345"/>
            <a:chOff x="5323499" y="1591325"/>
            <a:chExt cx="376898" cy="330345"/>
          </a:xfrm>
        </p:grpSpPr>
        <p:sp>
          <p:nvSpPr>
            <p:cNvPr id="5" name="Shape 313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>
                <a:solidFill>
                  <a:srgbClr val="81B444"/>
                </a:solidFill>
              </a:endParaRPr>
            </a:p>
          </p:txBody>
        </p:sp>
        <p:sp>
          <p:nvSpPr>
            <p:cNvPr id="6" name="Shape 314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>
                <a:solidFill>
                  <a:srgbClr val="81B444"/>
                </a:solidFill>
              </a:endParaRPr>
            </a:p>
          </p:txBody>
        </p:sp>
      </p:grpSp>
      <p:grpSp>
        <p:nvGrpSpPr>
          <p:cNvPr id="7" name="Shape 315"/>
          <p:cNvGrpSpPr/>
          <p:nvPr/>
        </p:nvGrpSpPr>
        <p:grpSpPr>
          <a:xfrm>
            <a:off x="6308911" y="1944451"/>
            <a:ext cx="376898" cy="330345"/>
            <a:chOff x="5323499" y="1591325"/>
            <a:chExt cx="376898" cy="330345"/>
          </a:xfrm>
        </p:grpSpPr>
        <p:sp>
          <p:nvSpPr>
            <p:cNvPr id="8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>
                <a:solidFill>
                  <a:srgbClr val="81B444"/>
                </a:solidFill>
              </a:endParaRPr>
            </a:p>
          </p:txBody>
        </p:sp>
        <p:sp>
          <p:nvSpPr>
            <p:cNvPr id="9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>
                <a:solidFill>
                  <a:srgbClr val="81B444"/>
                </a:solidFill>
              </a:endParaRPr>
            </a:p>
          </p:txBody>
        </p:sp>
      </p:grpSp>
      <p:sp>
        <p:nvSpPr>
          <p:cNvPr id="10" name="Shape 318"/>
          <p:cNvSpPr txBox="1"/>
          <p:nvPr/>
        </p:nvSpPr>
        <p:spPr>
          <a:xfrm>
            <a:off x="3981587" y="1147889"/>
            <a:ext cx="5029200" cy="73152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sz="1200" dirty="0" err="1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Untuk</a:t>
            </a:r>
            <a:r>
              <a:rPr lang="en-US" sz="1200" dirty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Struktural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, </a:t>
            </a:r>
            <a:r>
              <a:rPr lang="en-US" sz="1200" dirty="0" err="1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Aplikasi</a:t>
            </a:r>
            <a:r>
              <a:rPr lang="en-US" sz="1200" dirty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Mengambil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Data </a:t>
            </a:r>
            <a:r>
              <a:rPr lang="en-US" sz="1200" dirty="0" err="1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dari</a:t>
            </a:r>
            <a:r>
              <a:rPr lang="en-US" sz="1200" dirty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Struktur</a:t>
            </a:r>
            <a:r>
              <a:rPr lang="en-US" sz="1200" dirty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Organisasi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(Grade/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Kelas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dari</a:t>
            </a:r>
            <a:r>
              <a:rPr lang="en-US" sz="1200" dirty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yang 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Ada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Dibawahnya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dan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Jenjang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Jabatannya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)</a:t>
            </a:r>
            <a:endParaRPr lang="en" sz="1200" dirty="0">
              <a:solidFill>
                <a:srgbClr val="81B444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" name="Shape 319"/>
          <p:cNvSpPr txBox="1"/>
          <p:nvPr/>
        </p:nvSpPr>
        <p:spPr>
          <a:xfrm>
            <a:off x="4004250" y="2309260"/>
            <a:ext cx="5029200" cy="73152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sz="1200" i="1" dirty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User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Dapat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Memilih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Tingkat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Kompleksitas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Pekerjaan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d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alam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beberapa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Faktor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(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untuk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beberapa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Faktor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yang lain,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dianalisa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oleh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Aplikasi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)</a:t>
            </a:r>
            <a:endParaRPr lang="en-US" sz="1200" dirty="0">
              <a:solidFill>
                <a:srgbClr val="81B444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2" name="Shape 178"/>
          <p:cNvSpPr txBox="1">
            <a:spLocks/>
          </p:cNvSpPr>
          <p:nvPr/>
        </p:nvSpPr>
        <p:spPr>
          <a:xfrm>
            <a:off x="382238" y="3246373"/>
            <a:ext cx="2233580" cy="13562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24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" dirty="0" smtClean="0"/>
              <a:t>ALUR PROSES </a:t>
            </a:r>
            <a:r>
              <a:rPr lang="en" dirty="0" smtClean="0">
                <a:solidFill>
                  <a:srgbClr val="81B444"/>
                </a:solidFill>
              </a:rPr>
              <a:t>EVAJAB</a:t>
            </a:r>
            <a:endParaRPr lang="en" dirty="0">
              <a:solidFill>
                <a:srgbClr val="81B444"/>
              </a:solidFill>
            </a:endParaRPr>
          </a:p>
        </p:txBody>
      </p:sp>
      <p:grpSp>
        <p:nvGrpSpPr>
          <p:cNvPr id="13" name="Shape 589"/>
          <p:cNvGrpSpPr/>
          <p:nvPr/>
        </p:nvGrpSpPr>
        <p:grpSpPr>
          <a:xfrm>
            <a:off x="475713" y="2764563"/>
            <a:ext cx="731520" cy="548640"/>
            <a:chOff x="5247525" y="3007275"/>
            <a:chExt cx="517575" cy="384825"/>
          </a:xfrm>
        </p:grpSpPr>
        <p:sp>
          <p:nvSpPr>
            <p:cNvPr id="14" name="Shape 590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0" t="0" r="0" b="0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15" name="Shape 591"/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0" t="0" r="0" b="0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</p:grpSp>
      <p:sp>
        <p:nvSpPr>
          <p:cNvPr id="16" name="Shape 319"/>
          <p:cNvSpPr txBox="1"/>
          <p:nvPr/>
        </p:nvSpPr>
        <p:spPr>
          <a:xfrm>
            <a:off x="3981587" y="3456078"/>
            <a:ext cx="50292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Aplikasi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Menghitung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Total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Nilai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Berdasarkan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Tingkat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Faktor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yang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telah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Dipilih</a:t>
            </a:r>
            <a:endParaRPr lang="en" sz="1200" dirty="0">
              <a:solidFill>
                <a:srgbClr val="81B444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17" name="Shape 315"/>
          <p:cNvGrpSpPr/>
          <p:nvPr/>
        </p:nvGrpSpPr>
        <p:grpSpPr>
          <a:xfrm>
            <a:off x="6308911" y="3104138"/>
            <a:ext cx="376898" cy="330345"/>
            <a:chOff x="5323499" y="1591325"/>
            <a:chExt cx="376898" cy="330345"/>
          </a:xfrm>
        </p:grpSpPr>
        <p:sp>
          <p:nvSpPr>
            <p:cNvPr id="18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>
                <a:solidFill>
                  <a:srgbClr val="81B444"/>
                </a:solidFill>
              </a:endParaRPr>
            </a:p>
          </p:txBody>
        </p:sp>
        <p:sp>
          <p:nvSpPr>
            <p:cNvPr id="19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>
                <a:solidFill>
                  <a:srgbClr val="81B444"/>
                </a:solidFill>
              </a:endParaRPr>
            </a:p>
          </p:txBody>
        </p:sp>
      </p:grpSp>
      <p:sp>
        <p:nvSpPr>
          <p:cNvPr id="20" name="Shape 178">
            <a:hlinkClick r:id="rId2" action="ppaction://hlinksldjump"/>
          </p:cNvPr>
          <p:cNvSpPr txBox="1">
            <a:spLocks/>
          </p:cNvSpPr>
          <p:nvPr/>
        </p:nvSpPr>
        <p:spPr>
          <a:xfrm>
            <a:off x="3294626" y="4761221"/>
            <a:ext cx="686961" cy="3033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24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" sz="1600" dirty="0" smtClean="0">
                <a:solidFill>
                  <a:schemeClr val="bg1"/>
                </a:solidFill>
              </a:rPr>
              <a:t>back</a:t>
            </a:r>
            <a:endParaRPr lang="en" sz="1600" dirty="0">
              <a:solidFill>
                <a:schemeClr val="bg1"/>
              </a:solidFill>
            </a:endParaRPr>
          </a:p>
        </p:txBody>
      </p:sp>
      <p:sp>
        <p:nvSpPr>
          <p:cNvPr id="21" name="Shape 319"/>
          <p:cNvSpPr txBox="1"/>
          <p:nvPr/>
        </p:nvSpPr>
        <p:spPr>
          <a:xfrm>
            <a:off x="3986346" y="4422876"/>
            <a:ext cx="50292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Aplikasi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Menentukan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i="1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Kelas</a:t>
            </a:r>
            <a:r>
              <a:rPr lang="en-US" sz="1200" i="1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/Grade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berdasarkan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Total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Nilai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sz="1200" dirty="0" err="1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Jabatan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 (</a:t>
            </a:r>
            <a:r>
              <a:rPr lang="en-US" sz="1200" i="1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Job Value</a:t>
            </a:r>
            <a:r>
              <a:rPr lang="en-US" sz="1200" dirty="0" smtClean="0">
                <a:solidFill>
                  <a:srgbClr val="81B444"/>
                </a:solidFill>
                <a:latin typeface="Karla"/>
                <a:ea typeface="Karla"/>
                <a:cs typeface="Karla"/>
                <a:sym typeface="Karla"/>
              </a:rPr>
              <a:t>)</a:t>
            </a:r>
            <a:endParaRPr lang="en" sz="1200" dirty="0">
              <a:solidFill>
                <a:srgbClr val="81B444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22" name="Shape 315"/>
          <p:cNvGrpSpPr/>
          <p:nvPr/>
        </p:nvGrpSpPr>
        <p:grpSpPr>
          <a:xfrm>
            <a:off x="6313670" y="4070936"/>
            <a:ext cx="376898" cy="330345"/>
            <a:chOff x="5323499" y="1591325"/>
            <a:chExt cx="376898" cy="330345"/>
          </a:xfrm>
        </p:grpSpPr>
        <p:sp>
          <p:nvSpPr>
            <p:cNvPr id="23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>
                <a:solidFill>
                  <a:srgbClr val="81B444"/>
                </a:solidFill>
              </a:endParaRPr>
            </a:p>
          </p:txBody>
        </p:sp>
        <p:sp>
          <p:nvSpPr>
            <p:cNvPr id="24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200">
                <a:solidFill>
                  <a:srgbClr val="81B444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2863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6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44336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311"/>
          <p:cNvSpPr txBox="1"/>
          <p:nvPr/>
        </p:nvSpPr>
        <p:spPr>
          <a:xfrm>
            <a:off x="4004250" y="467589"/>
            <a:ext cx="45720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i="1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User</a:t>
            </a:r>
            <a:r>
              <a:rPr lang="en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Memasukkan Profil Instansi Pemerintah</a:t>
            </a:r>
            <a:endParaRPr lang="en" dirty="0">
              <a:solidFill>
                <a:srgbClr val="009688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15" name="Shape 312"/>
          <p:cNvGrpSpPr/>
          <p:nvPr/>
        </p:nvGrpSpPr>
        <p:grpSpPr>
          <a:xfrm>
            <a:off x="6108889" y="1084056"/>
            <a:ext cx="376898" cy="330345"/>
            <a:chOff x="5323499" y="1591325"/>
            <a:chExt cx="376898" cy="330345"/>
          </a:xfrm>
        </p:grpSpPr>
        <p:sp>
          <p:nvSpPr>
            <p:cNvPr id="16" name="Shape 313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" name="Shape 314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8" name="Shape 315"/>
          <p:cNvGrpSpPr/>
          <p:nvPr/>
        </p:nvGrpSpPr>
        <p:grpSpPr>
          <a:xfrm>
            <a:off x="6108890" y="2064312"/>
            <a:ext cx="376898" cy="330345"/>
            <a:chOff x="5323499" y="1591325"/>
            <a:chExt cx="376898" cy="330345"/>
          </a:xfrm>
        </p:grpSpPr>
        <p:sp>
          <p:nvSpPr>
            <p:cNvPr id="19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1" name="Shape 318"/>
          <p:cNvSpPr txBox="1"/>
          <p:nvPr/>
        </p:nvSpPr>
        <p:spPr>
          <a:xfrm>
            <a:off x="3981587" y="1466995"/>
            <a:ext cx="45720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Aplikasi Mengambil Data Jumlah Pegawai yang Ada dan Jumlah Kebutuhan Pegawai</a:t>
            </a:r>
            <a:endParaRPr lang="en" dirty="0">
              <a:solidFill>
                <a:srgbClr val="009688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2" name="Shape 319"/>
          <p:cNvSpPr txBox="1"/>
          <p:nvPr/>
        </p:nvSpPr>
        <p:spPr>
          <a:xfrm>
            <a:off x="4004250" y="2452141"/>
            <a:ext cx="4572000" cy="82296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Aplikasi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Menghitung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Jumlah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Pertek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Tambahan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Alokasi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Formasi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berdasarkan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Formula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dan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Data-Data yang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ada</a:t>
            </a:r>
            <a:endParaRPr lang="en-US" dirty="0">
              <a:solidFill>
                <a:srgbClr val="009688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23" name="Shape 178"/>
          <p:cNvSpPr txBox="1">
            <a:spLocks/>
          </p:cNvSpPr>
          <p:nvPr/>
        </p:nvSpPr>
        <p:spPr>
          <a:xfrm>
            <a:off x="382238" y="3246373"/>
            <a:ext cx="2233580" cy="13562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24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" dirty="0" smtClean="0"/>
              <a:t>ALUR PROSES </a:t>
            </a:r>
            <a:r>
              <a:rPr lang="en" dirty="0" smtClean="0">
                <a:solidFill>
                  <a:srgbClr val="E23E32"/>
                </a:solidFill>
              </a:rPr>
              <a:t>PERTEK</a:t>
            </a:r>
            <a:endParaRPr lang="en" dirty="0">
              <a:solidFill>
                <a:srgbClr val="E23E32"/>
              </a:solidFill>
            </a:endParaRPr>
          </a:p>
        </p:txBody>
      </p:sp>
      <p:grpSp>
        <p:nvGrpSpPr>
          <p:cNvPr id="24" name="Shape 589"/>
          <p:cNvGrpSpPr/>
          <p:nvPr/>
        </p:nvGrpSpPr>
        <p:grpSpPr>
          <a:xfrm>
            <a:off x="475713" y="2764563"/>
            <a:ext cx="731520" cy="548640"/>
            <a:chOff x="5247525" y="3007275"/>
            <a:chExt cx="517575" cy="384825"/>
          </a:xfrm>
        </p:grpSpPr>
        <p:sp>
          <p:nvSpPr>
            <p:cNvPr id="25" name="Shape 590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0" t="0" r="0" b="0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26" name="Shape 591"/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0" t="0" r="0" b="0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</p:grpSp>
      <p:sp>
        <p:nvSpPr>
          <p:cNvPr id="27" name="Shape 319"/>
          <p:cNvSpPr txBox="1"/>
          <p:nvPr/>
        </p:nvSpPr>
        <p:spPr>
          <a:xfrm>
            <a:off x="3981587" y="3737066"/>
            <a:ext cx="4572000" cy="73152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/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User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dapat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Mencetak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Hasil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Pertek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atau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Menyimpan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ke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Dalam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File (.doc/.</a:t>
            </a:r>
            <a:r>
              <a:rPr lang="en-US" dirty="0" err="1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xls</a:t>
            </a:r>
            <a:r>
              <a:rPr lang="en-US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)</a:t>
            </a:r>
            <a:endParaRPr lang="en" dirty="0">
              <a:solidFill>
                <a:srgbClr val="009688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28" name="Shape 315"/>
          <p:cNvGrpSpPr/>
          <p:nvPr/>
        </p:nvGrpSpPr>
        <p:grpSpPr>
          <a:xfrm>
            <a:off x="6108890" y="3362106"/>
            <a:ext cx="376898" cy="330345"/>
            <a:chOff x="5323499" y="1591325"/>
            <a:chExt cx="376898" cy="330345"/>
          </a:xfrm>
        </p:grpSpPr>
        <p:sp>
          <p:nvSpPr>
            <p:cNvPr id="29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0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31" name="Shape 178">
            <a:hlinkClick r:id="rId3" action="ppaction://hlinksldjump"/>
          </p:cNvPr>
          <p:cNvSpPr txBox="1">
            <a:spLocks/>
          </p:cNvSpPr>
          <p:nvPr/>
        </p:nvSpPr>
        <p:spPr>
          <a:xfrm>
            <a:off x="3294626" y="4761221"/>
            <a:ext cx="686961" cy="3033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24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" sz="1600" dirty="0" smtClean="0">
                <a:solidFill>
                  <a:schemeClr val="bg1"/>
                </a:solidFill>
              </a:rPr>
              <a:t>back</a:t>
            </a:r>
            <a:endParaRPr lang="en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22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800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buNone/>
            </a:pPr>
            <a:r>
              <a:rPr lang="en" dirty="0" smtClean="0"/>
              <a:t>Setiap Instansi Pemerintah </a:t>
            </a:r>
            <a:r>
              <a:rPr lang="en" dirty="0" smtClean="0">
                <a:solidFill>
                  <a:srgbClr val="FF9800"/>
                </a:solidFill>
              </a:rPr>
              <a:t>wajib</a:t>
            </a:r>
            <a:r>
              <a:rPr lang="en" dirty="0" smtClean="0"/>
              <a:t> menyusun kebutuhan jumlah dan jenis jabatan PNS berdasarkan </a:t>
            </a:r>
            <a:r>
              <a:rPr lang="en" dirty="0" smtClean="0">
                <a:solidFill>
                  <a:srgbClr val="FF9800"/>
                </a:solidFill>
              </a:rPr>
              <a:t>analisis jabatan </a:t>
            </a:r>
            <a:r>
              <a:rPr lang="en" dirty="0" smtClean="0"/>
              <a:t>dan </a:t>
            </a:r>
            <a:r>
              <a:rPr lang="en" dirty="0" smtClean="0">
                <a:solidFill>
                  <a:srgbClr val="FF9800"/>
                </a:solidFill>
              </a:rPr>
              <a:t>analisis beban kerja</a:t>
            </a:r>
            <a:r>
              <a:rPr lang="en" dirty="0" smtClean="0"/>
              <a:t>.</a:t>
            </a:r>
            <a:endParaRPr lang="e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22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892321" y="546319"/>
            <a:ext cx="5324100" cy="533905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KONDISI SAAT </a:t>
            </a:r>
            <a:r>
              <a:rPr lang="en" dirty="0" smtClean="0">
                <a:solidFill>
                  <a:srgbClr val="FF5722"/>
                </a:solidFill>
              </a:rPr>
              <a:t>INI</a:t>
            </a:r>
            <a:endParaRPr lang="en" dirty="0"/>
          </a:p>
        </p:txBody>
      </p:sp>
      <p:grpSp>
        <p:nvGrpSpPr>
          <p:cNvPr id="112" name="Shape 112"/>
          <p:cNvGrpSpPr/>
          <p:nvPr/>
        </p:nvGrpSpPr>
        <p:grpSpPr>
          <a:xfrm>
            <a:off x="331765" y="594294"/>
            <a:ext cx="457189" cy="457119"/>
            <a:chOff x="1923675" y="1633650"/>
            <a:chExt cx="436000" cy="435975"/>
          </a:xfrm>
        </p:grpSpPr>
        <p:sp>
          <p:nvSpPr>
            <p:cNvPr id="113" name="Shape 113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0" t="0" r="0" b="0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0" t="0" r="0" b="0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0" t="0" r="0" b="0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6" name="Shape 116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0" t="0" r="0" b="0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0" t="0" r="0" b="0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0" t="0" r="0" b="0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2" name="Text Placeholder 4"/>
          <p:cNvSpPr>
            <a:spLocks noGrp="1"/>
          </p:cNvSpPr>
          <p:nvPr>
            <p:ph type="body" idx="1"/>
          </p:nvPr>
        </p:nvSpPr>
        <p:spPr>
          <a:xfrm>
            <a:off x="331765" y="1946870"/>
            <a:ext cx="1737360" cy="1188720"/>
          </a:xfrm>
          <a:solidFill>
            <a:srgbClr val="EC511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None/>
            </a:pPr>
            <a:r>
              <a:rPr lang="en-US" sz="1400" dirty="0" err="1" smtClean="0">
                <a:solidFill>
                  <a:schemeClr val="bg1"/>
                </a:solidFill>
                <a:latin typeface="Montserrat" panose="02000505000000020004" pitchFamily="2" charset="0"/>
              </a:rPr>
              <a:t>Instansi</a:t>
            </a:r>
            <a:r>
              <a:rPr lang="en-US" sz="1400" dirty="0" smtClean="0">
                <a:solidFill>
                  <a:schemeClr val="bg1"/>
                </a:solidFill>
                <a:latin typeface="Montserrat" panose="02000505000000020004" pitchFamily="2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Montserrat" panose="02000505000000020004" pitchFamily="2" charset="0"/>
              </a:rPr>
              <a:t>Pemerintah</a:t>
            </a:r>
            <a:r>
              <a:rPr lang="en-US" sz="1400" dirty="0" smtClean="0">
                <a:solidFill>
                  <a:schemeClr val="bg1"/>
                </a:solidFill>
                <a:latin typeface="Montserrat" panose="02000505000000020004" pitchFamily="2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Montserrat" panose="02000505000000020004" pitchFamily="2" charset="0"/>
              </a:rPr>
              <a:t>menyusun</a:t>
            </a:r>
            <a:r>
              <a:rPr lang="en-US" sz="1400" dirty="0" smtClean="0">
                <a:solidFill>
                  <a:schemeClr val="bg1"/>
                </a:solidFill>
                <a:latin typeface="Montserrat" panose="02000505000000020004" pitchFamily="2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Montserrat" panose="02000505000000020004" pitchFamily="2" charset="0"/>
              </a:rPr>
              <a:t>AnJab</a:t>
            </a:r>
            <a:r>
              <a:rPr lang="en-US" sz="1400" dirty="0" smtClean="0">
                <a:solidFill>
                  <a:schemeClr val="bg1"/>
                </a:solidFill>
                <a:latin typeface="Montserrat" panose="02000505000000020004" pitchFamily="2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Montserrat" panose="02000505000000020004" pitchFamily="2" charset="0"/>
              </a:rPr>
              <a:t>dan</a:t>
            </a:r>
            <a:r>
              <a:rPr lang="en-US" sz="1400" dirty="0" smtClean="0">
                <a:solidFill>
                  <a:schemeClr val="bg1"/>
                </a:solidFill>
                <a:latin typeface="Montserrat" panose="02000505000000020004" pitchFamily="2" charset="0"/>
              </a:rPr>
              <a:t> ABK</a:t>
            </a:r>
            <a:endParaRPr lang="en-US" sz="1400" dirty="0">
              <a:solidFill>
                <a:schemeClr val="bg1"/>
              </a:solidFill>
              <a:latin typeface="Montserrat" panose="02000505000000020004" pitchFamily="2" charset="0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2160515" y="2312630"/>
            <a:ext cx="457200" cy="457200"/>
          </a:xfrm>
          <a:prstGeom prst="rightArrow">
            <a:avLst/>
          </a:prstGeom>
          <a:solidFill>
            <a:schemeClr val="bg1"/>
          </a:solidFill>
          <a:ln>
            <a:solidFill>
              <a:srgbClr val="EC511F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14" name="Text Placeholder 4"/>
          <p:cNvSpPr txBox="1">
            <a:spLocks/>
          </p:cNvSpPr>
          <p:nvPr/>
        </p:nvSpPr>
        <p:spPr>
          <a:xfrm>
            <a:off x="2709205" y="1626830"/>
            <a:ext cx="1737360" cy="1828800"/>
          </a:xfrm>
          <a:prstGeom prst="flowChartMultidocument">
            <a:avLst/>
          </a:prstGeom>
          <a:ln>
            <a:solidFill>
              <a:srgbClr val="EC511F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▸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▹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▹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EC511F"/>
                </a:solidFill>
                <a:latin typeface="Montserrat" panose="02000505000000020004" pitchFamily="2" charset="0"/>
              </a:rPr>
              <a:t>Informasi</a:t>
            </a:r>
            <a:r>
              <a:rPr lang="en-US" sz="1200" dirty="0" smtClean="0">
                <a:solidFill>
                  <a:srgbClr val="EC511F"/>
                </a:solidFill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solidFill>
                  <a:srgbClr val="EC511F"/>
                </a:solidFill>
                <a:latin typeface="Montserrat" panose="02000505000000020004" pitchFamily="2" charset="0"/>
              </a:rPr>
              <a:t>Jabatan</a:t>
            </a:r>
            <a:endParaRPr lang="en-US" sz="1200" dirty="0">
              <a:solidFill>
                <a:srgbClr val="EC511F"/>
              </a:solidFill>
              <a:latin typeface="Montserrat" panose="0200050500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>
                <a:solidFill>
                  <a:srgbClr val="EC511F"/>
                </a:solidFill>
                <a:latin typeface="Montserrat" panose="02000505000000020004" pitchFamily="2" charset="0"/>
              </a:rPr>
              <a:t>Jumlah</a:t>
            </a:r>
            <a:r>
              <a:rPr lang="en-US" sz="1200" dirty="0" smtClean="0">
                <a:solidFill>
                  <a:srgbClr val="EC511F"/>
                </a:solidFill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solidFill>
                  <a:srgbClr val="EC511F"/>
                </a:solidFill>
                <a:latin typeface="Montserrat" panose="02000505000000020004" pitchFamily="2" charset="0"/>
              </a:rPr>
              <a:t>Kebutuhan</a:t>
            </a:r>
            <a:r>
              <a:rPr lang="en-US" sz="1200" dirty="0" smtClean="0">
                <a:solidFill>
                  <a:srgbClr val="EC511F"/>
                </a:solidFill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solidFill>
                  <a:srgbClr val="EC511F"/>
                </a:solidFill>
                <a:latin typeface="Montserrat" panose="02000505000000020004" pitchFamily="2" charset="0"/>
              </a:rPr>
              <a:t>Pegawai</a:t>
            </a:r>
            <a:endParaRPr lang="en-US" sz="1200" dirty="0">
              <a:solidFill>
                <a:srgbClr val="EC511F"/>
              </a:solidFill>
              <a:latin typeface="Montserrat" panose="02000505000000020004" pitchFamily="2" charset="0"/>
            </a:endParaRPr>
          </a:p>
        </p:txBody>
      </p:sp>
      <p:sp>
        <p:nvSpPr>
          <p:cNvPr id="15" name="Text Placeholder 4"/>
          <p:cNvSpPr txBox="1">
            <a:spLocks/>
          </p:cNvSpPr>
          <p:nvPr/>
        </p:nvSpPr>
        <p:spPr>
          <a:xfrm>
            <a:off x="5086545" y="2075458"/>
            <a:ext cx="1828800" cy="822960"/>
          </a:xfrm>
          <a:prstGeom prst="roundRect">
            <a:avLst/>
          </a:prstGeom>
          <a:solidFill>
            <a:srgbClr val="EC511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▸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▹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▹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 algn="ctr">
              <a:buFont typeface="Karla"/>
              <a:buNone/>
            </a:pPr>
            <a:r>
              <a:rPr lang="en-US" sz="1400" dirty="0">
                <a:solidFill>
                  <a:schemeClr val="bg1"/>
                </a:solidFill>
                <a:latin typeface="Montserrat" panose="02000505000000020004" pitchFamily="2" charset="0"/>
              </a:rPr>
              <a:t>e</a:t>
            </a:r>
            <a:r>
              <a:rPr lang="en-US" sz="1400" dirty="0" smtClean="0">
                <a:solidFill>
                  <a:schemeClr val="bg1"/>
                </a:solidFill>
                <a:latin typeface="Montserrat" panose="02000505000000020004" pitchFamily="2" charset="0"/>
              </a:rPr>
              <a:t>-</a:t>
            </a:r>
            <a:r>
              <a:rPr lang="en-US" sz="1400" dirty="0" err="1" smtClean="0">
                <a:solidFill>
                  <a:schemeClr val="bg1"/>
                </a:solidFill>
                <a:latin typeface="Montserrat" panose="02000505000000020004" pitchFamily="2" charset="0"/>
              </a:rPr>
              <a:t>Formasi</a:t>
            </a:r>
            <a:r>
              <a:rPr lang="en-US" sz="1400" dirty="0" smtClean="0">
                <a:solidFill>
                  <a:schemeClr val="bg1"/>
                </a:solidFill>
                <a:latin typeface="Montserrat" panose="02000505000000020004" pitchFamily="2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Montserrat" panose="02000505000000020004" pitchFamily="2" charset="0"/>
              </a:rPr>
              <a:t>KeMenPAN</a:t>
            </a:r>
            <a:r>
              <a:rPr lang="en-US" sz="1400" dirty="0" smtClean="0">
                <a:solidFill>
                  <a:schemeClr val="bg1"/>
                </a:solidFill>
                <a:latin typeface="Montserrat" panose="02000505000000020004" pitchFamily="2" charset="0"/>
              </a:rPr>
              <a:t>-RB</a:t>
            </a:r>
            <a:endParaRPr lang="en-US" sz="1400" dirty="0">
              <a:solidFill>
                <a:schemeClr val="bg1"/>
              </a:solidFill>
              <a:latin typeface="Montserrat" panose="02000505000000020004" pitchFamily="2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4537955" y="2258338"/>
            <a:ext cx="457200" cy="457200"/>
          </a:xfrm>
          <a:prstGeom prst="rightArrow">
            <a:avLst/>
          </a:prstGeom>
          <a:solidFill>
            <a:schemeClr val="bg1"/>
          </a:solidFill>
          <a:ln>
            <a:solidFill>
              <a:srgbClr val="EC511F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Montserrat" panose="02000505000000020004" pitchFamily="2" charset="0"/>
            </a:endParaRPr>
          </a:p>
        </p:txBody>
      </p:sp>
      <p:sp>
        <p:nvSpPr>
          <p:cNvPr id="18" name="Shape 111"/>
          <p:cNvSpPr txBox="1">
            <a:spLocks/>
          </p:cNvSpPr>
          <p:nvPr/>
        </p:nvSpPr>
        <p:spPr>
          <a:xfrm>
            <a:off x="5304908" y="2491781"/>
            <a:ext cx="2011680" cy="1920240"/>
          </a:xfrm>
          <a:prstGeom prst="rect">
            <a:avLst/>
          </a:prstGeom>
          <a:noFill/>
          <a:ln>
            <a:solidFill>
              <a:srgbClr val="EC511F"/>
            </a:solidFill>
          </a:ln>
        </p:spPr>
        <p:txBody>
          <a:bodyPr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▸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▹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▹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>
              <a:buNone/>
            </a:pPr>
            <a:r>
              <a:rPr lang="en-US" sz="1200" dirty="0" err="1" smtClean="0">
                <a:latin typeface="Montserrat" panose="02000505000000020004" pitchFamily="2" charset="0"/>
              </a:rPr>
              <a:t>belum</a:t>
            </a:r>
            <a:r>
              <a:rPr lang="en-US" sz="1200" dirty="0" smtClean="0"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latin typeface="Montserrat" panose="02000505000000020004" pitchFamily="2" charset="0"/>
              </a:rPr>
              <a:t>dapat</a:t>
            </a:r>
            <a:r>
              <a:rPr lang="en-US" sz="1200" dirty="0" smtClean="0"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latin typeface="Montserrat" panose="02000505000000020004" pitchFamily="2" charset="0"/>
              </a:rPr>
              <a:t>dipastikan</a:t>
            </a:r>
            <a:r>
              <a:rPr lang="en-US" sz="1200" dirty="0" smtClean="0"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latin typeface="Montserrat" panose="02000505000000020004" pitchFamily="2" charset="0"/>
              </a:rPr>
              <a:t>ketepatannya</a:t>
            </a:r>
            <a:r>
              <a:rPr lang="en-US" sz="1200" dirty="0" smtClean="0">
                <a:latin typeface="Montserrat" panose="02000505000000020004" pitchFamily="2" charset="0"/>
              </a:rPr>
              <a:t>, </a:t>
            </a:r>
            <a:r>
              <a:rPr lang="en-US" sz="1200" dirty="0" err="1" smtClean="0">
                <a:latin typeface="Montserrat" panose="02000505000000020004" pitchFamily="2" charset="0"/>
              </a:rPr>
              <a:t>karena</a:t>
            </a:r>
            <a:r>
              <a:rPr lang="en-US" sz="1200" dirty="0" smtClean="0">
                <a:latin typeface="Montserrat" panose="02000505000000020004" pitchFamily="2" charset="0"/>
              </a:rPr>
              <a:t> yang </a:t>
            </a:r>
            <a:r>
              <a:rPr lang="en-US" sz="1200" dirty="0" err="1" smtClean="0">
                <a:latin typeface="Montserrat" panose="02000505000000020004" pitchFamily="2" charset="0"/>
              </a:rPr>
              <a:t>diinput</a:t>
            </a:r>
            <a:r>
              <a:rPr lang="en-US" sz="1200" dirty="0" smtClean="0"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latin typeface="Montserrat" panose="02000505000000020004" pitchFamily="2" charset="0"/>
              </a:rPr>
              <a:t>kedalam</a:t>
            </a:r>
            <a:r>
              <a:rPr lang="en-US" sz="1200" dirty="0" smtClean="0">
                <a:latin typeface="Montserrat" panose="02000505000000020004" pitchFamily="2" charset="0"/>
              </a:rPr>
              <a:t> e-</a:t>
            </a:r>
            <a:r>
              <a:rPr lang="en-US" sz="1200" dirty="0" err="1" smtClean="0">
                <a:latin typeface="Montserrat" panose="02000505000000020004" pitchFamily="2" charset="0"/>
              </a:rPr>
              <a:t>Formasi</a:t>
            </a:r>
            <a:r>
              <a:rPr lang="en-US" sz="1200" dirty="0" smtClean="0"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latin typeface="Montserrat" panose="02000505000000020004" pitchFamily="2" charset="0"/>
              </a:rPr>
              <a:t>hanya</a:t>
            </a:r>
            <a:r>
              <a:rPr lang="en-US" sz="1200" dirty="0" smtClean="0"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latin typeface="Montserrat" panose="02000505000000020004" pitchFamily="2" charset="0"/>
              </a:rPr>
              <a:t>hasilnya</a:t>
            </a:r>
            <a:r>
              <a:rPr lang="en-US" sz="1200" dirty="0" smtClean="0">
                <a:latin typeface="Montserrat" panose="02000505000000020004" pitchFamily="2" charset="0"/>
              </a:rPr>
              <a:t> (</a:t>
            </a:r>
            <a:r>
              <a:rPr lang="en-US" sz="1200" dirty="0" err="1" smtClean="0">
                <a:latin typeface="Montserrat" panose="02000505000000020004" pitchFamily="2" charset="0"/>
              </a:rPr>
              <a:t>tidak</a:t>
            </a:r>
            <a:r>
              <a:rPr lang="en-US" sz="1200" dirty="0" smtClean="0"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latin typeface="Montserrat" panose="02000505000000020004" pitchFamily="2" charset="0"/>
              </a:rPr>
              <a:t>ada</a:t>
            </a:r>
            <a:r>
              <a:rPr lang="en-US" sz="1200" dirty="0" smtClean="0">
                <a:latin typeface="Montserrat" panose="02000505000000020004" pitchFamily="2" charset="0"/>
              </a:rPr>
              <a:t> proses), </a:t>
            </a:r>
            <a:r>
              <a:rPr lang="en-US" sz="1200" dirty="0" err="1" smtClean="0">
                <a:latin typeface="Montserrat" panose="02000505000000020004" pitchFamily="2" charset="0"/>
              </a:rPr>
              <a:t>sehingga</a:t>
            </a:r>
            <a:r>
              <a:rPr lang="en-US" sz="1200" dirty="0" smtClean="0"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latin typeface="Montserrat" panose="02000505000000020004" pitchFamily="2" charset="0"/>
              </a:rPr>
              <a:t>sulit</a:t>
            </a:r>
            <a:r>
              <a:rPr lang="en-US" sz="1200" dirty="0" smtClean="0">
                <a:latin typeface="Montserrat" panose="02000505000000020004" pitchFamily="2" charset="0"/>
              </a:rPr>
              <a:t> </a:t>
            </a:r>
            <a:r>
              <a:rPr lang="en-US" sz="1200" dirty="0" err="1" smtClean="0">
                <a:latin typeface="Montserrat" panose="02000505000000020004" pitchFamily="2" charset="0"/>
              </a:rPr>
              <a:t>diverifikasi</a:t>
            </a:r>
            <a:r>
              <a:rPr lang="en-US" sz="1200" dirty="0" smtClean="0">
                <a:latin typeface="Montserrat" panose="02000505000000020004" pitchFamily="2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DC39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875523" y="508737"/>
            <a:ext cx="6116680" cy="56754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 dirty="0" smtClean="0"/>
              <a:t>SISTEM APLIKASI </a:t>
            </a:r>
            <a:r>
              <a:rPr lang="en" sz="2400" dirty="0" smtClean="0">
                <a:solidFill>
                  <a:srgbClr val="CDDC39"/>
                </a:solidFill>
              </a:rPr>
              <a:t>RENPEGFOR</a:t>
            </a:r>
            <a:endParaRPr lang="en" sz="2400" dirty="0">
              <a:solidFill>
                <a:srgbClr val="CDDC39"/>
              </a:solidFill>
            </a:endParaRPr>
          </a:p>
        </p:txBody>
      </p:sp>
      <p:grpSp>
        <p:nvGrpSpPr>
          <p:cNvPr id="13" name="Shape 112"/>
          <p:cNvGrpSpPr/>
          <p:nvPr/>
        </p:nvGrpSpPr>
        <p:grpSpPr>
          <a:xfrm>
            <a:off x="301520" y="573533"/>
            <a:ext cx="457189" cy="457119"/>
            <a:chOff x="1923675" y="1633650"/>
            <a:chExt cx="436000" cy="435975"/>
          </a:xfrm>
        </p:grpSpPr>
        <p:sp>
          <p:nvSpPr>
            <p:cNvPr id="14" name="Shape 113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0" t="0" r="0" b="0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14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0" t="0" r="0" b="0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" name="Shape 115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0" t="0" r="0" b="0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" name="Shape 116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0" t="0" r="0" b="0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" name="Shape 117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0" t="0" r="0" b="0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" name="Shape 118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0" t="0" r="0" b="0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875524" y="1533099"/>
            <a:ext cx="6116680" cy="3052547"/>
          </a:xfrm>
        </p:spPr>
        <p:txBody>
          <a:bodyPr/>
          <a:lstStyle/>
          <a:p>
            <a:pPr marL="227013" indent="-227013" algn="just">
              <a:lnSpc>
                <a:spcPct val="125000"/>
              </a:lnSpc>
              <a:spcAft>
                <a:spcPts val="600"/>
              </a:spcAft>
            </a:pPr>
            <a:r>
              <a:rPr lang="en-US" sz="1800" dirty="0" err="1" smtClean="0"/>
              <a:t>Memberikan</a:t>
            </a:r>
            <a:r>
              <a:rPr lang="en-US" sz="1800" dirty="0" smtClean="0"/>
              <a:t> </a:t>
            </a:r>
            <a:r>
              <a:rPr lang="en-US" sz="1800" dirty="0" err="1" smtClean="0"/>
              <a:t>kemudahan</a:t>
            </a:r>
            <a:r>
              <a:rPr lang="en-US" sz="1800" dirty="0" smtClean="0"/>
              <a:t> </a:t>
            </a:r>
            <a:r>
              <a:rPr lang="en-US" sz="1800" dirty="0" err="1" smtClean="0"/>
              <a:t>kepada</a:t>
            </a:r>
            <a:r>
              <a:rPr lang="en-US" sz="1800" dirty="0" smtClean="0"/>
              <a:t> </a:t>
            </a:r>
            <a:r>
              <a:rPr lang="en-US" sz="1800" dirty="0" err="1" smtClean="0">
                <a:solidFill>
                  <a:srgbClr val="BECC35"/>
                </a:solidFill>
              </a:rPr>
              <a:t>Instansi</a:t>
            </a:r>
            <a:r>
              <a:rPr lang="en-US" sz="1800" dirty="0" smtClean="0">
                <a:solidFill>
                  <a:srgbClr val="BECC35"/>
                </a:solidFill>
              </a:rPr>
              <a:t> </a:t>
            </a:r>
            <a:r>
              <a:rPr lang="en-US" sz="1800" dirty="0" err="1" smtClean="0">
                <a:solidFill>
                  <a:srgbClr val="BECC35"/>
                </a:solidFill>
              </a:rPr>
              <a:t>Pemerintah</a:t>
            </a:r>
            <a:r>
              <a:rPr lang="en-US" sz="1800" dirty="0" smtClean="0">
                <a:solidFill>
                  <a:srgbClr val="BECC35"/>
                </a:solidFill>
              </a:rPr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melakukan</a:t>
            </a:r>
            <a:r>
              <a:rPr lang="en-US" sz="1800" dirty="0" smtClean="0"/>
              <a:t> </a:t>
            </a:r>
            <a:r>
              <a:rPr lang="en-US" sz="1800" dirty="0" err="1" smtClean="0">
                <a:solidFill>
                  <a:srgbClr val="EC511F"/>
                </a:solidFill>
              </a:rPr>
              <a:t>Analisis</a:t>
            </a:r>
            <a:r>
              <a:rPr lang="en-US" sz="1800" dirty="0" smtClean="0">
                <a:solidFill>
                  <a:srgbClr val="EC511F"/>
                </a:solidFill>
              </a:rPr>
              <a:t> </a:t>
            </a:r>
            <a:r>
              <a:rPr lang="en-US" sz="1800" dirty="0" err="1" smtClean="0">
                <a:solidFill>
                  <a:srgbClr val="EC511F"/>
                </a:solidFill>
              </a:rPr>
              <a:t>Jabatan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>
                <a:solidFill>
                  <a:srgbClr val="EC511F"/>
                </a:solidFill>
              </a:rPr>
              <a:t>Analisis</a:t>
            </a:r>
            <a:r>
              <a:rPr lang="en-US" sz="1800" dirty="0" smtClean="0">
                <a:solidFill>
                  <a:srgbClr val="EC511F"/>
                </a:solidFill>
              </a:rPr>
              <a:t> Beban </a:t>
            </a:r>
            <a:r>
              <a:rPr lang="en-US" sz="1800" dirty="0" err="1" smtClean="0">
                <a:solidFill>
                  <a:srgbClr val="EC511F"/>
                </a:solidFill>
              </a:rPr>
              <a:t>Kerja</a:t>
            </a:r>
            <a:r>
              <a:rPr lang="en-US" sz="1800" dirty="0" smtClean="0"/>
              <a:t>, </a:t>
            </a:r>
            <a:r>
              <a:rPr lang="en-US" sz="1800" dirty="0" err="1" smtClean="0"/>
              <a:t>sekaligus</a:t>
            </a:r>
            <a:r>
              <a:rPr lang="en-US" sz="1800" dirty="0" smtClean="0"/>
              <a:t> </a:t>
            </a:r>
            <a:r>
              <a:rPr lang="en-US" sz="1800" dirty="0" err="1" smtClean="0"/>
              <a:t>penyusunan</a:t>
            </a:r>
            <a:r>
              <a:rPr lang="en-US" sz="1800" dirty="0" smtClean="0"/>
              <a:t> </a:t>
            </a:r>
            <a:r>
              <a:rPr lang="en-US" sz="1800" dirty="0" err="1" smtClean="0">
                <a:solidFill>
                  <a:srgbClr val="EC511F"/>
                </a:solidFill>
              </a:rPr>
              <a:t>Standar</a:t>
            </a:r>
            <a:r>
              <a:rPr lang="en-US" sz="1800" dirty="0" smtClean="0">
                <a:solidFill>
                  <a:srgbClr val="EC511F"/>
                </a:solidFill>
              </a:rPr>
              <a:t> </a:t>
            </a:r>
            <a:r>
              <a:rPr lang="en-US" sz="1800" dirty="0" err="1" smtClean="0">
                <a:solidFill>
                  <a:srgbClr val="EC511F"/>
                </a:solidFill>
              </a:rPr>
              <a:t>Kompetensi</a:t>
            </a:r>
            <a:r>
              <a:rPr lang="en-US" sz="1800" dirty="0" smtClean="0">
                <a:solidFill>
                  <a:srgbClr val="EC511F"/>
                </a:solidFill>
              </a:rPr>
              <a:t> </a:t>
            </a:r>
            <a:r>
              <a:rPr lang="en-US" sz="1800" dirty="0" err="1" smtClean="0">
                <a:solidFill>
                  <a:srgbClr val="EC511F"/>
                </a:solidFill>
              </a:rPr>
              <a:t>Manajerial</a:t>
            </a:r>
            <a:r>
              <a:rPr lang="en-US" sz="1800" dirty="0" smtClean="0"/>
              <a:t> (SKM).</a:t>
            </a:r>
          </a:p>
          <a:p>
            <a:pPr marL="227013" indent="-227013" algn="just">
              <a:lnSpc>
                <a:spcPct val="125000"/>
              </a:lnSpc>
              <a:spcAft>
                <a:spcPts val="600"/>
              </a:spcAft>
            </a:pPr>
            <a:r>
              <a:rPr lang="en-US" sz="1800" dirty="0" err="1" smtClean="0"/>
              <a:t>Memberikan</a:t>
            </a:r>
            <a:r>
              <a:rPr lang="en-US" sz="1800" dirty="0" smtClean="0"/>
              <a:t> </a:t>
            </a:r>
            <a:r>
              <a:rPr lang="en-US" sz="1800" dirty="0" err="1" smtClean="0"/>
              <a:t>kemudahan</a:t>
            </a:r>
            <a:r>
              <a:rPr lang="en-US" sz="1800" dirty="0" smtClean="0"/>
              <a:t> </a:t>
            </a:r>
            <a:r>
              <a:rPr lang="en-US" sz="1800" dirty="0" err="1" smtClean="0"/>
              <a:t>kepada</a:t>
            </a:r>
            <a:r>
              <a:rPr lang="en-US" sz="1800" dirty="0" smtClean="0"/>
              <a:t> </a:t>
            </a:r>
            <a:r>
              <a:rPr lang="en-US" sz="1800" dirty="0" err="1" smtClean="0">
                <a:solidFill>
                  <a:srgbClr val="BECC35"/>
                </a:solidFill>
              </a:rPr>
              <a:t>Pusrenpegfor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menghitung</a:t>
            </a:r>
            <a:r>
              <a:rPr lang="en-US" sz="1800" dirty="0" smtClean="0"/>
              <a:t>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pertimbangan</a:t>
            </a:r>
            <a:r>
              <a:rPr lang="en-US" sz="1800" dirty="0" smtClean="0"/>
              <a:t> </a:t>
            </a:r>
            <a:r>
              <a:rPr lang="en-US" sz="1800" dirty="0" err="1" smtClean="0"/>
              <a:t>teknis</a:t>
            </a:r>
            <a:r>
              <a:rPr lang="en-US" sz="1800" dirty="0" smtClean="0"/>
              <a:t>  </a:t>
            </a:r>
            <a:r>
              <a:rPr lang="en-US" sz="1800" dirty="0" err="1" smtClean="0"/>
              <a:t>tambahan</a:t>
            </a:r>
            <a:r>
              <a:rPr lang="en-US" sz="1800" dirty="0" smtClean="0"/>
              <a:t> </a:t>
            </a:r>
            <a:r>
              <a:rPr lang="en-US" sz="1800" dirty="0" err="1" smtClean="0"/>
              <a:t>alokasi</a:t>
            </a:r>
            <a:r>
              <a:rPr lang="en-US" sz="1800" dirty="0" smtClean="0"/>
              <a:t> </a:t>
            </a:r>
            <a:r>
              <a:rPr lang="en-US" sz="1800" dirty="0" err="1" smtClean="0"/>
              <a:t>formasi</a:t>
            </a:r>
            <a:r>
              <a:rPr lang="en-US" sz="1800" dirty="0" smtClean="0"/>
              <a:t> </a:t>
            </a:r>
            <a:r>
              <a:rPr lang="en-US" sz="1800" dirty="0" err="1" smtClean="0"/>
              <a:t>pegawai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1E63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875523" y="406413"/>
            <a:ext cx="6098483" cy="77219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FITUR-FITUR SISTEM APLIKASI </a:t>
            </a:r>
            <a:r>
              <a:rPr lang="en" dirty="0" smtClean="0">
                <a:solidFill>
                  <a:srgbClr val="E91E63"/>
                </a:solidFill>
              </a:rPr>
              <a:t>RENPEGFOR</a:t>
            </a:r>
            <a:endParaRPr lang="en" dirty="0"/>
          </a:p>
        </p:txBody>
      </p:sp>
      <p:grpSp>
        <p:nvGrpSpPr>
          <p:cNvPr id="7" name="Shape 112"/>
          <p:cNvGrpSpPr/>
          <p:nvPr/>
        </p:nvGrpSpPr>
        <p:grpSpPr>
          <a:xfrm>
            <a:off x="301520" y="573533"/>
            <a:ext cx="457189" cy="457119"/>
            <a:chOff x="1923675" y="1633650"/>
            <a:chExt cx="436000" cy="435975"/>
          </a:xfrm>
        </p:grpSpPr>
        <p:sp>
          <p:nvSpPr>
            <p:cNvPr id="8" name="Shape 113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0" t="0" r="0" b="0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114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0" t="0" r="0" b="0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" name="Shape 115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0" t="0" r="0" b="0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" name="Shape 116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0" t="0" r="0" b="0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117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0" t="0" r="0" b="0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18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0" t="0" r="0" b="0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" name="Text Placeholder 1"/>
          <p:cNvSpPr>
            <a:spLocks noGrp="1"/>
          </p:cNvSpPr>
          <p:nvPr>
            <p:ph type="body" idx="1"/>
          </p:nvPr>
        </p:nvSpPr>
        <p:spPr>
          <a:xfrm>
            <a:off x="875524" y="1533099"/>
            <a:ext cx="6116680" cy="3257265"/>
          </a:xfrm>
        </p:spPr>
        <p:txBody>
          <a:bodyPr/>
          <a:lstStyle/>
          <a:p>
            <a:pPr marL="341313" indent="-341313" algn="just">
              <a:spcAft>
                <a:spcPts val="600"/>
              </a:spcAft>
            </a:pPr>
            <a:r>
              <a:rPr lang="en-US" sz="1800" b="1" dirty="0" err="1" smtClean="0"/>
              <a:t>Untuk</a:t>
            </a:r>
            <a:r>
              <a:rPr lang="en-US" sz="1800" b="1" dirty="0" smtClean="0"/>
              <a:t> </a:t>
            </a:r>
            <a:r>
              <a:rPr lang="en-US" sz="1800" b="1" dirty="0" err="1" smtClean="0">
                <a:solidFill>
                  <a:srgbClr val="E91E63"/>
                </a:solidFill>
              </a:rPr>
              <a:t>Instansi</a:t>
            </a:r>
            <a:r>
              <a:rPr lang="en-US" sz="1800" b="1" dirty="0" smtClean="0">
                <a:solidFill>
                  <a:srgbClr val="E91E63"/>
                </a:solidFill>
              </a:rPr>
              <a:t> </a:t>
            </a:r>
            <a:r>
              <a:rPr lang="en-US" sz="1800" b="1" dirty="0" err="1" smtClean="0">
                <a:solidFill>
                  <a:srgbClr val="E91E63"/>
                </a:solidFill>
              </a:rPr>
              <a:t>Pemerintah</a:t>
            </a:r>
            <a:r>
              <a:rPr lang="en-US" sz="1800" b="1" dirty="0" smtClean="0">
                <a:solidFill>
                  <a:srgbClr val="E91E63"/>
                </a:solidFill>
              </a:rPr>
              <a:t> </a:t>
            </a:r>
            <a:r>
              <a:rPr lang="en-US" sz="1800" b="1" dirty="0" smtClean="0"/>
              <a:t>:</a:t>
            </a:r>
            <a:endParaRPr lang="en-US" sz="1800" b="1" dirty="0" smtClean="0">
              <a:solidFill>
                <a:srgbClr val="E91E63"/>
              </a:solidFill>
            </a:endParaRPr>
          </a:p>
          <a:p>
            <a:pPr marL="573088" indent="-231775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 err="1" smtClean="0"/>
              <a:t>Penyusunan</a:t>
            </a:r>
            <a:r>
              <a:rPr lang="en-US" sz="1600" dirty="0" smtClean="0"/>
              <a:t> </a:t>
            </a:r>
            <a:r>
              <a:rPr lang="en-US" sz="1600" dirty="0" err="1" smtClean="0"/>
              <a:t>Analisis</a:t>
            </a:r>
            <a:r>
              <a:rPr lang="en-US" sz="1600" dirty="0" smtClean="0"/>
              <a:t> </a:t>
            </a:r>
            <a:r>
              <a:rPr lang="en-US" sz="1600" dirty="0" err="1" smtClean="0"/>
              <a:t>Jabatan</a:t>
            </a:r>
            <a:r>
              <a:rPr lang="en-US" sz="1600" dirty="0" smtClean="0"/>
              <a:t> (</a:t>
            </a:r>
            <a:r>
              <a:rPr lang="en-US" sz="1600" dirty="0" err="1" smtClean="0"/>
              <a:t>AnJab</a:t>
            </a:r>
            <a:r>
              <a:rPr lang="en-US" sz="1600" dirty="0" smtClean="0"/>
              <a:t>)</a:t>
            </a:r>
          </a:p>
          <a:p>
            <a:pPr marL="573088" indent="-231775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 err="1" smtClean="0"/>
              <a:t>Penghitungan</a:t>
            </a:r>
            <a:r>
              <a:rPr lang="en-US" sz="1600" dirty="0" smtClean="0"/>
              <a:t> </a:t>
            </a:r>
            <a:r>
              <a:rPr lang="en-US" sz="1600" dirty="0" err="1" smtClean="0"/>
              <a:t>Analisis</a:t>
            </a:r>
            <a:r>
              <a:rPr lang="en-US" sz="1600" dirty="0" smtClean="0"/>
              <a:t> Beban </a:t>
            </a:r>
            <a:r>
              <a:rPr lang="en-US" sz="1600" dirty="0" err="1" smtClean="0"/>
              <a:t>Kerja</a:t>
            </a:r>
            <a:r>
              <a:rPr lang="en-US" sz="1600" dirty="0" smtClean="0"/>
              <a:t> </a:t>
            </a:r>
            <a:r>
              <a:rPr lang="en-US" sz="1600" dirty="0" err="1" smtClean="0"/>
              <a:t>Jabatan</a:t>
            </a:r>
            <a:r>
              <a:rPr lang="en-US" sz="1600" dirty="0" smtClean="0"/>
              <a:t> (ABK)</a:t>
            </a:r>
          </a:p>
          <a:p>
            <a:pPr marL="573088" indent="-231775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 err="1" smtClean="0"/>
              <a:t>Penyusunan</a:t>
            </a:r>
            <a:r>
              <a:rPr lang="en-US" sz="1600" dirty="0" smtClean="0"/>
              <a:t> </a:t>
            </a:r>
            <a:r>
              <a:rPr lang="en-US" sz="1600" dirty="0" err="1" smtClean="0"/>
              <a:t>Standar</a:t>
            </a:r>
            <a:r>
              <a:rPr lang="en-US" sz="1600" dirty="0" smtClean="0"/>
              <a:t> </a:t>
            </a:r>
            <a:r>
              <a:rPr lang="en-US" sz="1600" dirty="0" err="1" smtClean="0"/>
              <a:t>Kompetensi</a:t>
            </a:r>
            <a:r>
              <a:rPr lang="en-US" sz="1600" dirty="0" smtClean="0"/>
              <a:t> </a:t>
            </a:r>
            <a:r>
              <a:rPr lang="en-US" sz="1600" dirty="0" err="1" smtClean="0"/>
              <a:t>Manajerial</a:t>
            </a:r>
            <a:r>
              <a:rPr lang="en-US" sz="1600" dirty="0" smtClean="0"/>
              <a:t> (SKM)</a:t>
            </a:r>
          </a:p>
          <a:p>
            <a:pPr marL="573088" indent="-231775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 err="1" smtClean="0"/>
              <a:t>Referensi</a:t>
            </a:r>
            <a:r>
              <a:rPr lang="en-US" sz="1600" dirty="0" smtClean="0"/>
              <a:t> </a:t>
            </a:r>
            <a:r>
              <a:rPr lang="en-US" sz="1600" dirty="0" err="1" smtClean="0"/>
              <a:t>Evaluasi</a:t>
            </a:r>
            <a:r>
              <a:rPr lang="en-US" sz="1600" dirty="0" smtClean="0"/>
              <a:t> </a:t>
            </a:r>
            <a:r>
              <a:rPr lang="en-US" sz="1600" dirty="0" err="1" smtClean="0"/>
              <a:t>Jabatan</a:t>
            </a:r>
            <a:r>
              <a:rPr lang="en-US" sz="1600" dirty="0" smtClean="0"/>
              <a:t> (</a:t>
            </a:r>
            <a:r>
              <a:rPr lang="en-US" sz="1600" dirty="0" err="1" smtClean="0"/>
              <a:t>EvJab</a:t>
            </a:r>
            <a:r>
              <a:rPr lang="en-US" sz="1600" dirty="0" smtClean="0"/>
              <a:t>)</a:t>
            </a:r>
          </a:p>
          <a:p>
            <a:pPr marL="341313" indent="-341313" algn="just">
              <a:spcAft>
                <a:spcPts val="600"/>
              </a:spcAft>
            </a:pPr>
            <a:r>
              <a:rPr lang="en-US" sz="1800" b="1" dirty="0" err="1"/>
              <a:t>Untuk</a:t>
            </a:r>
            <a:r>
              <a:rPr lang="en-US" sz="1800" b="1" dirty="0"/>
              <a:t> </a:t>
            </a:r>
            <a:r>
              <a:rPr lang="en-US" sz="1800" b="1" dirty="0" err="1" smtClean="0">
                <a:solidFill>
                  <a:srgbClr val="E91E63"/>
                </a:solidFill>
              </a:rPr>
              <a:t>Pusrenpegfor</a:t>
            </a:r>
            <a:r>
              <a:rPr lang="en-US" sz="1800" b="1" dirty="0" smtClean="0">
                <a:solidFill>
                  <a:srgbClr val="E91E63"/>
                </a:solidFill>
              </a:rPr>
              <a:t> </a:t>
            </a:r>
            <a:r>
              <a:rPr lang="en-US" sz="1800" b="1" dirty="0"/>
              <a:t>:</a:t>
            </a:r>
            <a:endParaRPr lang="en-US" sz="1800" b="1" dirty="0" smtClean="0">
              <a:solidFill>
                <a:srgbClr val="E91E63"/>
              </a:solidFill>
            </a:endParaRPr>
          </a:p>
          <a:p>
            <a:pPr marL="573088" indent="-231775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 err="1" smtClean="0"/>
              <a:t>Rekapitulasi</a:t>
            </a:r>
            <a:r>
              <a:rPr lang="en-US" sz="1600" dirty="0" smtClean="0"/>
              <a:t> </a:t>
            </a: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Kebutuhan</a:t>
            </a:r>
            <a:r>
              <a:rPr lang="en-US" sz="1600" dirty="0" smtClean="0"/>
              <a:t> </a:t>
            </a:r>
            <a:r>
              <a:rPr lang="en-US" sz="1600" dirty="0" err="1" smtClean="0"/>
              <a:t>Pegawai</a:t>
            </a:r>
            <a:endParaRPr lang="en-US" sz="1600" dirty="0" smtClean="0"/>
          </a:p>
          <a:p>
            <a:pPr marL="573088" indent="-231775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 err="1" smtClean="0"/>
              <a:t>Penghitungan</a:t>
            </a:r>
            <a:r>
              <a:rPr lang="en-US" sz="1600" dirty="0" smtClean="0"/>
              <a:t> </a:t>
            </a: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Pertimbangan</a:t>
            </a:r>
            <a:r>
              <a:rPr lang="en-US" sz="1600" dirty="0" smtClean="0"/>
              <a:t> </a:t>
            </a:r>
            <a:r>
              <a:rPr lang="en-US" sz="1600" dirty="0" err="1" smtClean="0"/>
              <a:t>Teknis</a:t>
            </a:r>
            <a:r>
              <a:rPr lang="en-US" sz="1600" dirty="0" smtClean="0"/>
              <a:t> </a:t>
            </a:r>
            <a:r>
              <a:rPr lang="en-US" sz="1600" dirty="0" err="1" smtClean="0"/>
              <a:t>Tambahan</a:t>
            </a:r>
            <a:r>
              <a:rPr lang="en-US" sz="1600" dirty="0" smtClean="0"/>
              <a:t> </a:t>
            </a:r>
            <a:r>
              <a:rPr lang="en-US" sz="1600" dirty="0" err="1" smtClean="0"/>
              <a:t>Alokasi</a:t>
            </a:r>
            <a:r>
              <a:rPr lang="en-US" sz="1600" dirty="0" smtClean="0"/>
              <a:t> </a:t>
            </a:r>
            <a:r>
              <a:rPr lang="en-US" sz="1600" dirty="0" err="1" smtClean="0"/>
              <a:t>Formasi</a:t>
            </a:r>
            <a:r>
              <a:rPr lang="en-US" sz="1600" dirty="0" smtClean="0"/>
              <a:t> </a:t>
            </a:r>
            <a:r>
              <a:rPr lang="en-US" sz="1600" dirty="0" err="1" smtClean="0"/>
              <a:t>Pegawai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3AB7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382238" y="2364929"/>
            <a:ext cx="2233580" cy="223764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ALUR PROSES SISTEM APLIKASI </a:t>
            </a:r>
            <a:r>
              <a:rPr lang="en" dirty="0" smtClean="0">
                <a:solidFill>
                  <a:srgbClr val="673AB7"/>
                </a:solidFill>
              </a:rPr>
              <a:t>RENPEGFOR</a:t>
            </a:r>
            <a:endParaRPr lang="en" dirty="0"/>
          </a:p>
        </p:txBody>
      </p:sp>
      <p:grpSp>
        <p:nvGrpSpPr>
          <p:cNvPr id="10" name="Shape 589"/>
          <p:cNvGrpSpPr/>
          <p:nvPr/>
        </p:nvGrpSpPr>
        <p:grpSpPr>
          <a:xfrm>
            <a:off x="475713" y="2054880"/>
            <a:ext cx="731520" cy="548640"/>
            <a:chOff x="5247525" y="3007275"/>
            <a:chExt cx="517575" cy="384825"/>
          </a:xfrm>
        </p:grpSpPr>
        <p:sp>
          <p:nvSpPr>
            <p:cNvPr id="11" name="Shape 590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0" t="0" r="0" b="0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12" name="Shape 591"/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0" t="0" r="0" b="0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038868" y="567358"/>
            <a:ext cx="1645920" cy="548640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latin typeface="Karla" pitchFamily="2" charset="0"/>
                <a:ea typeface="Karla" pitchFamily="2" charset="0"/>
              </a:rPr>
              <a:t>Mengisi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/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Membuat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Struktur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Organisasi</a:t>
            </a:r>
            <a:endParaRPr lang="en-US" sz="1200" dirty="0">
              <a:latin typeface="Karla" pitchFamily="2" charset="0"/>
              <a:ea typeface="Karla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371230" y="384478"/>
            <a:ext cx="1645920" cy="914400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latin typeface="Karla" pitchFamily="2" charset="0"/>
                <a:ea typeface="Karla" pitchFamily="2" charset="0"/>
              </a:rPr>
              <a:t>Mengisi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Nama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Jabatan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Pelaksana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dalam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Setiap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Organisasi</a:t>
            </a:r>
            <a:endParaRPr lang="en-US" sz="1200" dirty="0">
              <a:latin typeface="Karla" pitchFamily="2" charset="0"/>
              <a:ea typeface="Karla" pitchFamily="2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323157" y="515301"/>
            <a:ext cx="1170296" cy="886415"/>
            <a:chOff x="2500578" y="756408"/>
            <a:chExt cx="1170296" cy="886415"/>
          </a:xfrm>
        </p:grpSpPr>
        <p:sp>
          <p:nvSpPr>
            <p:cNvPr id="13" name="Shape 570"/>
            <p:cNvSpPr/>
            <p:nvPr/>
          </p:nvSpPr>
          <p:spPr>
            <a:xfrm>
              <a:off x="2925538" y="756408"/>
              <a:ext cx="320377" cy="337775"/>
            </a:xfrm>
            <a:custGeom>
              <a:avLst/>
              <a:gdLst/>
              <a:ahLst/>
              <a:cxnLst/>
              <a:rect l="0" t="0" r="0" b="0"/>
              <a:pathLst>
                <a:path w="15247" h="16075" fill="none" extrusionOk="0">
                  <a:moveTo>
                    <a:pt x="9401" y="10717"/>
                  </a:moveTo>
                  <a:lnTo>
                    <a:pt x="9401" y="10717"/>
                  </a:lnTo>
                  <a:lnTo>
                    <a:pt x="9085" y="10692"/>
                  </a:lnTo>
                  <a:lnTo>
                    <a:pt x="9085" y="9596"/>
                  </a:lnTo>
                  <a:lnTo>
                    <a:pt x="9085" y="9596"/>
                  </a:lnTo>
                  <a:lnTo>
                    <a:pt x="9401" y="9377"/>
                  </a:lnTo>
                  <a:lnTo>
                    <a:pt x="9718" y="9133"/>
                  </a:lnTo>
                  <a:lnTo>
                    <a:pt x="10010" y="8866"/>
                  </a:lnTo>
                  <a:lnTo>
                    <a:pt x="10302" y="8573"/>
                  </a:lnTo>
                  <a:lnTo>
                    <a:pt x="10546" y="8232"/>
                  </a:lnTo>
                  <a:lnTo>
                    <a:pt x="10765" y="7867"/>
                  </a:lnTo>
                  <a:lnTo>
                    <a:pt x="10984" y="7502"/>
                  </a:lnTo>
                  <a:lnTo>
                    <a:pt x="11155" y="7088"/>
                  </a:lnTo>
                  <a:lnTo>
                    <a:pt x="11155" y="7088"/>
                  </a:lnTo>
                  <a:lnTo>
                    <a:pt x="11228" y="7112"/>
                  </a:lnTo>
                  <a:lnTo>
                    <a:pt x="11228" y="7112"/>
                  </a:lnTo>
                  <a:lnTo>
                    <a:pt x="11374" y="7112"/>
                  </a:lnTo>
                  <a:lnTo>
                    <a:pt x="11496" y="7039"/>
                  </a:lnTo>
                  <a:lnTo>
                    <a:pt x="11617" y="6942"/>
                  </a:lnTo>
                  <a:lnTo>
                    <a:pt x="11715" y="6771"/>
                  </a:lnTo>
                  <a:lnTo>
                    <a:pt x="11812" y="6601"/>
                  </a:lnTo>
                  <a:lnTo>
                    <a:pt x="11910" y="6381"/>
                  </a:lnTo>
                  <a:lnTo>
                    <a:pt x="11958" y="6138"/>
                  </a:lnTo>
                  <a:lnTo>
                    <a:pt x="12007" y="5870"/>
                  </a:lnTo>
                  <a:lnTo>
                    <a:pt x="12007" y="5870"/>
                  </a:lnTo>
                  <a:lnTo>
                    <a:pt x="12031" y="5626"/>
                  </a:lnTo>
                  <a:lnTo>
                    <a:pt x="12007" y="5383"/>
                  </a:lnTo>
                  <a:lnTo>
                    <a:pt x="11983" y="5188"/>
                  </a:lnTo>
                  <a:lnTo>
                    <a:pt x="11934" y="4993"/>
                  </a:lnTo>
                  <a:lnTo>
                    <a:pt x="11885" y="4823"/>
                  </a:lnTo>
                  <a:lnTo>
                    <a:pt x="11812" y="4677"/>
                  </a:lnTo>
                  <a:lnTo>
                    <a:pt x="11715" y="4579"/>
                  </a:lnTo>
                  <a:lnTo>
                    <a:pt x="11593" y="4506"/>
                  </a:lnTo>
                  <a:lnTo>
                    <a:pt x="11593" y="4506"/>
                  </a:lnTo>
                  <a:lnTo>
                    <a:pt x="11666" y="4141"/>
                  </a:lnTo>
                  <a:lnTo>
                    <a:pt x="11690" y="3800"/>
                  </a:lnTo>
                  <a:lnTo>
                    <a:pt x="11690" y="3483"/>
                  </a:lnTo>
                  <a:lnTo>
                    <a:pt x="11690" y="3191"/>
                  </a:lnTo>
                  <a:lnTo>
                    <a:pt x="11666" y="2899"/>
                  </a:lnTo>
                  <a:lnTo>
                    <a:pt x="11617" y="2631"/>
                  </a:lnTo>
                  <a:lnTo>
                    <a:pt x="11544" y="2387"/>
                  </a:lnTo>
                  <a:lnTo>
                    <a:pt x="11471" y="2144"/>
                  </a:lnTo>
                  <a:lnTo>
                    <a:pt x="11374" y="1924"/>
                  </a:lnTo>
                  <a:lnTo>
                    <a:pt x="11276" y="1705"/>
                  </a:lnTo>
                  <a:lnTo>
                    <a:pt x="11155" y="1510"/>
                  </a:lnTo>
                  <a:lnTo>
                    <a:pt x="11009" y="1340"/>
                  </a:lnTo>
                  <a:lnTo>
                    <a:pt x="10862" y="1169"/>
                  </a:lnTo>
                  <a:lnTo>
                    <a:pt x="10716" y="1023"/>
                  </a:lnTo>
                  <a:lnTo>
                    <a:pt x="10400" y="755"/>
                  </a:lnTo>
                  <a:lnTo>
                    <a:pt x="10034" y="561"/>
                  </a:lnTo>
                  <a:lnTo>
                    <a:pt x="9669" y="366"/>
                  </a:lnTo>
                  <a:lnTo>
                    <a:pt x="9304" y="244"/>
                  </a:lnTo>
                  <a:lnTo>
                    <a:pt x="8938" y="146"/>
                  </a:lnTo>
                  <a:lnTo>
                    <a:pt x="8573" y="73"/>
                  </a:lnTo>
                  <a:lnTo>
                    <a:pt x="8232" y="25"/>
                  </a:lnTo>
                  <a:lnTo>
                    <a:pt x="7915" y="0"/>
                  </a:lnTo>
                  <a:lnTo>
                    <a:pt x="7623" y="0"/>
                  </a:lnTo>
                  <a:lnTo>
                    <a:pt x="7623" y="0"/>
                  </a:lnTo>
                  <a:lnTo>
                    <a:pt x="7282" y="25"/>
                  </a:lnTo>
                  <a:lnTo>
                    <a:pt x="6990" y="98"/>
                  </a:lnTo>
                  <a:lnTo>
                    <a:pt x="6746" y="171"/>
                  </a:lnTo>
                  <a:lnTo>
                    <a:pt x="6527" y="293"/>
                  </a:lnTo>
                  <a:lnTo>
                    <a:pt x="6332" y="390"/>
                  </a:lnTo>
                  <a:lnTo>
                    <a:pt x="6186" y="536"/>
                  </a:lnTo>
                  <a:lnTo>
                    <a:pt x="6040" y="658"/>
                  </a:lnTo>
                  <a:lnTo>
                    <a:pt x="5943" y="780"/>
                  </a:lnTo>
                  <a:lnTo>
                    <a:pt x="5943" y="780"/>
                  </a:lnTo>
                  <a:lnTo>
                    <a:pt x="5943" y="780"/>
                  </a:lnTo>
                  <a:lnTo>
                    <a:pt x="5943" y="780"/>
                  </a:lnTo>
                  <a:lnTo>
                    <a:pt x="5553" y="853"/>
                  </a:lnTo>
                  <a:lnTo>
                    <a:pt x="5188" y="975"/>
                  </a:lnTo>
                  <a:lnTo>
                    <a:pt x="4871" y="1145"/>
                  </a:lnTo>
                  <a:lnTo>
                    <a:pt x="4603" y="1316"/>
                  </a:lnTo>
                  <a:lnTo>
                    <a:pt x="4360" y="1535"/>
                  </a:lnTo>
                  <a:lnTo>
                    <a:pt x="4165" y="1754"/>
                  </a:lnTo>
                  <a:lnTo>
                    <a:pt x="4019" y="2022"/>
                  </a:lnTo>
                  <a:lnTo>
                    <a:pt x="3897" y="2290"/>
                  </a:lnTo>
                  <a:lnTo>
                    <a:pt x="3799" y="2558"/>
                  </a:lnTo>
                  <a:lnTo>
                    <a:pt x="3726" y="2826"/>
                  </a:lnTo>
                  <a:lnTo>
                    <a:pt x="3678" y="3118"/>
                  </a:lnTo>
                  <a:lnTo>
                    <a:pt x="3629" y="3410"/>
                  </a:lnTo>
                  <a:lnTo>
                    <a:pt x="3629" y="3702"/>
                  </a:lnTo>
                  <a:lnTo>
                    <a:pt x="3629" y="3970"/>
                  </a:lnTo>
                  <a:lnTo>
                    <a:pt x="3678" y="4482"/>
                  </a:lnTo>
                  <a:lnTo>
                    <a:pt x="3678" y="4482"/>
                  </a:lnTo>
                  <a:lnTo>
                    <a:pt x="3678" y="4506"/>
                  </a:lnTo>
                  <a:lnTo>
                    <a:pt x="3678" y="4506"/>
                  </a:lnTo>
                  <a:lnTo>
                    <a:pt x="3556" y="4555"/>
                  </a:lnTo>
                  <a:lnTo>
                    <a:pt x="3459" y="4652"/>
                  </a:lnTo>
                  <a:lnTo>
                    <a:pt x="3385" y="4798"/>
                  </a:lnTo>
                  <a:lnTo>
                    <a:pt x="3312" y="4969"/>
                  </a:lnTo>
                  <a:lnTo>
                    <a:pt x="3264" y="5164"/>
                  </a:lnTo>
                  <a:lnTo>
                    <a:pt x="3239" y="5383"/>
                  </a:lnTo>
                  <a:lnTo>
                    <a:pt x="3215" y="5626"/>
                  </a:lnTo>
                  <a:lnTo>
                    <a:pt x="3239" y="5870"/>
                  </a:lnTo>
                  <a:lnTo>
                    <a:pt x="3239" y="5870"/>
                  </a:lnTo>
                  <a:lnTo>
                    <a:pt x="3288" y="6138"/>
                  </a:lnTo>
                  <a:lnTo>
                    <a:pt x="3337" y="6381"/>
                  </a:lnTo>
                  <a:lnTo>
                    <a:pt x="3434" y="6601"/>
                  </a:lnTo>
                  <a:lnTo>
                    <a:pt x="3532" y="6771"/>
                  </a:lnTo>
                  <a:lnTo>
                    <a:pt x="3629" y="6942"/>
                  </a:lnTo>
                  <a:lnTo>
                    <a:pt x="3751" y="7039"/>
                  </a:lnTo>
                  <a:lnTo>
                    <a:pt x="3873" y="7112"/>
                  </a:lnTo>
                  <a:lnTo>
                    <a:pt x="4019" y="7112"/>
                  </a:lnTo>
                  <a:lnTo>
                    <a:pt x="4019" y="7112"/>
                  </a:lnTo>
                  <a:lnTo>
                    <a:pt x="4092" y="7088"/>
                  </a:lnTo>
                  <a:lnTo>
                    <a:pt x="4092" y="7088"/>
                  </a:lnTo>
                  <a:lnTo>
                    <a:pt x="4262" y="7502"/>
                  </a:lnTo>
                  <a:lnTo>
                    <a:pt x="4481" y="7867"/>
                  </a:lnTo>
                  <a:lnTo>
                    <a:pt x="4701" y="8232"/>
                  </a:lnTo>
                  <a:lnTo>
                    <a:pt x="4969" y="8573"/>
                  </a:lnTo>
                  <a:lnTo>
                    <a:pt x="5236" y="8866"/>
                  </a:lnTo>
                  <a:lnTo>
                    <a:pt x="5529" y="9133"/>
                  </a:lnTo>
                  <a:lnTo>
                    <a:pt x="5845" y="9377"/>
                  </a:lnTo>
                  <a:lnTo>
                    <a:pt x="6162" y="9596"/>
                  </a:lnTo>
                  <a:lnTo>
                    <a:pt x="6162" y="10668"/>
                  </a:lnTo>
                  <a:lnTo>
                    <a:pt x="6162" y="10668"/>
                  </a:lnTo>
                  <a:lnTo>
                    <a:pt x="5650" y="10717"/>
                  </a:lnTo>
                  <a:lnTo>
                    <a:pt x="5650" y="10717"/>
                  </a:lnTo>
                  <a:lnTo>
                    <a:pt x="5066" y="10814"/>
                  </a:lnTo>
                  <a:lnTo>
                    <a:pt x="4506" y="10936"/>
                  </a:lnTo>
                  <a:lnTo>
                    <a:pt x="3946" y="11058"/>
                  </a:lnTo>
                  <a:lnTo>
                    <a:pt x="3410" y="11228"/>
                  </a:lnTo>
                  <a:lnTo>
                    <a:pt x="2923" y="11423"/>
                  </a:lnTo>
                  <a:lnTo>
                    <a:pt x="2460" y="11642"/>
                  </a:lnTo>
                  <a:lnTo>
                    <a:pt x="2022" y="11886"/>
                  </a:lnTo>
                  <a:lnTo>
                    <a:pt x="1632" y="12153"/>
                  </a:lnTo>
                  <a:lnTo>
                    <a:pt x="1267" y="12421"/>
                  </a:lnTo>
                  <a:lnTo>
                    <a:pt x="950" y="12738"/>
                  </a:lnTo>
                  <a:lnTo>
                    <a:pt x="682" y="13079"/>
                  </a:lnTo>
                  <a:lnTo>
                    <a:pt x="439" y="13420"/>
                  </a:lnTo>
                  <a:lnTo>
                    <a:pt x="268" y="13810"/>
                  </a:lnTo>
                  <a:lnTo>
                    <a:pt x="122" y="14199"/>
                  </a:lnTo>
                  <a:lnTo>
                    <a:pt x="49" y="14638"/>
                  </a:lnTo>
                  <a:lnTo>
                    <a:pt x="0" y="15076"/>
                  </a:lnTo>
                  <a:lnTo>
                    <a:pt x="0" y="15076"/>
                  </a:lnTo>
                  <a:lnTo>
                    <a:pt x="49" y="15125"/>
                  </a:lnTo>
                  <a:lnTo>
                    <a:pt x="244" y="15222"/>
                  </a:lnTo>
                  <a:lnTo>
                    <a:pt x="414" y="15295"/>
                  </a:lnTo>
                  <a:lnTo>
                    <a:pt x="633" y="15393"/>
                  </a:lnTo>
                  <a:lnTo>
                    <a:pt x="901" y="15490"/>
                  </a:lnTo>
                  <a:lnTo>
                    <a:pt x="1267" y="15563"/>
                  </a:lnTo>
                  <a:lnTo>
                    <a:pt x="1705" y="15661"/>
                  </a:lnTo>
                  <a:lnTo>
                    <a:pt x="2216" y="15758"/>
                  </a:lnTo>
                  <a:lnTo>
                    <a:pt x="2825" y="15831"/>
                  </a:lnTo>
                  <a:lnTo>
                    <a:pt x="3556" y="15928"/>
                  </a:lnTo>
                  <a:lnTo>
                    <a:pt x="4384" y="15977"/>
                  </a:lnTo>
                  <a:lnTo>
                    <a:pt x="5309" y="16026"/>
                  </a:lnTo>
                  <a:lnTo>
                    <a:pt x="6381" y="16050"/>
                  </a:lnTo>
                  <a:lnTo>
                    <a:pt x="7599" y="16075"/>
                  </a:lnTo>
                  <a:lnTo>
                    <a:pt x="7599" y="16075"/>
                  </a:lnTo>
                  <a:lnTo>
                    <a:pt x="8792" y="16050"/>
                  </a:lnTo>
                  <a:lnTo>
                    <a:pt x="9864" y="16026"/>
                  </a:lnTo>
                  <a:lnTo>
                    <a:pt x="10814" y="15977"/>
                  </a:lnTo>
                  <a:lnTo>
                    <a:pt x="11642" y="15928"/>
                  </a:lnTo>
                  <a:lnTo>
                    <a:pt x="12372" y="15831"/>
                  </a:lnTo>
                  <a:lnTo>
                    <a:pt x="12981" y="15758"/>
                  </a:lnTo>
                  <a:lnTo>
                    <a:pt x="13517" y="15661"/>
                  </a:lnTo>
                  <a:lnTo>
                    <a:pt x="13955" y="15563"/>
                  </a:lnTo>
                  <a:lnTo>
                    <a:pt x="14321" y="15490"/>
                  </a:lnTo>
                  <a:lnTo>
                    <a:pt x="14613" y="15393"/>
                  </a:lnTo>
                  <a:lnTo>
                    <a:pt x="14832" y="15295"/>
                  </a:lnTo>
                  <a:lnTo>
                    <a:pt x="15003" y="15222"/>
                  </a:lnTo>
                  <a:lnTo>
                    <a:pt x="15173" y="15125"/>
                  </a:lnTo>
                  <a:lnTo>
                    <a:pt x="15246" y="15076"/>
                  </a:lnTo>
                  <a:lnTo>
                    <a:pt x="15246" y="15076"/>
                  </a:lnTo>
                  <a:lnTo>
                    <a:pt x="15198" y="14613"/>
                  </a:lnTo>
                  <a:lnTo>
                    <a:pt x="15125" y="14175"/>
                  </a:lnTo>
                  <a:lnTo>
                    <a:pt x="15003" y="13761"/>
                  </a:lnTo>
                  <a:lnTo>
                    <a:pt x="14832" y="13371"/>
                  </a:lnTo>
                  <a:lnTo>
                    <a:pt x="14589" y="13006"/>
                  </a:lnTo>
                  <a:lnTo>
                    <a:pt x="14321" y="12665"/>
                  </a:lnTo>
                  <a:lnTo>
                    <a:pt x="14004" y="12373"/>
                  </a:lnTo>
                  <a:lnTo>
                    <a:pt x="13639" y="12080"/>
                  </a:lnTo>
                  <a:lnTo>
                    <a:pt x="13249" y="11813"/>
                  </a:lnTo>
                  <a:lnTo>
                    <a:pt x="12811" y="11593"/>
                  </a:lnTo>
                  <a:lnTo>
                    <a:pt x="12324" y="11374"/>
                  </a:lnTo>
                  <a:lnTo>
                    <a:pt x="11812" y="11204"/>
                  </a:lnTo>
                  <a:lnTo>
                    <a:pt x="11252" y="11033"/>
                  </a:lnTo>
                  <a:lnTo>
                    <a:pt x="10668" y="10911"/>
                  </a:lnTo>
                  <a:lnTo>
                    <a:pt x="10034" y="10790"/>
                  </a:lnTo>
                  <a:lnTo>
                    <a:pt x="9401" y="10717"/>
                  </a:lnTo>
                  <a:lnTo>
                    <a:pt x="9401" y="10717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" name="Shape 88"/>
            <p:cNvSpPr txBox="1">
              <a:spLocks/>
            </p:cNvSpPr>
            <p:nvPr/>
          </p:nvSpPr>
          <p:spPr>
            <a:xfrm>
              <a:off x="2500578" y="1094183"/>
              <a:ext cx="1170296" cy="54864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Char char="▸"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1pPr>
              <a:lvl2pPr marR="0" lvl="1" algn="l" rtl="0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Char char="▹"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2pPr>
              <a:lvl3pPr marR="0" lvl="2" algn="l" rtl="0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Char char="▹"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3pPr>
              <a:lvl4pPr marR="0" lvl="3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4pPr>
              <a:lvl5pPr marR="0" lvl="4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5pPr>
              <a:lvl6pPr marR="0" lvl="5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6pPr>
              <a:lvl7pPr marR="0" lvl="6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7pPr>
              <a:lvl8pPr marR="0" lvl="7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8pPr>
              <a:lvl9pPr marR="0" lvl="8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9pPr>
            </a:lstStyle>
            <a:p>
              <a:pPr algn="ctr">
                <a:spcBef>
                  <a:spcPts val="0"/>
                </a:spcBef>
                <a:buFont typeface="Karla"/>
                <a:buNone/>
              </a:pPr>
              <a:r>
                <a:rPr lang="en" sz="1400" dirty="0" smtClean="0">
                  <a:solidFill>
                    <a:schemeClr val="bg1"/>
                  </a:solidFill>
                </a:rPr>
                <a:t>Instansi Pemerintah</a:t>
              </a:r>
              <a:endParaRPr lang="en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8" name="Rectangle 17">
            <a:hlinkClick r:id="rId3" action="ppaction://hlinksldjump"/>
          </p:cNvPr>
          <p:cNvSpPr/>
          <p:nvPr/>
        </p:nvSpPr>
        <p:spPr>
          <a:xfrm>
            <a:off x="7076821" y="1768734"/>
            <a:ext cx="1463040" cy="457200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Karla" pitchFamily="2" charset="0"/>
                <a:ea typeface="Karla" pitchFamily="2" charset="0"/>
              </a:rPr>
              <a:t>Proses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AnJab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baseline="30000" dirty="0" smtClean="0">
                <a:latin typeface="Karla" pitchFamily="2" charset="0"/>
                <a:ea typeface="Karla" pitchFamily="2" charset="0"/>
              </a:rPr>
              <a:t>*)</a:t>
            </a:r>
            <a:endParaRPr lang="en-US" sz="1200" baseline="30000" dirty="0">
              <a:latin typeface="Karla" pitchFamily="2" charset="0"/>
              <a:ea typeface="Karla" pitchFamily="2" charset="0"/>
            </a:endParaRPr>
          </a:p>
        </p:txBody>
      </p:sp>
      <p:sp>
        <p:nvSpPr>
          <p:cNvPr id="19" name="Rectangle 18">
            <a:hlinkClick r:id="rId4" action="ppaction://hlinksldjump"/>
          </p:cNvPr>
          <p:cNvSpPr/>
          <p:nvPr/>
        </p:nvSpPr>
        <p:spPr>
          <a:xfrm>
            <a:off x="5021509" y="1768734"/>
            <a:ext cx="1463040" cy="457200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Karla" pitchFamily="2" charset="0"/>
                <a:ea typeface="Karla" pitchFamily="2" charset="0"/>
              </a:rPr>
              <a:t>Proses ABK </a:t>
            </a:r>
            <a:r>
              <a:rPr lang="en-US" sz="1200" baseline="30000" dirty="0">
                <a:latin typeface="Karla" pitchFamily="2" charset="0"/>
                <a:ea typeface="Karla" pitchFamily="2" charset="0"/>
              </a:rPr>
              <a:t>*)</a:t>
            </a:r>
            <a:endParaRPr lang="en-US" sz="1200" dirty="0">
              <a:latin typeface="Karla" pitchFamily="2" charset="0"/>
              <a:ea typeface="Karla" pitchFamily="2" charset="0"/>
            </a:endParaRPr>
          </a:p>
        </p:txBody>
      </p:sp>
      <p:sp>
        <p:nvSpPr>
          <p:cNvPr id="20" name="Rectangle 19">
            <a:hlinkClick r:id="rId5" action="ppaction://hlinksldjump"/>
          </p:cNvPr>
          <p:cNvSpPr/>
          <p:nvPr/>
        </p:nvSpPr>
        <p:spPr>
          <a:xfrm>
            <a:off x="5021509" y="2621281"/>
            <a:ext cx="1463040" cy="457200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Karla" pitchFamily="2" charset="0"/>
                <a:ea typeface="Karla" pitchFamily="2" charset="0"/>
              </a:rPr>
              <a:t>Proses SKM </a:t>
            </a:r>
            <a:r>
              <a:rPr lang="en-US" sz="1200" baseline="30000" dirty="0">
                <a:latin typeface="Karla" pitchFamily="2" charset="0"/>
                <a:ea typeface="Karla" pitchFamily="2" charset="0"/>
              </a:rPr>
              <a:t>*)</a:t>
            </a:r>
            <a:endParaRPr lang="en-US" sz="1200" dirty="0">
              <a:latin typeface="Karla" pitchFamily="2" charset="0"/>
              <a:ea typeface="Karla" pitchFamily="2" charset="0"/>
            </a:endParaRPr>
          </a:p>
        </p:txBody>
      </p:sp>
      <p:sp>
        <p:nvSpPr>
          <p:cNvPr id="21" name="Rectangle 20">
            <a:hlinkClick r:id="rId6" action="ppaction://hlinksldjump"/>
          </p:cNvPr>
          <p:cNvSpPr/>
          <p:nvPr/>
        </p:nvSpPr>
        <p:spPr>
          <a:xfrm>
            <a:off x="7076821" y="2621281"/>
            <a:ext cx="1463040" cy="457200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Karla" pitchFamily="2" charset="0"/>
                <a:ea typeface="Karla" pitchFamily="2" charset="0"/>
              </a:rPr>
              <a:t>Proses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EvJab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baseline="30000" dirty="0">
                <a:latin typeface="Karla" pitchFamily="2" charset="0"/>
                <a:ea typeface="Karla" pitchFamily="2" charset="0"/>
              </a:rPr>
              <a:t>*)</a:t>
            </a:r>
            <a:endParaRPr lang="en-US" sz="1200" dirty="0">
              <a:latin typeface="Karla" pitchFamily="2" charset="0"/>
              <a:ea typeface="Karla" pitchFamily="2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105796" y="3852179"/>
            <a:ext cx="1280160" cy="667135"/>
            <a:chOff x="3289876" y="3716160"/>
            <a:chExt cx="1280160" cy="667135"/>
          </a:xfrm>
        </p:grpSpPr>
        <p:sp>
          <p:nvSpPr>
            <p:cNvPr id="23" name="Shape 570"/>
            <p:cNvSpPr/>
            <p:nvPr/>
          </p:nvSpPr>
          <p:spPr>
            <a:xfrm>
              <a:off x="3764875" y="3716160"/>
              <a:ext cx="320377" cy="337775"/>
            </a:xfrm>
            <a:custGeom>
              <a:avLst/>
              <a:gdLst/>
              <a:ahLst/>
              <a:cxnLst/>
              <a:rect l="0" t="0" r="0" b="0"/>
              <a:pathLst>
                <a:path w="15247" h="16075" fill="none" extrusionOk="0">
                  <a:moveTo>
                    <a:pt x="9401" y="10717"/>
                  </a:moveTo>
                  <a:lnTo>
                    <a:pt x="9401" y="10717"/>
                  </a:lnTo>
                  <a:lnTo>
                    <a:pt x="9085" y="10692"/>
                  </a:lnTo>
                  <a:lnTo>
                    <a:pt x="9085" y="9596"/>
                  </a:lnTo>
                  <a:lnTo>
                    <a:pt x="9085" y="9596"/>
                  </a:lnTo>
                  <a:lnTo>
                    <a:pt x="9401" y="9377"/>
                  </a:lnTo>
                  <a:lnTo>
                    <a:pt x="9718" y="9133"/>
                  </a:lnTo>
                  <a:lnTo>
                    <a:pt x="10010" y="8866"/>
                  </a:lnTo>
                  <a:lnTo>
                    <a:pt x="10302" y="8573"/>
                  </a:lnTo>
                  <a:lnTo>
                    <a:pt x="10546" y="8232"/>
                  </a:lnTo>
                  <a:lnTo>
                    <a:pt x="10765" y="7867"/>
                  </a:lnTo>
                  <a:lnTo>
                    <a:pt x="10984" y="7502"/>
                  </a:lnTo>
                  <a:lnTo>
                    <a:pt x="11155" y="7088"/>
                  </a:lnTo>
                  <a:lnTo>
                    <a:pt x="11155" y="7088"/>
                  </a:lnTo>
                  <a:lnTo>
                    <a:pt x="11228" y="7112"/>
                  </a:lnTo>
                  <a:lnTo>
                    <a:pt x="11228" y="7112"/>
                  </a:lnTo>
                  <a:lnTo>
                    <a:pt x="11374" y="7112"/>
                  </a:lnTo>
                  <a:lnTo>
                    <a:pt x="11496" y="7039"/>
                  </a:lnTo>
                  <a:lnTo>
                    <a:pt x="11617" y="6942"/>
                  </a:lnTo>
                  <a:lnTo>
                    <a:pt x="11715" y="6771"/>
                  </a:lnTo>
                  <a:lnTo>
                    <a:pt x="11812" y="6601"/>
                  </a:lnTo>
                  <a:lnTo>
                    <a:pt x="11910" y="6381"/>
                  </a:lnTo>
                  <a:lnTo>
                    <a:pt x="11958" y="6138"/>
                  </a:lnTo>
                  <a:lnTo>
                    <a:pt x="12007" y="5870"/>
                  </a:lnTo>
                  <a:lnTo>
                    <a:pt x="12007" y="5870"/>
                  </a:lnTo>
                  <a:lnTo>
                    <a:pt x="12031" y="5626"/>
                  </a:lnTo>
                  <a:lnTo>
                    <a:pt x="12007" y="5383"/>
                  </a:lnTo>
                  <a:lnTo>
                    <a:pt x="11983" y="5188"/>
                  </a:lnTo>
                  <a:lnTo>
                    <a:pt x="11934" y="4993"/>
                  </a:lnTo>
                  <a:lnTo>
                    <a:pt x="11885" y="4823"/>
                  </a:lnTo>
                  <a:lnTo>
                    <a:pt x="11812" y="4677"/>
                  </a:lnTo>
                  <a:lnTo>
                    <a:pt x="11715" y="4579"/>
                  </a:lnTo>
                  <a:lnTo>
                    <a:pt x="11593" y="4506"/>
                  </a:lnTo>
                  <a:lnTo>
                    <a:pt x="11593" y="4506"/>
                  </a:lnTo>
                  <a:lnTo>
                    <a:pt x="11666" y="4141"/>
                  </a:lnTo>
                  <a:lnTo>
                    <a:pt x="11690" y="3800"/>
                  </a:lnTo>
                  <a:lnTo>
                    <a:pt x="11690" y="3483"/>
                  </a:lnTo>
                  <a:lnTo>
                    <a:pt x="11690" y="3191"/>
                  </a:lnTo>
                  <a:lnTo>
                    <a:pt x="11666" y="2899"/>
                  </a:lnTo>
                  <a:lnTo>
                    <a:pt x="11617" y="2631"/>
                  </a:lnTo>
                  <a:lnTo>
                    <a:pt x="11544" y="2387"/>
                  </a:lnTo>
                  <a:lnTo>
                    <a:pt x="11471" y="2144"/>
                  </a:lnTo>
                  <a:lnTo>
                    <a:pt x="11374" y="1924"/>
                  </a:lnTo>
                  <a:lnTo>
                    <a:pt x="11276" y="1705"/>
                  </a:lnTo>
                  <a:lnTo>
                    <a:pt x="11155" y="1510"/>
                  </a:lnTo>
                  <a:lnTo>
                    <a:pt x="11009" y="1340"/>
                  </a:lnTo>
                  <a:lnTo>
                    <a:pt x="10862" y="1169"/>
                  </a:lnTo>
                  <a:lnTo>
                    <a:pt x="10716" y="1023"/>
                  </a:lnTo>
                  <a:lnTo>
                    <a:pt x="10400" y="755"/>
                  </a:lnTo>
                  <a:lnTo>
                    <a:pt x="10034" y="561"/>
                  </a:lnTo>
                  <a:lnTo>
                    <a:pt x="9669" y="366"/>
                  </a:lnTo>
                  <a:lnTo>
                    <a:pt x="9304" y="244"/>
                  </a:lnTo>
                  <a:lnTo>
                    <a:pt x="8938" y="146"/>
                  </a:lnTo>
                  <a:lnTo>
                    <a:pt x="8573" y="73"/>
                  </a:lnTo>
                  <a:lnTo>
                    <a:pt x="8232" y="25"/>
                  </a:lnTo>
                  <a:lnTo>
                    <a:pt x="7915" y="0"/>
                  </a:lnTo>
                  <a:lnTo>
                    <a:pt x="7623" y="0"/>
                  </a:lnTo>
                  <a:lnTo>
                    <a:pt x="7623" y="0"/>
                  </a:lnTo>
                  <a:lnTo>
                    <a:pt x="7282" y="25"/>
                  </a:lnTo>
                  <a:lnTo>
                    <a:pt x="6990" y="98"/>
                  </a:lnTo>
                  <a:lnTo>
                    <a:pt x="6746" y="171"/>
                  </a:lnTo>
                  <a:lnTo>
                    <a:pt x="6527" y="293"/>
                  </a:lnTo>
                  <a:lnTo>
                    <a:pt x="6332" y="390"/>
                  </a:lnTo>
                  <a:lnTo>
                    <a:pt x="6186" y="536"/>
                  </a:lnTo>
                  <a:lnTo>
                    <a:pt x="6040" y="658"/>
                  </a:lnTo>
                  <a:lnTo>
                    <a:pt x="5943" y="780"/>
                  </a:lnTo>
                  <a:lnTo>
                    <a:pt x="5943" y="780"/>
                  </a:lnTo>
                  <a:lnTo>
                    <a:pt x="5943" y="780"/>
                  </a:lnTo>
                  <a:lnTo>
                    <a:pt x="5943" y="780"/>
                  </a:lnTo>
                  <a:lnTo>
                    <a:pt x="5553" y="853"/>
                  </a:lnTo>
                  <a:lnTo>
                    <a:pt x="5188" y="975"/>
                  </a:lnTo>
                  <a:lnTo>
                    <a:pt x="4871" y="1145"/>
                  </a:lnTo>
                  <a:lnTo>
                    <a:pt x="4603" y="1316"/>
                  </a:lnTo>
                  <a:lnTo>
                    <a:pt x="4360" y="1535"/>
                  </a:lnTo>
                  <a:lnTo>
                    <a:pt x="4165" y="1754"/>
                  </a:lnTo>
                  <a:lnTo>
                    <a:pt x="4019" y="2022"/>
                  </a:lnTo>
                  <a:lnTo>
                    <a:pt x="3897" y="2290"/>
                  </a:lnTo>
                  <a:lnTo>
                    <a:pt x="3799" y="2558"/>
                  </a:lnTo>
                  <a:lnTo>
                    <a:pt x="3726" y="2826"/>
                  </a:lnTo>
                  <a:lnTo>
                    <a:pt x="3678" y="3118"/>
                  </a:lnTo>
                  <a:lnTo>
                    <a:pt x="3629" y="3410"/>
                  </a:lnTo>
                  <a:lnTo>
                    <a:pt x="3629" y="3702"/>
                  </a:lnTo>
                  <a:lnTo>
                    <a:pt x="3629" y="3970"/>
                  </a:lnTo>
                  <a:lnTo>
                    <a:pt x="3678" y="4482"/>
                  </a:lnTo>
                  <a:lnTo>
                    <a:pt x="3678" y="4482"/>
                  </a:lnTo>
                  <a:lnTo>
                    <a:pt x="3678" y="4506"/>
                  </a:lnTo>
                  <a:lnTo>
                    <a:pt x="3678" y="4506"/>
                  </a:lnTo>
                  <a:lnTo>
                    <a:pt x="3556" y="4555"/>
                  </a:lnTo>
                  <a:lnTo>
                    <a:pt x="3459" y="4652"/>
                  </a:lnTo>
                  <a:lnTo>
                    <a:pt x="3385" y="4798"/>
                  </a:lnTo>
                  <a:lnTo>
                    <a:pt x="3312" y="4969"/>
                  </a:lnTo>
                  <a:lnTo>
                    <a:pt x="3264" y="5164"/>
                  </a:lnTo>
                  <a:lnTo>
                    <a:pt x="3239" y="5383"/>
                  </a:lnTo>
                  <a:lnTo>
                    <a:pt x="3215" y="5626"/>
                  </a:lnTo>
                  <a:lnTo>
                    <a:pt x="3239" y="5870"/>
                  </a:lnTo>
                  <a:lnTo>
                    <a:pt x="3239" y="5870"/>
                  </a:lnTo>
                  <a:lnTo>
                    <a:pt x="3288" y="6138"/>
                  </a:lnTo>
                  <a:lnTo>
                    <a:pt x="3337" y="6381"/>
                  </a:lnTo>
                  <a:lnTo>
                    <a:pt x="3434" y="6601"/>
                  </a:lnTo>
                  <a:lnTo>
                    <a:pt x="3532" y="6771"/>
                  </a:lnTo>
                  <a:lnTo>
                    <a:pt x="3629" y="6942"/>
                  </a:lnTo>
                  <a:lnTo>
                    <a:pt x="3751" y="7039"/>
                  </a:lnTo>
                  <a:lnTo>
                    <a:pt x="3873" y="7112"/>
                  </a:lnTo>
                  <a:lnTo>
                    <a:pt x="4019" y="7112"/>
                  </a:lnTo>
                  <a:lnTo>
                    <a:pt x="4019" y="7112"/>
                  </a:lnTo>
                  <a:lnTo>
                    <a:pt x="4092" y="7088"/>
                  </a:lnTo>
                  <a:lnTo>
                    <a:pt x="4092" y="7088"/>
                  </a:lnTo>
                  <a:lnTo>
                    <a:pt x="4262" y="7502"/>
                  </a:lnTo>
                  <a:lnTo>
                    <a:pt x="4481" y="7867"/>
                  </a:lnTo>
                  <a:lnTo>
                    <a:pt x="4701" y="8232"/>
                  </a:lnTo>
                  <a:lnTo>
                    <a:pt x="4969" y="8573"/>
                  </a:lnTo>
                  <a:lnTo>
                    <a:pt x="5236" y="8866"/>
                  </a:lnTo>
                  <a:lnTo>
                    <a:pt x="5529" y="9133"/>
                  </a:lnTo>
                  <a:lnTo>
                    <a:pt x="5845" y="9377"/>
                  </a:lnTo>
                  <a:lnTo>
                    <a:pt x="6162" y="9596"/>
                  </a:lnTo>
                  <a:lnTo>
                    <a:pt x="6162" y="10668"/>
                  </a:lnTo>
                  <a:lnTo>
                    <a:pt x="6162" y="10668"/>
                  </a:lnTo>
                  <a:lnTo>
                    <a:pt x="5650" y="10717"/>
                  </a:lnTo>
                  <a:lnTo>
                    <a:pt x="5650" y="10717"/>
                  </a:lnTo>
                  <a:lnTo>
                    <a:pt x="5066" y="10814"/>
                  </a:lnTo>
                  <a:lnTo>
                    <a:pt x="4506" y="10936"/>
                  </a:lnTo>
                  <a:lnTo>
                    <a:pt x="3946" y="11058"/>
                  </a:lnTo>
                  <a:lnTo>
                    <a:pt x="3410" y="11228"/>
                  </a:lnTo>
                  <a:lnTo>
                    <a:pt x="2923" y="11423"/>
                  </a:lnTo>
                  <a:lnTo>
                    <a:pt x="2460" y="11642"/>
                  </a:lnTo>
                  <a:lnTo>
                    <a:pt x="2022" y="11886"/>
                  </a:lnTo>
                  <a:lnTo>
                    <a:pt x="1632" y="12153"/>
                  </a:lnTo>
                  <a:lnTo>
                    <a:pt x="1267" y="12421"/>
                  </a:lnTo>
                  <a:lnTo>
                    <a:pt x="950" y="12738"/>
                  </a:lnTo>
                  <a:lnTo>
                    <a:pt x="682" y="13079"/>
                  </a:lnTo>
                  <a:lnTo>
                    <a:pt x="439" y="13420"/>
                  </a:lnTo>
                  <a:lnTo>
                    <a:pt x="268" y="13810"/>
                  </a:lnTo>
                  <a:lnTo>
                    <a:pt x="122" y="14199"/>
                  </a:lnTo>
                  <a:lnTo>
                    <a:pt x="49" y="14638"/>
                  </a:lnTo>
                  <a:lnTo>
                    <a:pt x="0" y="15076"/>
                  </a:lnTo>
                  <a:lnTo>
                    <a:pt x="0" y="15076"/>
                  </a:lnTo>
                  <a:lnTo>
                    <a:pt x="49" y="15125"/>
                  </a:lnTo>
                  <a:lnTo>
                    <a:pt x="244" y="15222"/>
                  </a:lnTo>
                  <a:lnTo>
                    <a:pt x="414" y="15295"/>
                  </a:lnTo>
                  <a:lnTo>
                    <a:pt x="633" y="15393"/>
                  </a:lnTo>
                  <a:lnTo>
                    <a:pt x="901" y="15490"/>
                  </a:lnTo>
                  <a:lnTo>
                    <a:pt x="1267" y="15563"/>
                  </a:lnTo>
                  <a:lnTo>
                    <a:pt x="1705" y="15661"/>
                  </a:lnTo>
                  <a:lnTo>
                    <a:pt x="2216" y="15758"/>
                  </a:lnTo>
                  <a:lnTo>
                    <a:pt x="2825" y="15831"/>
                  </a:lnTo>
                  <a:lnTo>
                    <a:pt x="3556" y="15928"/>
                  </a:lnTo>
                  <a:lnTo>
                    <a:pt x="4384" y="15977"/>
                  </a:lnTo>
                  <a:lnTo>
                    <a:pt x="5309" y="16026"/>
                  </a:lnTo>
                  <a:lnTo>
                    <a:pt x="6381" y="16050"/>
                  </a:lnTo>
                  <a:lnTo>
                    <a:pt x="7599" y="16075"/>
                  </a:lnTo>
                  <a:lnTo>
                    <a:pt x="7599" y="16075"/>
                  </a:lnTo>
                  <a:lnTo>
                    <a:pt x="8792" y="16050"/>
                  </a:lnTo>
                  <a:lnTo>
                    <a:pt x="9864" y="16026"/>
                  </a:lnTo>
                  <a:lnTo>
                    <a:pt x="10814" y="15977"/>
                  </a:lnTo>
                  <a:lnTo>
                    <a:pt x="11642" y="15928"/>
                  </a:lnTo>
                  <a:lnTo>
                    <a:pt x="12372" y="15831"/>
                  </a:lnTo>
                  <a:lnTo>
                    <a:pt x="12981" y="15758"/>
                  </a:lnTo>
                  <a:lnTo>
                    <a:pt x="13517" y="15661"/>
                  </a:lnTo>
                  <a:lnTo>
                    <a:pt x="13955" y="15563"/>
                  </a:lnTo>
                  <a:lnTo>
                    <a:pt x="14321" y="15490"/>
                  </a:lnTo>
                  <a:lnTo>
                    <a:pt x="14613" y="15393"/>
                  </a:lnTo>
                  <a:lnTo>
                    <a:pt x="14832" y="15295"/>
                  </a:lnTo>
                  <a:lnTo>
                    <a:pt x="15003" y="15222"/>
                  </a:lnTo>
                  <a:lnTo>
                    <a:pt x="15173" y="15125"/>
                  </a:lnTo>
                  <a:lnTo>
                    <a:pt x="15246" y="15076"/>
                  </a:lnTo>
                  <a:lnTo>
                    <a:pt x="15246" y="15076"/>
                  </a:lnTo>
                  <a:lnTo>
                    <a:pt x="15198" y="14613"/>
                  </a:lnTo>
                  <a:lnTo>
                    <a:pt x="15125" y="14175"/>
                  </a:lnTo>
                  <a:lnTo>
                    <a:pt x="15003" y="13761"/>
                  </a:lnTo>
                  <a:lnTo>
                    <a:pt x="14832" y="13371"/>
                  </a:lnTo>
                  <a:lnTo>
                    <a:pt x="14589" y="13006"/>
                  </a:lnTo>
                  <a:lnTo>
                    <a:pt x="14321" y="12665"/>
                  </a:lnTo>
                  <a:lnTo>
                    <a:pt x="14004" y="12373"/>
                  </a:lnTo>
                  <a:lnTo>
                    <a:pt x="13639" y="12080"/>
                  </a:lnTo>
                  <a:lnTo>
                    <a:pt x="13249" y="11813"/>
                  </a:lnTo>
                  <a:lnTo>
                    <a:pt x="12811" y="11593"/>
                  </a:lnTo>
                  <a:lnTo>
                    <a:pt x="12324" y="11374"/>
                  </a:lnTo>
                  <a:lnTo>
                    <a:pt x="11812" y="11204"/>
                  </a:lnTo>
                  <a:lnTo>
                    <a:pt x="11252" y="11033"/>
                  </a:lnTo>
                  <a:lnTo>
                    <a:pt x="10668" y="10911"/>
                  </a:lnTo>
                  <a:lnTo>
                    <a:pt x="10034" y="10790"/>
                  </a:lnTo>
                  <a:lnTo>
                    <a:pt x="9401" y="10717"/>
                  </a:lnTo>
                  <a:lnTo>
                    <a:pt x="9401" y="10717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4" name="Shape 88"/>
            <p:cNvSpPr txBox="1">
              <a:spLocks/>
            </p:cNvSpPr>
            <p:nvPr/>
          </p:nvSpPr>
          <p:spPr>
            <a:xfrm>
              <a:off x="3289876" y="4017535"/>
              <a:ext cx="1280160" cy="36576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Char char="▸"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1pPr>
              <a:lvl2pPr marR="0" lvl="1" algn="l" rtl="0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Char char="▹"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2pPr>
              <a:lvl3pPr marR="0" lvl="2" algn="l" rtl="0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Char char="▹"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3pPr>
              <a:lvl4pPr marR="0" lvl="3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4pPr>
              <a:lvl5pPr marR="0" lvl="4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5pPr>
              <a:lvl6pPr marR="0" lvl="5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6pPr>
              <a:lvl7pPr marR="0" lvl="6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7pPr>
              <a:lvl8pPr marR="0" lvl="7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8pPr>
              <a:lvl9pPr marR="0" lvl="8" algn="l" rtl="0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>
                  <a:srgbClr val="666666"/>
                </a:buClr>
                <a:buSzPct val="100000"/>
                <a:buFont typeface="Karla"/>
                <a:buNone/>
                <a:defRPr sz="2000" b="0" i="0" u="none" strike="noStrike" cap="none">
                  <a:solidFill>
                    <a:srgbClr val="666666"/>
                  </a:solidFill>
                  <a:latin typeface="Karla"/>
                  <a:ea typeface="Karla"/>
                  <a:cs typeface="Karla"/>
                  <a:sym typeface="Karla"/>
                </a:defRPr>
              </a:lvl9pPr>
            </a:lstStyle>
            <a:p>
              <a:pPr algn="ctr">
                <a:spcBef>
                  <a:spcPts val="0"/>
                </a:spcBef>
                <a:buFont typeface="Karla"/>
                <a:buNone/>
              </a:pPr>
              <a:r>
                <a:rPr lang="en" sz="1400" dirty="0" smtClean="0">
                  <a:solidFill>
                    <a:schemeClr val="bg1"/>
                  </a:solidFill>
                </a:rPr>
                <a:t>Pusrenpegfor</a:t>
              </a:r>
              <a:endParaRPr lang="en" sz="14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6" name="Straight Arrow Connector 5"/>
          <p:cNvCxnSpPr>
            <a:endCxn id="2" idx="1"/>
          </p:cNvCxnSpPr>
          <p:nvPr/>
        </p:nvCxnSpPr>
        <p:spPr>
          <a:xfrm>
            <a:off x="3452884" y="841678"/>
            <a:ext cx="585984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2" idx="3"/>
            <a:endCxn id="15" idx="1"/>
          </p:cNvCxnSpPr>
          <p:nvPr/>
        </p:nvCxnSpPr>
        <p:spPr>
          <a:xfrm>
            <a:off x="5684788" y="841678"/>
            <a:ext cx="68644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15" idx="3"/>
            <a:endCxn id="18" idx="3"/>
          </p:cNvCxnSpPr>
          <p:nvPr/>
        </p:nvCxnSpPr>
        <p:spPr>
          <a:xfrm>
            <a:off x="8017150" y="841678"/>
            <a:ext cx="522711" cy="1155656"/>
          </a:xfrm>
          <a:prstGeom prst="bentConnector3">
            <a:avLst>
              <a:gd name="adj1" fmla="val 143734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8" idx="1"/>
            <a:endCxn id="19" idx="3"/>
          </p:cNvCxnSpPr>
          <p:nvPr/>
        </p:nvCxnSpPr>
        <p:spPr>
          <a:xfrm flipH="1">
            <a:off x="6484549" y="1997334"/>
            <a:ext cx="59227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9" idx="2"/>
            <a:endCxn id="20" idx="0"/>
          </p:cNvCxnSpPr>
          <p:nvPr/>
        </p:nvCxnSpPr>
        <p:spPr>
          <a:xfrm>
            <a:off x="5753029" y="2225934"/>
            <a:ext cx="0" cy="39534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0" idx="3"/>
            <a:endCxn id="21" idx="1"/>
          </p:cNvCxnSpPr>
          <p:nvPr/>
        </p:nvCxnSpPr>
        <p:spPr>
          <a:xfrm>
            <a:off x="6484549" y="2849881"/>
            <a:ext cx="59227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4805090" y="3852179"/>
            <a:ext cx="1645920" cy="548640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latin typeface="Karla" pitchFamily="2" charset="0"/>
                <a:ea typeface="Karla" pitchFamily="2" charset="0"/>
              </a:rPr>
              <a:t>Merekap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Jumlah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Kebutuhan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Pegawai</a:t>
            </a:r>
            <a:endParaRPr lang="en-US" sz="1200" dirty="0">
              <a:latin typeface="Karla" pitchFamily="2" charset="0"/>
              <a:ea typeface="Karla" pitchFamily="2" charset="0"/>
            </a:endParaRPr>
          </a:p>
        </p:txBody>
      </p:sp>
      <p:sp>
        <p:nvSpPr>
          <p:cNvPr id="40" name="Rectangle 39">
            <a:hlinkClick r:id="rId7" action="ppaction://hlinksldjump"/>
          </p:cNvPr>
          <p:cNvSpPr/>
          <p:nvPr/>
        </p:nvSpPr>
        <p:spPr>
          <a:xfrm>
            <a:off x="6968118" y="3669299"/>
            <a:ext cx="1828800" cy="914400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latin typeface="Karla" pitchFamily="2" charset="0"/>
                <a:ea typeface="Karla" pitchFamily="2" charset="0"/>
              </a:rPr>
              <a:t>Menghitung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Jumlah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Pertimbangan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Teknis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Tambahan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Alokasi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Formasi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dirty="0" err="1" smtClean="0">
                <a:latin typeface="Karla" pitchFamily="2" charset="0"/>
                <a:ea typeface="Karla" pitchFamily="2" charset="0"/>
              </a:rPr>
              <a:t>Pegawai</a:t>
            </a:r>
            <a:r>
              <a:rPr lang="en-US" sz="1200" dirty="0" smtClean="0">
                <a:latin typeface="Karla" pitchFamily="2" charset="0"/>
                <a:ea typeface="Karla" pitchFamily="2" charset="0"/>
              </a:rPr>
              <a:t> </a:t>
            </a:r>
            <a:r>
              <a:rPr lang="en-US" sz="1200" baseline="30000" dirty="0">
                <a:latin typeface="Karla" pitchFamily="2" charset="0"/>
                <a:ea typeface="Karla" pitchFamily="2" charset="0"/>
              </a:rPr>
              <a:t>*)</a:t>
            </a:r>
            <a:endParaRPr lang="en-US" sz="1200" dirty="0">
              <a:latin typeface="Karla" pitchFamily="2" charset="0"/>
              <a:ea typeface="Karla" pitchFamily="2" charset="0"/>
            </a:endParaRPr>
          </a:p>
        </p:txBody>
      </p:sp>
      <p:cxnSp>
        <p:nvCxnSpPr>
          <p:cNvPr id="32" name="Straight Arrow Connector 31"/>
          <p:cNvCxnSpPr>
            <a:endCxn id="39" idx="1"/>
          </p:cNvCxnSpPr>
          <p:nvPr/>
        </p:nvCxnSpPr>
        <p:spPr>
          <a:xfrm>
            <a:off x="4276299" y="4126499"/>
            <a:ext cx="528791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39" idx="3"/>
            <a:endCxn id="40" idx="1"/>
          </p:cNvCxnSpPr>
          <p:nvPr/>
        </p:nvCxnSpPr>
        <p:spPr>
          <a:xfrm>
            <a:off x="6451010" y="4126499"/>
            <a:ext cx="517108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Shape 393"/>
          <p:cNvSpPr txBox="1">
            <a:spLocks/>
          </p:cNvSpPr>
          <p:nvPr/>
        </p:nvSpPr>
        <p:spPr>
          <a:xfrm>
            <a:off x="3263310" y="4809533"/>
            <a:ext cx="3093085" cy="29837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▸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R="0" lvl="1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▹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Char char="▹"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R="0" lvl="3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R="0" lvl="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R="0" lvl="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R="0" lvl="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R="0" lvl="8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666666"/>
              </a:buClr>
              <a:buSzPct val="100000"/>
              <a:buFont typeface="Karla"/>
              <a:buNone/>
              <a:defRPr sz="2000" b="0" i="0" u="none" strike="noStrike" cap="none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pPr>
              <a:spcBef>
                <a:spcPts val="0"/>
              </a:spcBef>
              <a:buFont typeface="Karla"/>
              <a:buNone/>
            </a:pPr>
            <a:r>
              <a:rPr lang="en" sz="1400" i="1" baseline="30000" dirty="0" smtClean="0">
                <a:solidFill>
                  <a:schemeClr val="bg1"/>
                </a:solidFill>
              </a:rPr>
              <a:t>*) </a:t>
            </a:r>
            <a:r>
              <a:rPr lang="en" sz="1400" i="1" dirty="0" smtClean="0">
                <a:solidFill>
                  <a:schemeClr val="bg1"/>
                </a:solidFill>
              </a:rPr>
              <a:t>klik untuk melihat detail proses</a:t>
            </a:r>
            <a:endParaRPr lang="en" sz="14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78"/>
          <p:cNvSpPr txBox="1">
            <a:spLocks noGrp="1"/>
          </p:cNvSpPr>
          <p:nvPr>
            <p:ph type="title"/>
          </p:nvPr>
        </p:nvSpPr>
        <p:spPr>
          <a:xfrm>
            <a:off x="875524" y="789705"/>
            <a:ext cx="6116680" cy="786663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 dirty="0" smtClean="0"/>
              <a:t>PEMANFAATAN</a:t>
            </a:r>
            <a:br>
              <a:rPr lang="en" sz="2400" dirty="0" smtClean="0"/>
            </a:br>
            <a:r>
              <a:rPr lang="en" sz="2400" dirty="0" smtClean="0"/>
              <a:t>APLIKASI </a:t>
            </a:r>
            <a:r>
              <a:rPr lang="en" sz="2400" dirty="0" smtClean="0">
                <a:solidFill>
                  <a:srgbClr val="CDDC39"/>
                </a:solidFill>
              </a:rPr>
              <a:t>RENPEGFOR</a:t>
            </a:r>
            <a:endParaRPr lang="en" sz="2400" dirty="0"/>
          </a:p>
        </p:txBody>
      </p:sp>
      <p:grpSp>
        <p:nvGrpSpPr>
          <p:cNvPr id="6" name="Shape 112"/>
          <p:cNvGrpSpPr/>
          <p:nvPr/>
        </p:nvGrpSpPr>
        <p:grpSpPr>
          <a:xfrm>
            <a:off x="301520" y="964059"/>
            <a:ext cx="457189" cy="457119"/>
            <a:chOff x="1923675" y="1633650"/>
            <a:chExt cx="436000" cy="435975"/>
          </a:xfrm>
        </p:grpSpPr>
        <p:sp>
          <p:nvSpPr>
            <p:cNvPr id="7" name="Shape 113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0" t="0" r="0" b="0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114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0" t="0" r="0" b="0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115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0" t="0" r="0" b="0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" name="Shape 116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0" t="0" r="0" b="0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" name="Shape 117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0" t="0" r="0" b="0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118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0" t="0" r="0" b="0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3" name="Text Placeholder 1"/>
          <p:cNvSpPr>
            <a:spLocks noGrp="1"/>
          </p:cNvSpPr>
          <p:nvPr>
            <p:ph type="body" idx="1"/>
          </p:nvPr>
        </p:nvSpPr>
        <p:spPr>
          <a:xfrm>
            <a:off x="875524" y="1895063"/>
            <a:ext cx="6116680" cy="2000661"/>
          </a:xfrm>
        </p:spPr>
        <p:txBody>
          <a:bodyPr/>
          <a:lstStyle/>
          <a:p>
            <a:pPr marL="227013" indent="-227013" algn="just">
              <a:lnSpc>
                <a:spcPct val="125000"/>
              </a:lnSpc>
              <a:spcAft>
                <a:spcPts val="600"/>
              </a:spcAft>
            </a:pPr>
            <a:r>
              <a:rPr lang="en-US" sz="1800" dirty="0" err="1" smtClean="0"/>
              <a:t>Diharapkan</a:t>
            </a:r>
            <a:r>
              <a:rPr lang="en-US" sz="1800" dirty="0" smtClean="0"/>
              <a:t> </a:t>
            </a:r>
            <a:r>
              <a:rPr lang="en-US" sz="1800" dirty="0" err="1" smtClean="0"/>
              <a:t>hasil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Aplikasi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diimport</a:t>
            </a:r>
            <a:r>
              <a:rPr lang="en-US" sz="1800" dirty="0" smtClean="0"/>
              <a:t> </a:t>
            </a:r>
            <a:r>
              <a:rPr lang="en-US" sz="1800" dirty="0" err="1" smtClean="0"/>
              <a:t>ke</a:t>
            </a:r>
            <a:r>
              <a:rPr lang="en-US" sz="1800" dirty="0" smtClean="0"/>
              <a:t> </a:t>
            </a:r>
            <a:r>
              <a:rPr lang="en-US" sz="1800" dirty="0" err="1" smtClean="0"/>
              <a:t>berbagai</a:t>
            </a:r>
            <a:r>
              <a:rPr lang="en-US" sz="1800" dirty="0" smtClean="0"/>
              <a:t> format, </a:t>
            </a:r>
            <a:r>
              <a:rPr lang="en-US" sz="1800" dirty="0" err="1" smtClean="0"/>
              <a:t>sehingga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digunakan</a:t>
            </a:r>
            <a:r>
              <a:rPr lang="en-US" sz="1800" dirty="0" smtClean="0"/>
              <a:t>/ </a:t>
            </a:r>
            <a:r>
              <a:rPr lang="en-US" sz="1800" dirty="0" err="1" smtClean="0"/>
              <a:t>dimanfaatkan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Aplikasi</a:t>
            </a:r>
            <a:r>
              <a:rPr lang="en-US" sz="1800" dirty="0" smtClean="0"/>
              <a:t> lain yang </a:t>
            </a:r>
            <a:r>
              <a:rPr lang="en-US" sz="1800" dirty="0" err="1" smtClean="0"/>
              <a:t>terkait</a:t>
            </a:r>
            <a:r>
              <a:rPr lang="en-US" sz="1800" dirty="0" smtClean="0"/>
              <a:t>, </a:t>
            </a:r>
            <a:r>
              <a:rPr lang="en-US" sz="1800" dirty="0" err="1" smtClean="0"/>
              <a:t>misalnya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</a:t>
            </a:r>
            <a:r>
              <a:rPr lang="en-US" sz="1800" dirty="0" err="1" smtClean="0"/>
              <a:t>bahan</a:t>
            </a:r>
            <a:r>
              <a:rPr lang="en-US" sz="1800" dirty="0" smtClean="0"/>
              <a:t> input </a:t>
            </a:r>
            <a:r>
              <a:rPr lang="en-US" sz="1800" dirty="0" err="1" smtClean="0"/>
              <a:t>Aplikasi</a:t>
            </a:r>
            <a:r>
              <a:rPr lang="en-US" sz="1800" dirty="0" smtClean="0"/>
              <a:t> e-</a:t>
            </a:r>
            <a:r>
              <a:rPr lang="en-US" sz="1800" dirty="0" err="1" smtClean="0"/>
              <a:t>Formasi</a:t>
            </a:r>
            <a:r>
              <a:rPr lang="en-US" sz="1800" dirty="0" smtClean="0"/>
              <a:t> </a:t>
            </a:r>
            <a:r>
              <a:rPr lang="en-US" sz="1800" dirty="0" err="1" smtClean="0"/>
              <a:t>KeMenPAN</a:t>
            </a:r>
            <a:r>
              <a:rPr lang="en-US" sz="1800" dirty="0" smtClean="0"/>
              <a:t>-RB.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56843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22"/>
        </a:solidFill>
        <a:effectLst/>
      </p:bgPr>
    </p:bg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 txBox="1">
            <a:spLocks noGrp="1"/>
          </p:cNvSpPr>
          <p:nvPr>
            <p:ph type="ctrTitle" idx="4294967295"/>
          </p:nvPr>
        </p:nvSpPr>
        <p:spPr>
          <a:xfrm>
            <a:off x="685800" y="1964350"/>
            <a:ext cx="4531499" cy="1159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 dirty="0" smtClean="0">
                <a:solidFill>
                  <a:srgbClr val="FF5722"/>
                </a:solidFill>
              </a:rPr>
              <a:t>TERIMA KASIH</a:t>
            </a:r>
            <a:endParaRPr lang="en" sz="3600" dirty="0">
              <a:solidFill>
                <a:srgbClr val="FF5722"/>
              </a:solidFill>
            </a:endParaRPr>
          </a:p>
        </p:txBody>
      </p:sp>
      <p:sp>
        <p:nvSpPr>
          <p:cNvPr id="393" name="Shape 393"/>
          <p:cNvSpPr txBox="1">
            <a:spLocks noGrp="1"/>
          </p:cNvSpPr>
          <p:nvPr>
            <p:ph type="body" idx="4294967295"/>
          </p:nvPr>
        </p:nvSpPr>
        <p:spPr>
          <a:xfrm>
            <a:off x="685800" y="3767138"/>
            <a:ext cx="6575999" cy="1075962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Pusat Perencanaan Kepegawaian dan Formasi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Badan Kepegawaian Negara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2017</a:t>
            </a:r>
            <a:endParaRPr lang="en" dirty="0"/>
          </a:p>
        </p:txBody>
      </p:sp>
      <p:grpSp>
        <p:nvGrpSpPr>
          <p:cNvPr id="394" name="Shape 394"/>
          <p:cNvGrpSpPr/>
          <p:nvPr/>
        </p:nvGrpSpPr>
        <p:grpSpPr>
          <a:xfrm>
            <a:off x="785304" y="1555466"/>
            <a:ext cx="462632" cy="462632"/>
            <a:chOff x="1278900" y="2333250"/>
            <a:chExt cx="381175" cy="381175"/>
          </a:xfrm>
        </p:grpSpPr>
        <p:sp>
          <p:nvSpPr>
            <p:cNvPr id="395" name="Shape 395"/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0" t="0" r="0" b="0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96" name="Shape 396"/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0" t="0" r="0" b="0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97" name="Shape 397"/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0" t="0" r="0" b="0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98" name="Shape 398"/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0" t="0" r="0" b="0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noFill/>
            <a:ln w="12175" cap="rnd" cmpd="sng">
              <a:solidFill>
                <a:srgbClr val="B7B7B7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009688"/>
        </a:solidFill>
        <a:effectLst/>
      </p:bgPr>
    </p:bg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/>
          <p:nvPr/>
        </p:nvSpPr>
        <p:spPr>
          <a:xfrm>
            <a:off x="4004250" y="386632"/>
            <a:ext cx="45720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i="1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User</a:t>
            </a:r>
            <a:r>
              <a:rPr lang="en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Memilih Jabatan yang Akan Dianalisa dari Struktur Organisasi</a:t>
            </a:r>
            <a:endParaRPr lang="en" dirty="0">
              <a:solidFill>
                <a:srgbClr val="009688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312" name="Shape 312"/>
          <p:cNvGrpSpPr/>
          <p:nvPr/>
        </p:nvGrpSpPr>
        <p:grpSpPr>
          <a:xfrm>
            <a:off x="6108889" y="1003099"/>
            <a:ext cx="376898" cy="330345"/>
            <a:chOff x="5323499" y="1591325"/>
            <a:chExt cx="376898" cy="330345"/>
          </a:xfrm>
        </p:grpSpPr>
        <p:sp>
          <p:nvSpPr>
            <p:cNvPr id="313" name="Shape 313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14" name="Shape 314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315" name="Shape 315"/>
          <p:cNvGrpSpPr/>
          <p:nvPr/>
        </p:nvGrpSpPr>
        <p:grpSpPr>
          <a:xfrm>
            <a:off x="6108888" y="2716531"/>
            <a:ext cx="376898" cy="330345"/>
            <a:chOff x="5323499" y="1591325"/>
            <a:chExt cx="376898" cy="330345"/>
          </a:xfrm>
        </p:grpSpPr>
        <p:sp>
          <p:nvSpPr>
            <p:cNvPr id="316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17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318" name="Shape 318"/>
          <p:cNvSpPr txBox="1"/>
          <p:nvPr/>
        </p:nvSpPr>
        <p:spPr>
          <a:xfrm>
            <a:off x="3981587" y="1386038"/>
            <a:ext cx="4572000" cy="118872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Aplikasi akan Menampilkan Kisi-Kisi Uraian Tugas berdasarkan Jenjang Jabatan (untuk Jabatan Struktural), Fungsi Jabatan dan Objek Kerja Jabatan (untuk Jabatan Pelaksana), serta Butir Kegiatan (untuk Jabatan Fungsional)</a:t>
            </a:r>
            <a:endParaRPr lang="en" dirty="0">
              <a:solidFill>
                <a:srgbClr val="009688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319" name="Shape 319"/>
          <p:cNvSpPr txBox="1"/>
          <p:nvPr/>
        </p:nvSpPr>
        <p:spPr>
          <a:xfrm>
            <a:off x="3981587" y="3116633"/>
            <a:ext cx="45720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i="1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User</a:t>
            </a:r>
            <a:r>
              <a:rPr lang="en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Melengkapi Butir-Butir Informasi Lain berdasarkan Kisi-Kisi Uraian Tugas</a:t>
            </a:r>
            <a:endParaRPr lang="en" dirty="0">
              <a:solidFill>
                <a:srgbClr val="009688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7" name="Shape 178"/>
          <p:cNvSpPr txBox="1">
            <a:spLocks/>
          </p:cNvSpPr>
          <p:nvPr/>
        </p:nvSpPr>
        <p:spPr>
          <a:xfrm>
            <a:off x="382238" y="3246373"/>
            <a:ext cx="2233580" cy="13562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24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" dirty="0" smtClean="0"/>
              <a:t>ALUR PROSES </a:t>
            </a:r>
            <a:r>
              <a:rPr lang="en" dirty="0" smtClean="0">
                <a:solidFill>
                  <a:srgbClr val="009688"/>
                </a:solidFill>
              </a:rPr>
              <a:t>ANJAB</a:t>
            </a:r>
            <a:endParaRPr lang="en" dirty="0">
              <a:solidFill>
                <a:srgbClr val="009688"/>
              </a:solidFill>
            </a:endParaRPr>
          </a:p>
        </p:txBody>
      </p:sp>
      <p:grpSp>
        <p:nvGrpSpPr>
          <p:cNvPr id="18" name="Shape 589"/>
          <p:cNvGrpSpPr/>
          <p:nvPr/>
        </p:nvGrpSpPr>
        <p:grpSpPr>
          <a:xfrm>
            <a:off x="475713" y="2764563"/>
            <a:ext cx="731520" cy="548640"/>
            <a:chOff x="5247525" y="3007275"/>
            <a:chExt cx="517575" cy="384825"/>
          </a:xfrm>
        </p:grpSpPr>
        <p:sp>
          <p:nvSpPr>
            <p:cNvPr id="19" name="Shape 590"/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0" t="0" r="0" b="0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  <p:sp>
          <p:nvSpPr>
            <p:cNvPr id="20" name="Shape 591"/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0" t="0" r="0" b="0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>
                <a:solidFill>
                  <a:schemeClr val="tx1"/>
                </a:solidFill>
              </a:endParaRPr>
            </a:p>
          </p:txBody>
        </p:sp>
      </p:grpSp>
      <p:sp>
        <p:nvSpPr>
          <p:cNvPr id="22" name="Shape 319"/>
          <p:cNvSpPr txBox="1"/>
          <p:nvPr/>
        </p:nvSpPr>
        <p:spPr>
          <a:xfrm>
            <a:off x="3974500" y="4150129"/>
            <a:ext cx="4572000" cy="54864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i="1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User</a:t>
            </a:r>
            <a:r>
              <a:rPr lang="en" dirty="0" smtClean="0">
                <a:solidFill>
                  <a:srgbClr val="009688"/>
                </a:solidFill>
                <a:latin typeface="Karla"/>
                <a:ea typeface="Karla"/>
                <a:cs typeface="Karla"/>
                <a:sym typeface="Karla"/>
              </a:rPr>
              <a:t> dapat Mencetak Hasil atau Menyimpan ke Dalam File (.doc/.pdf)</a:t>
            </a:r>
            <a:endParaRPr lang="en" dirty="0">
              <a:solidFill>
                <a:srgbClr val="009688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grpSp>
        <p:nvGrpSpPr>
          <p:cNvPr id="23" name="Shape 315"/>
          <p:cNvGrpSpPr/>
          <p:nvPr/>
        </p:nvGrpSpPr>
        <p:grpSpPr>
          <a:xfrm>
            <a:off x="6108889" y="3752776"/>
            <a:ext cx="376898" cy="330345"/>
            <a:chOff x="5323499" y="1591325"/>
            <a:chExt cx="376898" cy="330345"/>
          </a:xfrm>
        </p:grpSpPr>
        <p:sp>
          <p:nvSpPr>
            <p:cNvPr id="24" name="Shape 316"/>
            <p:cNvSpPr/>
            <p:nvPr/>
          </p:nvSpPr>
          <p:spPr>
            <a:xfrm rot="5400000">
              <a:off x="5385398" y="1606670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>
                <a:alpha val="7310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5" name="Shape 317"/>
            <p:cNvSpPr/>
            <p:nvPr/>
          </p:nvSpPr>
          <p:spPr>
            <a:xfrm rot="5400000">
              <a:off x="5325899" y="1588924"/>
              <a:ext cx="312599" cy="317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6" name="Shape 178">
            <a:hlinkClick r:id="rId3" action="ppaction://hlinksldjump"/>
          </p:cNvPr>
          <p:cNvSpPr txBox="1">
            <a:spLocks/>
          </p:cNvSpPr>
          <p:nvPr/>
        </p:nvSpPr>
        <p:spPr>
          <a:xfrm>
            <a:off x="3294626" y="4761221"/>
            <a:ext cx="686961" cy="3033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Montserrat"/>
              <a:buNone/>
              <a:defRPr sz="2400" b="1" i="0" u="none" strike="noStrike" cap="none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Clr>
                <a:srgbClr val="999999"/>
              </a:buClr>
              <a:buSzPct val="100000"/>
              <a:buFont typeface="Montserrat"/>
              <a:buNone/>
              <a:defRPr sz="2400" b="1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en" sz="1600" dirty="0" smtClean="0">
                <a:solidFill>
                  <a:schemeClr val="bg1"/>
                </a:solidFill>
              </a:rPr>
              <a:t>back</a:t>
            </a:r>
            <a:endParaRPr lang="en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1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" grpId="0" animBg="1"/>
      <p:bldP spid="318" grpId="0" animBg="1"/>
      <p:bldP spid="319" grpId="0" animBg="1"/>
      <p:bldP spid="22" grpId="0" animBg="1"/>
    </p:bldLst>
  </p:timing>
</p:sld>
</file>

<file path=ppt/theme/theme1.xml><?xml version="1.0" encoding="utf-8"?>
<a:theme xmlns:a="http://schemas.openxmlformats.org/drawingml/2006/main" name="Arvirarg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588</Words>
  <Application>Microsoft Office PowerPoint</Application>
  <PresentationFormat>On-screen Show (16:9)</PresentationFormat>
  <Paragraphs>76</Paragraphs>
  <Slides>13</Slides>
  <Notes>11</Notes>
  <HiddenSlides>5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Wingdings</vt:lpstr>
      <vt:lpstr>Arial</vt:lpstr>
      <vt:lpstr>Montserrat</vt:lpstr>
      <vt:lpstr>Karla</vt:lpstr>
      <vt:lpstr>Arvirargus template</vt:lpstr>
      <vt:lpstr>SISTEM APLIKASI RENPEGFOR</vt:lpstr>
      <vt:lpstr>PowerPoint Presentation</vt:lpstr>
      <vt:lpstr>KONDISI SAAT INI</vt:lpstr>
      <vt:lpstr>SISTEM APLIKASI RENPEGFOR</vt:lpstr>
      <vt:lpstr>FITUR-FITUR SISTEM APLIKASI RENPEGFOR</vt:lpstr>
      <vt:lpstr>ALUR PROSES SISTEM APLIKASI RENPEGFOR</vt:lpstr>
      <vt:lpstr>PEMANFAATAN APLIKASI RENPEGFOR</vt:lpstr>
      <vt:lpstr>TERIMA KASIH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APLIKASI PERENCANAAN KEPEGAWAIAN</dc:title>
  <dc:creator>depe</dc:creator>
  <cp:lastModifiedBy>pamungkas.didik@gmail.com</cp:lastModifiedBy>
  <cp:revision>30</cp:revision>
  <dcterms:modified xsi:type="dcterms:W3CDTF">2016-12-31T16:51:12Z</dcterms:modified>
</cp:coreProperties>
</file>