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93" r:id="rId3"/>
    <p:sldId id="492" r:id="rId4"/>
    <p:sldId id="470" r:id="rId5"/>
    <p:sldId id="464" r:id="rId6"/>
    <p:sldId id="477" r:id="rId7"/>
    <p:sldId id="480" r:id="rId8"/>
    <p:sldId id="486" r:id="rId9"/>
    <p:sldId id="487" r:id="rId10"/>
    <p:sldId id="488" r:id="rId11"/>
    <p:sldId id="489" r:id="rId12"/>
    <p:sldId id="490" r:id="rId13"/>
    <p:sldId id="491" r:id="rId14"/>
    <p:sldId id="483" r:id="rId15"/>
    <p:sldId id="365" r:id="rId16"/>
  </p:sldIdLst>
  <p:sldSz cx="9906000" cy="6858000" type="A4"/>
  <p:notesSz cx="6994525" cy="111252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MS PGothic" charset="-128"/>
      <p:regular r:id="rId23"/>
    </p:embeddedFont>
    <p:embeddedFont>
      <p:font typeface="Bodoni MT Black" pitchFamily="18" charset="0"/>
      <p:bold r:id="rId24"/>
      <p:boldItalic r:id="rId25"/>
    </p:embeddedFont>
    <p:embeddedFont>
      <p:font typeface="OCR A Extended" pitchFamily="50" charset="0"/>
      <p:regular r:id="rId26"/>
    </p:embeddedFont>
    <p:embeddedFont>
      <p:font typeface="Perpetua Titling MT" pitchFamily="18" charset="0"/>
      <p:regular r:id="rId27"/>
      <p:bold r:id="rId28"/>
    </p:embeddedFont>
    <p:embeddedFont>
      <p:font typeface="Arial Narrow" pitchFamily="34" charset="0"/>
      <p:regular r:id="rId29"/>
      <p:bold r:id="rId30"/>
      <p:italic r:id="rId31"/>
      <p:boldItalic r:id="rId32"/>
    </p:embeddedFont>
    <p:embeddedFont>
      <p:font typeface="Century Gothic" pitchFamily="34" charset="0"/>
      <p:regular r:id="rId33"/>
      <p:bold r:id="rId34"/>
      <p:italic r:id="rId35"/>
      <p:boldItalic r:id="rId36"/>
    </p:embeddedFont>
    <p:embeddedFont>
      <p:font typeface="Raavi" pitchFamily="2"/>
      <p:regular r:id="rId37"/>
    </p:embeddedFont>
    <p:embeddedFont>
      <p:font typeface="Chaucer" pitchFamily="2" charset="0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99"/>
    <a:srgbClr val="FF3366"/>
    <a:srgbClr val="9999FF"/>
    <a:srgbClr val="996699"/>
    <a:srgbClr val="0099FF"/>
    <a:srgbClr val="CCFF00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84" d="100"/>
          <a:sy n="84" d="100"/>
        </p:scale>
        <p:origin x="-87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60" y="207534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555625"/>
          </a:xfrm>
          <a:prstGeom prst="rect">
            <a:avLst/>
          </a:prstGeom>
        </p:spPr>
        <p:txBody>
          <a:bodyPr vert="horz" lIns="100191" tIns="50096" rIns="100191" bIns="50096" rtlCol="0"/>
          <a:lstStyle>
            <a:lvl1pPr algn="l">
              <a:defRPr sz="13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0813" y="0"/>
            <a:ext cx="3032125" cy="555625"/>
          </a:xfrm>
          <a:prstGeom prst="rect">
            <a:avLst/>
          </a:prstGeom>
        </p:spPr>
        <p:txBody>
          <a:bodyPr vert="horz" wrap="square" lIns="100191" tIns="50096" rIns="100191" bIns="5009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CD1CE4A-A6AE-4886-A2B0-E7B1193125EB}" type="datetimeFigureOut">
              <a:rPr lang="en-US"/>
              <a:pPr>
                <a:defRPr/>
              </a:pPr>
              <a:t>1/5/2017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4813"/>
            <a:ext cx="3032125" cy="558800"/>
          </a:xfrm>
          <a:prstGeom prst="rect">
            <a:avLst/>
          </a:prstGeom>
        </p:spPr>
        <p:txBody>
          <a:bodyPr vert="horz" lIns="100191" tIns="50096" rIns="100191" bIns="50096" rtlCol="0" anchor="b"/>
          <a:lstStyle>
            <a:lvl1pPr algn="l">
              <a:defRPr sz="13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0813" y="10564813"/>
            <a:ext cx="3032125" cy="558800"/>
          </a:xfrm>
          <a:prstGeom prst="rect">
            <a:avLst/>
          </a:prstGeom>
        </p:spPr>
        <p:txBody>
          <a:bodyPr vert="horz" wrap="square" lIns="100191" tIns="50096" rIns="100191" bIns="5009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B9CDC71-AD74-49EC-9E49-CCF2231989D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555625"/>
          </a:xfrm>
          <a:prstGeom prst="rect">
            <a:avLst/>
          </a:prstGeom>
        </p:spPr>
        <p:txBody>
          <a:bodyPr vert="horz" lIns="100191" tIns="50096" rIns="100191" bIns="500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0813" y="0"/>
            <a:ext cx="3032125" cy="555625"/>
          </a:xfrm>
          <a:prstGeom prst="rect">
            <a:avLst/>
          </a:prstGeom>
        </p:spPr>
        <p:txBody>
          <a:bodyPr vert="horz" wrap="square" lIns="100191" tIns="50096" rIns="100191" bIns="5009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90C04C1-4A6D-4FC3-A557-1F71D8EB66AD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835025"/>
            <a:ext cx="6022975" cy="4170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191" tIns="50096" rIns="100191" bIns="5009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5284788"/>
            <a:ext cx="5591175" cy="5005387"/>
          </a:xfrm>
          <a:prstGeom prst="rect">
            <a:avLst/>
          </a:prstGeom>
        </p:spPr>
        <p:txBody>
          <a:bodyPr vert="horz" lIns="100191" tIns="50096" rIns="100191" bIns="5009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4813"/>
            <a:ext cx="3032125" cy="558800"/>
          </a:xfrm>
          <a:prstGeom prst="rect">
            <a:avLst/>
          </a:prstGeom>
        </p:spPr>
        <p:txBody>
          <a:bodyPr vert="horz" lIns="100191" tIns="50096" rIns="100191" bIns="500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0813" y="10564813"/>
            <a:ext cx="3032125" cy="558800"/>
          </a:xfrm>
          <a:prstGeom prst="rect">
            <a:avLst/>
          </a:prstGeom>
        </p:spPr>
        <p:txBody>
          <a:bodyPr vert="horz" wrap="square" lIns="100191" tIns="50096" rIns="100191" bIns="5009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F8A0C54-625F-4E92-9002-2D932BC25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C65F30-C373-4A2D-BBA0-02CBB4AB25D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620D9-79E5-4747-B8C3-7112CF354A62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620D9-79E5-4747-B8C3-7112CF354A62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5DD01C-AADD-4178-9B9B-F200F4B6D7EF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/>
            <a:endParaRPr lang="id-ID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3444E4-B6FD-43BB-88F6-3288887E11D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505201"/>
            <a:ext cx="84201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5029200"/>
            <a:ext cx="69342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A5832E9-39B8-4DEA-9AFC-2E939EA985D5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334D-69E8-4722-B2CC-E2187AFB2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2CCB6F7-466E-470B-A6D1-885F4B089741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61E4-75FE-4D14-978F-E4BEE9F57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52400"/>
            <a:ext cx="825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238250" y="152400"/>
            <a:ext cx="8667750" cy="1062251"/>
          </a:xfr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9E2388E-FD89-45EC-983B-88AAAC73F3C2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82BE7-7D5D-4B9B-BB19-838BE78A1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9A6B97B-CEFF-4366-9F32-6788BE9B491C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F39A-46B2-481E-94A8-A1858D7F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053F71F-30EB-4137-9238-56FF7300E886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B8BB-1490-4ECC-A625-2CDD80684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>
            <a:spLocks noChangeArrowheads="1"/>
          </p:cNvSpPr>
          <p:nvPr userDrawn="1"/>
        </p:nvSpPr>
        <p:spPr bwMode="auto">
          <a:xfrm>
            <a:off x="8915400" y="0"/>
            <a:ext cx="495300" cy="890588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5C00"/>
              </a:gs>
              <a:gs pos="20000">
                <a:srgbClr val="FF5C00"/>
              </a:gs>
              <a:gs pos="100000">
                <a:srgbClr val="DA4400"/>
              </a:gs>
            </a:gsLst>
            <a:lin ang="5400000"/>
          </a:gradFill>
          <a:ln w="9525">
            <a:solidFill>
              <a:srgbClr val="FF63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95300" y="1022350"/>
            <a:ext cx="8915400" cy="0"/>
          </a:xfrm>
          <a:prstGeom prst="line">
            <a:avLst/>
          </a:prstGeom>
          <a:noFill/>
          <a:ln w="25400">
            <a:solidFill>
              <a:srgbClr val="FF67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5"/>
            <a:ext cx="8915400" cy="500141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95300" y="152400"/>
            <a:ext cx="8337550" cy="756321"/>
          </a:xfrm>
          <a:noFill/>
        </p:spPr>
        <p:txBody>
          <a:bodyPr>
            <a:normAutofit/>
          </a:bodyPr>
          <a:lstStyle>
            <a:lvl1pPr algn="ctr">
              <a:defRPr sz="3200"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89179ED-376D-4948-BD02-E6E2E1578C5D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304800"/>
            <a:ext cx="495300" cy="381000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8401C3-A628-4F7F-A5AB-06E8A42CA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Kemenpan-Rb (update 2012)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52400"/>
            <a:ext cx="825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476500" y="2828925"/>
            <a:ext cx="495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/>
              <a:t>UNDANG-UNDANG FONDASI UNTUK </a:t>
            </a:r>
            <a:r>
              <a:rPr lang="en-US"/>
              <a:t/>
            </a:r>
            <a:br>
              <a:rPr lang="en-US"/>
            </a:br>
            <a:r>
              <a:rPr lang="en-US"/>
              <a:t> REFORMASI BIROKRASI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238250" y="152400"/>
            <a:ext cx="8667750" cy="1062251"/>
          </a:xfrm>
          <a:noFill/>
        </p:spPr>
        <p:txBody>
          <a:bodyPr>
            <a:normAutofit/>
          </a:bodyPr>
          <a:lstStyle>
            <a:lvl1pPr algn="ctr">
              <a:defRPr sz="3200"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5912A0B-6547-46B1-A136-E952CA571E98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2B29-3518-4874-8949-DF498BD8E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3562DEB-38A9-496C-A59F-249B1C276A8C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37F0-3F73-44ED-8E17-0F8D56F24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 Kemenpan-Rb (update 2012)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52400"/>
            <a:ext cx="825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EB09CB8-EFFE-47B2-8EE5-14529191A0C5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67FD-4411-4024-A22D-0AB925050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>
            <a:spLocks noChangeArrowheads="1"/>
          </p:cNvSpPr>
          <p:nvPr userDrawn="1"/>
        </p:nvSpPr>
        <p:spPr bwMode="auto">
          <a:xfrm>
            <a:off x="8915400" y="0"/>
            <a:ext cx="4953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95300" y="1295400"/>
            <a:ext cx="89154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915400" y="304800"/>
            <a:ext cx="495300" cy="381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0C3071EE-8615-4AB0-8DB6-A48F0B1E6F21}" type="slidenum">
              <a:rPr lang="en-US" sz="18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anchor="ctr"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495300" y="152400"/>
            <a:ext cx="8255000" cy="1062251"/>
          </a:xfrm>
          <a:noFill/>
        </p:spPr>
        <p:txBody>
          <a:bodyPr>
            <a:normAutofit/>
          </a:bodyPr>
          <a:lstStyle>
            <a:lvl1pPr>
              <a:defRPr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D9BA0A2-FF1C-4CC1-A27A-512472E985EA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A699-9F11-4004-AA2A-368D1F708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B4EB60B-583C-46F9-A12E-8BCAE8344D23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83BB-1D9C-42CA-9806-D271A7D13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778F1B0-09B7-44D1-ACDB-72D0A28F7A3D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1593-2EF9-44EC-9D19-43FE104C4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DEBD61B-04D4-4A21-9D75-F1CC0293607C}" type="datetime1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7E8C-D7A2-4F4E-B0F0-E60C398D8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6" descr="City.png"/>
          <p:cNvSpPr>
            <a:spLocks noChangeAspect="1"/>
          </p:cNvSpPr>
          <p:nvPr userDrawn="1"/>
        </p:nvSpPr>
        <p:spPr bwMode="auto">
          <a:xfrm>
            <a:off x="0" y="1371600"/>
            <a:ext cx="9906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447800"/>
            <a:ext cx="8915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356350"/>
            <a:ext cx="60261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CAB6327-6ECF-4FFB-B501-D15E249BC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2" r:id="rId1"/>
    <p:sldLayoutId id="2147485783" r:id="rId2"/>
    <p:sldLayoutId id="2147485784" r:id="rId3"/>
    <p:sldLayoutId id="2147485785" r:id="rId4"/>
    <p:sldLayoutId id="2147485786" r:id="rId5"/>
    <p:sldLayoutId id="2147485787" r:id="rId6"/>
    <p:sldLayoutId id="2147485788" r:id="rId7"/>
    <p:sldLayoutId id="2147485789" r:id="rId8"/>
    <p:sldLayoutId id="2147485790" r:id="rId9"/>
    <p:sldLayoutId id="2147485791" r:id="rId10"/>
    <p:sldLayoutId id="2147485792" r:id="rId11"/>
    <p:sldLayoutId id="2147485793" r:id="rId12"/>
    <p:sldLayoutId id="2147485794" r:id="rId1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Century Gothic"/>
          <a:ea typeface="MS PGothic" pitchFamily="34" charset="-128"/>
          <a:cs typeface="Century 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  <a:ea typeface="MS PGothic" pitchFamily="34" charset="-128"/>
          <a:cs typeface="Century 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  <a:ea typeface="MS PGothic" pitchFamily="34" charset="-128"/>
          <a:cs typeface="Century 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  <a:ea typeface="MS PGothic" pitchFamily="34" charset="-128"/>
          <a:cs typeface="Century 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  <a:ea typeface="MS PGothic" pitchFamily="34" charset="-128"/>
          <a:cs typeface="Century 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ity.png"/>
          <p:cNvPicPr>
            <a:picLocks noChangeAspect="1"/>
          </p:cNvPicPr>
          <p:nvPr/>
        </p:nvPicPr>
        <p:blipFill>
          <a:blip r:embed="rId3" cstate="print">
            <a:lum bright="26000" contrast="20000"/>
          </a:blip>
          <a:srcRect/>
          <a:stretch>
            <a:fillRect/>
          </a:stretch>
        </p:blipFill>
        <p:spPr bwMode="auto">
          <a:xfrm>
            <a:off x="0" y="0"/>
            <a:ext cx="9906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562350"/>
            <a:ext cx="9906000" cy="2232025"/>
          </a:xfrm>
          <a:prstGeom prst="rect">
            <a:avLst/>
          </a:prstGeom>
          <a:solidFill>
            <a:srgbClr val="BF4D00"/>
          </a:solidFill>
          <a:ln w="9525">
            <a:solidFill>
              <a:srgbClr val="D77C0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364" name="Picture 5" descr="City.png"/>
          <p:cNvSpPr>
            <a:spLocks noChangeAspect="1"/>
          </p:cNvSpPr>
          <p:nvPr/>
        </p:nvSpPr>
        <p:spPr bwMode="auto">
          <a:xfrm>
            <a:off x="0" y="0"/>
            <a:ext cx="9906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 sz="18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571875"/>
            <a:ext cx="9596438" cy="2209800"/>
          </a:xfrm>
          <a:prstGeom prst="rect">
            <a:avLst/>
          </a:prstGeom>
          <a:noFill/>
        </p:spPr>
        <p:txBody>
          <a:bodyPr anchor="ctr"/>
          <a:lstStyle/>
          <a:p>
            <a:pPr marL="357188" indent="-15875" algn="ctr" fontAlgn="auto">
              <a:spcAft>
                <a:spcPts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+mj-lt"/>
              <a:ea typeface="+mn-ea"/>
              <a:cs typeface="Calibri"/>
            </a:endParaRPr>
          </a:p>
          <a:p>
            <a:pPr marL="357188" indent="-15875" algn="ctr" fontAlgn="auto">
              <a:spcAft>
                <a:spcPts val="0"/>
              </a:spcAft>
              <a:defRPr/>
            </a:pPr>
            <a:r>
              <a:rPr lang="en-US" sz="5400" b="1" i="1">
                <a:solidFill>
                  <a:schemeClr val="bg1"/>
                </a:solidFill>
                <a:latin typeface="Bodoni MT Black" pitchFamily="18" charset="0"/>
                <a:ea typeface="+mn-ea"/>
                <a:cs typeface="Calibri"/>
              </a:rPr>
              <a:t>e-SIPASI</a:t>
            </a:r>
          </a:p>
          <a:p>
            <a:pPr marL="357188" indent="-15875" algn="ctr" fontAlgn="auto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bg1"/>
                </a:solidFill>
                <a:latin typeface="OCR A Extended" pitchFamily="50" charset="0"/>
                <a:ea typeface="+mn-ea"/>
                <a:cs typeface="Calibri"/>
              </a:rPr>
              <a:t>(</a:t>
            </a:r>
            <a:r>
              <a:rPr lang="en-US" sz="2800" b="1" i="1" smtClean="0">
                <a:solidFill>
                  <a:schemeClr val="bg1"/>
                </a:solidFill>
                <a:latin typeface="OCR A Extended" pitchFamily="50" charset="0"/>
                <a:ea typeface="+mn-ea"/>
                <a:cs typeface="Calibri"/>
              </a:rPr>
              <a:t>elektronik</a:t>
            </a:r>
            <a:r>
              <a:rPr lang="en-US" sz="2800" b="1" smtClean="0">
                <a:solidFill>
                  <a:schemeClr val="bg1"/>
                </a:solidFill>
                <a:latin typeface="OCR A Extended" pitchFamily="50" charset="0"/>
                <a:ea typeface="+mn-ea"/>
                <a:cs typeface="Calibri"/>
              </a:rPr>
              <a:t>-Partisipasi </a:t>
            </a:r>
            <a:r>
              <a:rPr lang="en-US" sz="2800" b="1">
                <a:solidFill>
                  <a:schemeClr val="bg1"/>
                </a:solidFill>
                <a:latin typeface="OCR A Extended" pitchFamily="50" charset="0"/>
                <a:ea typeface="+mn-ea"/>
                <a:cs typeface="Calibri"/>
              </a:rPr>
              <a:t>Regulasi)</a:t>
            </a:r>
            <a:endParaRPr lang="en-US" sz="4000" b="1" dirty="0">
              <a:solidFill>
                <a:schemeClr val="bg1"/>
              </a:solidFill>
              <a:latin typeface="OCR A Extended" pitchFamily="50" charset="0"/>
              <a:ea typeface="+mn-ea"/>
              <a:cs typeface="Calibri"/>
            </a:endParaRP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3614738" y="48006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id-ID" sz="1800" b="1"/>
          </a:p>
        </p:txBody>
      </p:sp>
      <p:sp>
        <p:nvSpPr>
          <p:cNvPr id="153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AE112-9527-4395-A862-FCE78F41F62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296988" y="4929188"/>
            <a:ext cx="851376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sz="1200" b="1" dirty="0"/>
          </a:p>
          <a:p>
            <a:pPr algn="ctr">
              <a:lnSpc>
                <a:spcPct val="120000"/>
              </a:lnSpc>
              <a:defRPr/>
            </a:pPr>
            <a:r>
              <a:rPr lang="en-US" sz="1200" b="1" dirty="0"/>
              <a:t>	</a:t>
            </a:r>
            <a:r>
              <a:rPr lang="en-US" sz="2800" b="1" dirty="0"/>
              <a:t>	</a:t>
            </a:r>
            <a:endParaRPr lang="en-US" sz="1200" b="1" dirty="0"/>
          </a:p>
          <a:p>
            <a:pPr marL="1430338" indent="-1347788" algn="ctr">
              <a:lnSpc>
                <a:spcPct val="120000"/>
              </a:lnSpc>
              <a:defRPr/>
            </a:pPr>
            <a:endParaRPr lang="en-US" sz="1200" b="1" dirty="0">
              <a:latin typeface="Perpetua Titling MT" pitchFamily="18" charset="0"/>
              <a:cs typeface="Calibri"/>
            </a:endParaRPr>
          </a:p>
          <a:p>
            <a:pPr marL="1430338" indent="-1347788" algn="r">
              <a:lnSpc>
                <a:spcPct val="120000"/>
              </a:lnSpc>
              <a:defRPr/>
            </a:pPr>
            <a:r>
              <a:rPr lang="en-US" b="1" dirty="0">
                <a:latin typeface="Perpetua Titling MT" pitchFamily="18" charset="0"/>
                <a:cs typeface="Calibri"/>
              </a:rPr>
              <a:t>DIT. </a:t>
            </a:r>
            <a:r>
              <a:rPr lang="en-US" b="1">
                <a:latin typeface="Perpetua Titling MT" pitchFamily="18" charset="0"/>
                <a:cs typeface="Calibri"/>
              </a:rPr>
              <a:t>PERATURAN PERUNDANG-UNDANGAN</a:t>
            </a:r>
          </a:p>
          <a:p>
            <a:pPr marL="1430338" indent="-1347788" algn="r">
              <a:lnSpc>
                <a:spcPct val="120000"/>
              </a:lnSpc>
              <a:defRPr/>
            </a:pPr>
            <a:r>
              <a:rPr lang="en-US" b="1">
                <a:latin typeface="Perpetua Titling MT" pitchFamily="18" charset="0"/>
                <a:cs typeface="Calibri"/>
              </a:rPr>
              <a:t>2017</a:t>
            </a:r>
            <a:endParaRPr lang="id-ID" sz="2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F7014-C470-4DA8-A4E1-66705A2AA00C}" type="slidenum">
              <a:rPr lang="en-US" b="1" smtClean="0">
                <a:latin typeface="Arial Narrow" pitchFamily="34" charset="0"/>
              </a:rPr>
              <a:pPr/>
              <a:t>10</a:t>
            </a:fld>
            <a:endParaRPr lang="en-US" b="1" smtClean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500" y="462096"/>
            <a:ext cx="6244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OCR A Extended" pitchFamily="50" charset="0"/>
                <a:cs typeface="Century Gothic" pitchFamily="34" charset="0"/>
              </a:rPr>
              <a:t>II. MENU RANCANGAN PERKA BKN</a:t>
            </a:r>
            <a:endParaRPr lang="en-US" sz="2800" b="1"/>
          </a:p>
        </p:txBody>
      </p:sp>
      <p:pic>
        <p:nvPicPr>
          <p:cNvPr id="5" name="Picture 4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8" y="1571612"/>
            <a:ext cx="9616545" cy="3564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F7014-C470-4DA8-A4E1-66705A2AA00C}" type="slidenum">
              <a:rPr lang="en-US" b="1" smtClean="0">
                <a:latin typeface="Arial Narrow" pitchFamily="34" charset="0"/>
              </a:rPr>
              <a:pPr/>
              <a:t>11</a:t>
            </a:fld>
            <a:endParaRPr lang="en-US" b="1" smtClean="0">
              <a:latin typeface="Arial Narrow" pitchFamily="34" charset="0"/>
            </a:endParaRPr>
          </a:p>
        </p:txBody>
      </p:sp>
      <p:pic>
        <p:nvPicPr>
          <p:cNvPr id="4" name="Picture 2" descr="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611" y="1071546"/>
            <a:ext cx="8000779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F7014-C470-4DA8-A4E1-66705A2AA00C}" type="slidenum">
              <a:rPr lang="en-US" b="1" smtClean="0">
                <a:latin typeface="Arial Narrow" pitchFamily="34" charset="0"/>
              </a:rPr>
              <a:pPr/>
              <a:t>12</a:t>
            </a:fld>
            <a:endParaRPr lang="en-US" b="1" smtClean="0">
              <a:latin typeface="Arial Narrow" pitchFamily="34" charset="0"/>
            </a:endParaRPr>
          </a:p>
        </p:txBody>
      </p:sp>
      <p:pic>
        <p:nvPicPr>
          <p:cNvPr id="5" name="Picture 3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1357298"/>
            <a:ext cx="96742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F7014-C470-4DA8-A4E1-66705A2AA00C}" type="slidenum">
              <a:rPr lang="en-US" b="1" smtClean="0">
                <a:latin typeface="Arial Narrow" pitchFamily="34" charset="0"/>
              </a:rPr>
              <a:pPr/>
              <a:t>13</a:t>
            </a:fld>
            <a:endParaRPr lang="en-US" b="1" smtClean="0">
              <a:latin typeface="Arial Narrow" pitchFamily="34" charset="0"/>
            </a:endParaRPr>
          </a:p>
        </p:txBody>
      </p:sp>
      <p:pic>
        <p:nvPicPr>
          <p:cNvPr id="4" name="Picture 2" descr="8.jpg"/>
          <p:cNvPicPr>
            <a:picLocks noChangeAspect="1"/>
          </p:cNvPicPr>
          <p:nvPr/>
        </p:nvPicPr>
        <p:blipFill>
          <a:blip r:embed="rId2" cstate="print"/>
          <a:srcRect t="7061"/>
          <a:stretch>
            <a:fillRect/>
          </a:stretch>
        </p:blipFill>
        <p:spPr bwMode="auto">
          <a:xfrm>
            <a:off x="36608" y="1098024"/>
            <a:ext cx="9832785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7945" y="513172"/>
            <a:ext cx="82798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smtClean="0">
                <a:latin typeface="OCR A Extended" pitchFamily="50" charset="0"/>
                <a:cs typeface="Century Gothic" pitchFamily="34" charset="0"/>
              </a:rPr>
              <a:t>III. MENU USULAN PERKA BKN/INSTRUMEN HUKUM LAINNYA</a:t>
            </a:r>
            <a:endParaRPr lang="en-US" sz="2100" b="1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:\PPU\TAHUN 2016\INOVASI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610404" y="315896"/>
            <a:ext cx="7815286" cy="755650"/>
          </a:xfrm>
          <a:gradFill>
            <a:gsLst>
              <a:gs pos="0">
                <a:srgbClr val="FBEAC7">
                  <a:alpha val="86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marL="179388" algn="l">
              <a:defRPr/>
            </a:pPr>
            <a:r>
              <a:rPr lang="en-US" smtClean="0">
                <a:latin typeface="OCR A Extended" pitchFamily="50" charset="0"/>
                <a:cs typeface="Century Gothic" pitchFamily="34" charset="0"/>
              </a:rPr>
              <a:t>RENCANA WAKTU DAN ANGGARAN</a:t>
            </a:r>
            <a:endParaRPr lang="en-US" sz="3600" dirty="0" smtClean="0">
              <a:latin typeface="OCR A Extended" pitchFamily="50" charset="0"/>
              <a:cs typeface="Century Gothic" pitchFamily="34" charset="0"/>
            </a:endParaRPr>
          </a:p>
        </p:txBody>
      </p:sp>
      <p:sp>
        <p:nvSpPr>
          <p:cNvPr id="256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10652" y="500042"/>
            <a:ext cx="4953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38E62F6-E9A3-46A7-A2EF-723A71556C0A}" type="slidenum">
              <a:rPr lang="en-US" b="1" smtClean="0">
                <a:latin typeface="Arial Narrow" pitchFamily="34" charset="0"/>
              </a:rPr>
              <a:pPr/>
              <a:t>14</a:t>
            </a:fld>
            <a:endParaRPr lang="en-US" b="1" smtClean="0">
              <a:latin typeface="Arial Narrow" pitchFamily="34" charset="0"/>
            </a:endParaRPr>
          </a:p>
        </p:txBody>
      </p:sp>
      <p:grpSp>
        <p:nvGrpSpPr>
          <p:cNvPr id="25607" name="Group 14"/>
          <p:cNvGrpSpPr>
            <a:grpSpLocks/>
          </p:cNvGrpSpPr>
          <p:nvPr/>
        </p:nvGrpSpPr>
        <p:grpSpPr bwMode="auto">
          <a:xfrm>
            <a:off x="595282" y="1685826"/>
            <a:ext cx="8858250" cy="3672000"/>
            <a:chOff x="595282" y="1357298"/>
            <a:chExt cx="8858311" cy="3357599"/>
          </a:xfrm>
        </p:grpSpPr>
        <p:sp>
          <p:nvSpPr>
            <p:cNvPr id="8" name="Round Same Side Corner Rectangle 7"/>
            <p:cNvSpPr/>
            <p:nvPr/>
          </p:nvSpPr>
          <p:spPr bwMode="auto">
            <a:xfrm>
              <a:off x="595282" y="1357298"/>
              <a:ext cx="8858311" cy="214366"/>
            </a:xfrm>
            <a:prstGeom prst="round2Same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95282" y="1571664"/>
              <a:ext cx="8858311" cy="292886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360363" indent="-360363" algn="just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r>
                <a:rPr lang="en-US" b="1">
                  <a:solidFill>
                    <a:schemeClr val="tx1"/>
                  </a:solidFill>
                  <a:latin typeface="Arial Narrow" pitchFamily="34" charset="0"/>
                </a:rPr>
                <a:t>Aplikasi </a:t>
              </a:r>
              <a:r>
                <a:rPr lang="en-US" b="1" i="1">
                  <a:solidFill>
                    <a:srgbClr val="FF0000"/>
                  </a:solidFill>
                  <a:latin typeface="Arial Narrow" pitchFamily="34" charset="0"/>
                </a:rPr>
                <a:t>e-SIPASI</a:t>
              </a:r>
              <a:r>
                <a:rPr lang="en-US" b="1">
                  <a:solidFill>
                    <a:schemeClr val="tx1"/>
                  </a:solidFill>
                  <a:latin typeface="Arial Narrow" pitchFamily="34" charset="0"/>
                </a:rPr>
                <a:t> direncanakan selesai dibuat dalam jangka waktu  </a:t>
              </a:r>
              <a:r>
                <a:rPr lang="en-US" b="1" smtClean="0">
                  <a:solidFill>
                    <a:schemeClr val="tx1"/>
                  </a:solidFill>
                  <a:latin typeface="Arial Narrow" pitchFamily="34" charset="0"/>
                </a:rPr>
                <a:t>  </a:t>
              </a:r>
              <a:r>
                <a:rPr lang="en-US" b="1" smtClean="0">
                  <a:solidFill>
                    <a:srgbClr val="FF0000"/>
                  </a:solidFill>
                  <a:latin typeface="Arial Narrow" pitchFamily="34" charset="0"/>
                </a:rPr>
                <a:t>3 </a:t>
              </a:r>
              <a:r>
                <a:rPr lang="en-US" b="1">
                  <a:solidFill>
                    <a:srgbClr val="FF0000"/>
                  </a:solidFill>
                  <a:latin typeface="Arial Narrow" pitchFamily="34" charset="0"/>
                </a:rPr>
                <a:t>(tiga) bulan</a:t>
              </a:r>
              <a:r>
                <a:rPr lang="en-US" b="1">
                  <a:solidFill>
                    <a:schemeClr val="tx1"/>
                  </a:solidFill>
                  <a:latin typeface="Arial Narrow" pitchFamily="34" charset="0"/>
                </a:rPr>
                <a:t>.</a:t>
              </a:r>
            </a:p>
            <a:p>
              <a:pPr marL="360363" indent="-360363" algn="just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r>
                <a:rPr lang="en-US" b="1" smtClean="0">
                  <a:solidFill>
                    <a:schemeClr val="tx1"/>
                  </a:solidFill>
                  <a:latin typeface="Arial Narrow" pitchFamily="34" charset="0"/>
                </a:rPr>
                <a:t>Sumber Anggaran berasal dari POK Direktorat Peraturan Perundang-undangan.</a:t>
              </a:r>
              <a:endParaRPr lang="en-US" b="1">
                <a:solidFill>
                  <a:schemeClr val="tx1"/>
                </a:solidFill>
                <a:latin typeface="Arial Narrow" pitchFamily="34" charset="0"/>
              </a:endParaRPr>
            </a:p>
            <a:p>
              <a:pPr marL="360363" indent="-360363" algn="just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endParaRPr lang="en-US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 bwMode="auto">
            <a:xfrm>
              <a:off x="595282" y="4500531"/>
              <a:ext cx="8858311" cy="214366"/>
            </a:xfrm>
            <a:prstGeom prst="round2Same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i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D:\PPU\TAHUN 2016\INOVASI\Screen-shot-2013-10-09-at-8.06.12-PM.png"/>
          <p:cNvPicPr>
            <a:picLocks noChangeAspect="1" noChangeArrowheads="1"/>
          </p:cNvPicPr>
          <p:nvPr/>
        </p:nvPicPr>
        <p:blipFill>
          <a:blip r:embed="rId4" cstate="print">
            <a:lum bright="12000" contrast="-10000"/>
          </a:blip>
          <a:srcRect/>
          <a:stretch>
            <a:fillRect/>
          </a:stretch>
        </p:blipFill>
        <p:spPr bwMode="auto">
          <a:xfrm>
            <a:off x="0" y="0"/>
            <a:ext cx="990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09794" y="5842361"/>
            <a:ext cx="75724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ucer" pitchFamily="2" charset="0"/>
              </a:rPr>
              <a:t>TERIMA KASIH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PPU\TAHUN 2016\INOVASI\download (1)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2000"/>
            <a:grayscl/>
          </a:blip>
          <a:srcRect/>
          <a:stretch>
            <a:fillRect/>
          </a:stretch>
        </p:blipFill>
        <p:spPr bwMode="auto">
          <a:xfrm>
            <a:off x="4810124" y="0"/>
            <a:ext cx="5095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D:\PPU\TAHUN 2016\INOVASI\download (1)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2000"/>
            <a:grayscl/>
          </a:blip>
          <a:srcRect/>
          <a:stretch>
            <a:fillRect/>
          </a:stretch>
        </p:blipFill>
        <p:spPr bwMode="auto">
          <a:xfrm>
            <a:off x="0" y="0"/>
            <a:ext cx="4810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C:\Users\DITPPU\Desktop\m.jpg"/>
          <p:cNvPicPr>
            <a:picLocks noChangeAspect="1" noChangeArrowheads="1"/>
          </p:cNvPicPr>
          <p:nvPr/>
        </p:nvPicPr>
        <p:blipFill>
          <a:blip r:embed="rId4" cstate="print">
            <a:lum bright="31000" contrast="18000"/>
          </a:blip>
          <a:srcRect/>
          <a:stretch>
            <a:fillRect/>
          </a:stretch>
        </p:blipFill>
        <p:spPr bwMode="auto">
          <a:xfrm rot="21250399">
            <a:off x="5971600" y="165479"/>
            <a:ext cx="3430665" cy="3353169"/>
          </a:xfrm>
          <a:prstGeom prst="rect">
            <a:avLst/>
          </a:prstGeom>
          <a:noFill/>
        </p:spPr>
      </p:pic>
      <p:pic>
        <p:nvPicPr>
          <p:cNvPr id="16426" name="Picture 42" descr="C:\Users\DITPPU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6694">
            <a:off x="2168197" y="1744770"/>
            <a:ext cx="6820343" cy="3988976"/>
          </a:xfrm>
          <a:prstGeom prst="rect">
            <a:avLst/>
          </a:prstGeom>
          <a:noFill/>
        </p:spPr>
      </p:pic>
      <p:sp>
        <p:nvSpPr>
          <p:cNvPr id="1639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114915-3B59-4BEC-A88D-BE225FA2CFE5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6" name="Picture 42" descr="C:\Users\DITPPU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6694">
            <a:off x="2131906" y="1720946"/>
            <a:ext cx="6820343" cy="3988976"/>
          </a:xfrm>
          <a:prstGeom prst="rect">
            <a:avLst/>
          </a:prstGeom>
          <a:noFill/>
        </p:spPr>
      </p:pic>
      <p:pic>
        <p:nvPicPr>
          <p:cNvPr id="48131" name="Picture 3" descr="C:\Users\DITPPU\Desktop\f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284380">
            <a:off x="575779" y="1457183"/>
            <a:ext cx="5459052" cy="355493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809659" y="1714488"/>
            <a:ext cx="5500663" cy="1071563"/>
            <a:chOff x="309563" y="1000125"/>
            <a:chExt cx="5214911" cy="1071563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09563" y="1000125"/>
              <a:ext cx="714375" cy="1071563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Font typeface="Wingdings" pitchFamily="2" charset="2"/>
                <a:buChar char="Ø"/>
                <a:defRPr/>
              </a:pPr>
              <a:r>
                <a:rPr lang="en-US" sz="3200" smtClean="0">
                  <a:latin typeface="Arial Narrow" pitchFamily="34" charset="0"/>
                  <a:cs typeface="Century Gothic" pitchFamily="34" charset="0"/>
                </a:rPr>
                <a:t> </a:t>
              </a:r>
              <a:endParaRPr lang="en-US" sz="3200" dirty="0">
                <a:latin typeface="Arial Narrow" pitchFamily="34" charset="0"/>
                <a:cs typeface="Century Gothic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023910" y="1071563"/>
              <a:ext cx="4500564" cy="928688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179388" algn="just" eaLnBrk="0" hangingPunct="0">
                <a:defRPr/>
              </a:pPr>
              <a:r>
                <a:rPr lang="en-US" sz="3200" smtClean="0">
                  <a:latin typeface="Arial Narrow" pitchFamily="34" charset="0"/>
                  <a:cs typeface="Century Gothic" pitchFamily="34" charset="0"/>
                </a:rPr>
                <a:t>Penyusunan Regulasi</a:t>
              </a:r>
              <a:endParaRPr lang="en-US" sz="3200" dirty="0">
                <a:latin typeface="Arial Narrow" pitchFamily="34" charset="0"/>
                <a:cs typeface="Century Gothic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9629" y="4643453"/>
            <a:ext cx="5500693" cy="1071563"/>
            <a:chOff x="309563" y="3286125"/>
            <a:chExt cx="5500693" cy="107156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09563" y="3286125"/>
              <a:ext cx="714375" cy="1071563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Font typeface="Wingdings" pitchFamily="2" charset="2"/>
                <a:buChar char="Ø"/>
                <a:defRPr/>
              </a:pPr>
              <a:r>
                <a:rPr lang="en-US" sz="3200" smtClean="0">
                  <a:latin typeface="Arial Narrow" pitchFamily="34" charset="0"/>
                  <a:cs typeface="Century Gothic" pitchFamily="34" charset="0"/>
                </a:rPr>
                <a:t> </a:t>
              </a:r>
              <a:endParaRPr lang="en-US" sz="3200" dirty="0">
                <a:latin typeface="Arial Narrow" pitchFamily="34" charset="0"/>
                <a:cs typeface="Century Gothic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023940" y="3357563"/>
              <a:ext cx="4786316" cy="928688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179388" algn="just" eaLnBrk="0" hangingPunct="0">
                <a:defRPr/>
              </a:pPr>
              <a:r>
                <a:rPr lang="en-US" sz="3200" smtClean="0">
                  <a:latin typeface="Arial Narrow" pitchFamily="34" charset="0"/>
                  <a:cs typeface="Raavi" pitchFamily="34" charset="0"/>
                </a:rPr>
                <a:t>Monitoring dan Evaluasi</a:t>
              </a:r>
              <a:endParaRPr lang="en-US" sz="3200" dirty="0">
                <a:latin typeface="Arial Narrow" pitchFamily="34" charset="0"/>
                <a:cs typeface="Century Gothic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9596" y="3214693"/>
            <a:ext cx="5500726" cy="1071563"/>
            <a:chOff x="309563" y="2143125"/>
            <a:chExt cx="5214911" cy="1071563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09563" y="2143125"/>
              <a:ext cx="714375" cy="1071563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Font typeface="Wingdings" pitchFamily="2" charset="2"/>
                <a:buChar char="Ø"/>
                <a:defRPr/>
              </a:pPr>
              <a:r>
                <a:rPr lang="en-US" sz="3200" smtClean="0">
                  <a:latin typeface="Arial Narrow" pitchFamily="34" charset="0"/>
                  <a:cs typeface="Century Gothic" pitchFamily="34" charset="0"/>
                </a:rPr>
                <a:t> </a:t>
              </a:r>
              <a:endParaRPr lang="en-US" sz="3200" dirty="0">
                <a:latin typeface="Arial Narrow" pitchFamily="34" charset="0"/>
                <a:cs typeface="Century Gothic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023910" y="2214563"/>
              <a:ext cx="4500564" cy="928688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179388" algn="just" eaLnBrk="0" hangingPunct="0">
                <a:defRPr/>
              </a:pPr>
              <a:r>
                <a:rPr lang="en-US" sz="3200">
                  <a:latin typeface="Arial Narrow" pitchFamily="34" charset="0"/>
                  <a:cs typeface="Century Gothic" pitchFamily="34" charset="0"/>
                </a:rPr>
                <a:t>Sosialisasi</a:t>
              </a:r>
              <a:endParaRPr lang="en-US" sz="3200" dirty="0">
                <a:latin typeface="Arial Narrow" pitchFamily="34" charset="0"/>
                <a:cs typeface="Century Gothic" pitchFamily="34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idx="4294967295"/>
          </p:nvPr>
        </p:nvSpPr>
        <p:spPr>
          <a:xfrm>
            <a:off x="309530" y="387334"/>
            <a:ext cx="9501254" cy="755650"/>
          </a:xfrm>
          <a:gradFill>
            <a:gsLst>
              <a:gs pos="0">
                <a:srgbClr val="FBEAC7">
                  <a:alpha val="86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mtClean="0">
                <a:latin typeface="OCR A Extended" pitchFamily="50" charset="0"/>
                <a:cs typeface="Century Gothic" pitchFamily="34" charset="0"/>
              </a:rPr>
              <a:t>TUGAS DAN FUNGSI DIT.PPU</a:t>
            </a:r>
            <a:endParaRPr lang="en-US" dirty="0" smtClean="0">
              <a:latin typeface="OCR A Extended" pitchFamily="50" charset="0"/>
              <a:cs typeface="Century Gothic" pitchFamily="34" charset="0"/>
            </a:endParaRPr>
          </a:p>
        </p:txBody>
      </p:sp>
      <p:sp>
        <p:nvSpPr>
          <p:cNvPr id="29" name="Slide Number Placeholder 6"/>
          <p:cNvSpPr txBox="1">
            <a:spLocks/>
          </p:cNvSpPr>
          <p:nvPr/>
        </p:nvSpPr>
        <p:spPr bwMode="auto">
          <a:xfrm>
            <a:off x="9167842" y="571480"/>
            <a:ext cx="4953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14915-3B59-4BEC-A88D-BE225FA2CFE5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PPU\TAHUN 2016\INOVASI\download (1)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2000"/>
            <a:grayscl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>
          <a:xfrm>
            <a:off x="3352820" y="101582"/>
            <a:ext cx="6457964" cy="755650"/>
          </a:xfrm>
          <a:gradFill>
            <a:gsLst>
              <a:gs pos="0">
                <a:srgbClr val="FBEAC7">
                  <a:alpha val="86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marL="179388" algn="l">
              <a:defRPr/>
            </a:pPr>
            <a:r>
              <a:rPr lang="en-US" dirty="0" smtClean="0">
                <a:latin typeface="OCR A Extended" pitchFamily="50" charset="0"/>
                <a:cs typeface="Century Gothic" pitchFamily="34" charset="0"/>
              </a:rPr>
              <a:t>LATAR BELAKANG</a:t>
            </a:r>
          </a:p>
        </p:txBody>
      </p:sp>
      <p:sp>
        <p:nvSpPr>
          <p:cNvPr id="1639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9167842" y="285728"/>
            <a:ext cx="4953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A114915-3B59-4BEC-A88D-BE225FA2CFE5}" type="slidenum">
              <a:rPr lang="en-US" b="1" smtClean="0">
                <a:latin typeface="Arial Narrow" pitchFamily="34" charset="0"/>
              </a:rPr>
              <a:pPr/>
              <a:t>3</a:t>
            </a:fld>
            <a:endParaRPr lang="en-US" b="1" smtClean="0">
              <a:latin typeface="Arial Narrow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9563" y="1000125"/>
            <a:ext cx="9429750" cy="1071563"/>
            <a:chOff x="309530" y="1000108"/>
            <a:chExt cx="9429816" cy="1071570"/>
          </a:xfrm>
        </p:grpSpPr>
        <p:sp>
          <p:nvSpPr>
            <p:cNvPr id="14" name="Rectangle 13"/>
            <p:cNvSpPr/>
            <p:nvPr/>
          </p:nvSpPr>
          <p:spPr>
            <a:xfrm>
              <a:off x="309530" y="1000108"/>
              <a:ext cx="714380" cy="1071570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2000" b="1" dirty="0">
                <a:latin typeface="Arial Narrow" pitchFamily="34" charset="0"/>
                <a:cs typeface="Century Gothic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8158" y="1071546"/>
              <a:ext cx="9001188" cy="928694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just" eaLnBrk="0" hangingPunct="0">
                <a:defRPr/>
              </a:pPr>
              <a:r>
                <a:rPr lang="en-US" sz="2200" b="1" smtClean="0">
                  <a:latin typeface="Arial Narrow" pitchFamily="34" charset="0"/>
                  <a:cs typeface="Raavi" pitchFamily="34" charset="0"/>
                </a:rPr>
                <a:t>Asas keterbukaan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: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Sesuai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ketentuan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dalam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pasal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5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huruf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>
                  <a:latin typeface="Arial Narrow" pitchFamily="34" charset="0"/>
                  <a:cs typeface="Raavi" pitchFamily="34" charset="0"/>
                </a:rPr>
                <a:t>g </a:t>
              </a:r>
              <a:r>
                <a:rPr lang="en-US" sz="2200" b="1" smtClean="0">
                  <a:latin typeface="Arial Narrow" pitchFamily="34" charset="0"/>
                  <a:cs typeface="Raavi" pitchFamily="34" charset="0"/>
                </a:rPr>
                <a:t>Undang-Undang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Nomor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12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Tahun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2011.</a:t>
              </a:r>
              <a:endParaRPr lang="en-US" sz="2200" b="1" dirty="0">
                <a:latin typeface="Arial Narrow" pitchFamily="34" charset="0"/>
                <a:cs typeface="Century Gothic" pitchFamily="34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9563" y="5500702"/>
            <a:ext cx="9429750" cy="1260000"/>
            <a:chOff x="309530" y="5572140"/>
            <a:chExt cx="9429816" cy="1071570"/>
          </a:xfrm>
        </p:grpSpPr>
        <p:sp>
          <p:nvSpPr>
            <p:cNvPr id="16" name="Rectangle 15"/>
            <p:cNvSpPr/>
            <p:nvPr/>
          </p:nvSpPr>
          <p:spPr>
            <a:xfrm>
              <a:off x="309530" y="5572140"/>
              <a:ext cx="714380" cy="1071570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3200" b="1" dirty="0">
                <a:latin typeface="Arial Narrow" pitchFamily="34" charset="0"/>
                <a:cs typeface="Century Gothic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8158" y="5643578"/>
              <a:ext cx="9001188" cy="928694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just" eaLnBrk="0" hangingPunct="0">
                <a:defRPr/>
              </a:pP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Penetapan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berbagai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Peraturan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Pemerintah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turunan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dari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Undang-Undang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Nomor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5 </a:t>
              </a: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Tahun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2014 </a:t>
              </a:r>
              <a:r>
                <a:rPr lang="en-US" sz="2100" b="1" dirty="0" err="1">
                  <a:latin typeface="Arial Narrow" pitchFamily="34" charset="0"/>
                  <a:cs typeface="Raavi" pitchFamily="34" charset="0"/>
                </a:rPr>
                <a:t>menuntut</a:t>
              </a:r>
              <a:r>
                <a:rPr lang="en-US" sz="21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100" b="1" err="1">
                  <a:latin typeface="Arial Narrow" pitchFamily="34" charset="0"/>
                  <a:cs typeface="Raavi" pitchFamily="34" charset="0"/>
                </a:rPr>
                <a:t>kesiapan</a:t>
              </a:r>
              <a:r>
                <a:rPr lang="en-US" sz="2100" b="1">
                  <a:latin typeface="Arial Narrow" pitchFamily="34" charset="0"/>
                  <a:cs typeface="Raavi" pitchFamily="34" charset="0"/>
                </a:rPr>
                <a:t> BKN dalam Pembentukan Peraturan Pelaksanaannya.</a:t>
              </a:r>
              <a:endParaRPr lang="en-US" sz="2100" b="1" dirty="0">
                <a:latin typeface="Arial Narrow" pitchFamily="34" charset="0"/>
                <a:cs typeface="Century Gothic" pitchFamily="34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9563" y="4429125"/>
            <a:ext cx="9429750" cy="1071563"/>
            <a:chOff x="309530" y="4429132"/>
            <a:chExt cx="9429816" cy="1071570"/>
          </a:xfrm>
        </p:grpSpPr>
        <p:sp>
          <p:nvSpPr>
            <p:cNvPr id="17" name="Rectangle 16"/>
            <p:cNvSpPr/>
            <p:nvPr/>
          </p:nvSpPr>
          <p:spPr>
            <a:xfrm>
              <a:off x="309530" y="4429132"/>
              <a:ext cx="714380" cy="1071570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3200" b="1" dirty="0">
                <a:latin typeface="Arial Narrow" pitchFamily="34" charset="0"/>
                <a:cs typeface="Century Gothic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8158" y="4500570"/>
              <a:ext cx="9001188" cy="928694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just" eaLnBrk="0" hangingPunct="0">
                <a:defRPr/>
              </a:pP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Pemanfaatan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TI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dalam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pembentukan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peraturan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perundang-undangan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untuk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mendapatkan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partisipasi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masyarakat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secara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optimal.</a:t>
              </a:r>
              <a:endParaRPr lang="en-US" sz="2200" b="1" dirty="0">
                <a:latin typeface="Arial Narrow" pitchFamily="34" charset="0"/>
                <a:cs typeface="Century Gothic" pitchFamily="34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09563" y="3286125"/>
            <a:ext cx="9429750" cy="1071563"/>
            <a:chOff x="309530" y="3286124"/>
            <a:chExt cx="9429816" cy="1071570"/>
          </a:xfrm>
        </p:grpSpPr>
        <p:sp>
          <p:nvSpPr>
            <p:cNvPr id="18" name="Rectangle 17"/>
            <p:cNvSpPr/>
            <p:nvPr/>
          </p:nvSpPr>
          <p:spPr>
            <a:xfrm>
              <a:off x="309530" y="3286124"/>
              <a:ext cx="714380" cy="1071570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3200" b="1" dirty="0">
                <a:latin typeface="Arial Narrow" pitchFamily="34" charset="0"/>
                <a:cs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8158" y="3357562"/>
              <a:ext cx="9001188" cy="928694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just" eaLnBrk="0" hangingPunct="0">
                <a:defRPr/>
              </a:pP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Perka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BKN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Nomor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14 </a:t>
              </a:r>
              <a:r>
                <a:rPr lang="en-US" sz="2200" b="1" err="1">
                  <a:latin typeface="Arial Narrow" pitchFamily="34" charset="0"/>
                  <a:cs typeface="Raavi" pitchFamily="34" charset="0"/>
                </a:rPr>
                <a:t>Tahun</a:t>
              </a:r>
              <a:r>
                <a:rPr lang="en-US" sz="2200" b="1">
                  <a:latin typeface="Arial Narrow" pitchFamily="34" charset="0"/>
                  <a:cs typeface="Raavi" pitchFamily="34" charset="0"/>
                </a:rPr>
                <a:t> 2016 (Perka RIA):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pembentukan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Perka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BKN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harus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memperhitungkan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efektivitas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di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dalam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masyarakat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.</a:t>
              </a:r>
              <a:endParaRPr lang="en-US" sz="2200" b="1" dirty="0">
                <a:latin typeface="Arial Narrow" pitchFamily="34" charset="0"/>
                <a:cs typeface="Century Gothic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09563" y="2143125"/>
            <a:ext cx="9429750" cy="1071563"/>
            <a:chOff x="309530" y="2143116"/>
            <a:chExt cx="9429816" cy="1071570"/>
          </a:xfrm>
        </p:grpSpPr>
        <p:sp>
          <p:nvSpPr>
            <p:cNvPr id="15" name="Rectangle 14"/>
            <p:cNvSpPr/>
            <p:nvPr/>
          </p:nvSpPr>
          <p:spPr>
            <a:xfrm>
              <a:off x="309530" y="2143116"/>
              <a:ext cx="714380" cy="1071570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3200" b="1" dirty="0">
                <a:latin typeface="Arial Narrow" pitchFamily="34" charset="0"/>
                <a:cs typeface="Century Gothic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8158" y="2214554"/>
              <a:ext cx="9001188" cy="928694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just" eaLnBrk="0" hangingPunct="0">
                <a:defRPr/>
              </a:pP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Landasan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sosiologis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: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pembentukan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peraturan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perundang-undangan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harus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memenuhi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kebutuhan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hukum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 </a:t>
              </a:r>
              <a:r>
                <a:rPr lang="en-US" sz="2200" b="1" dirty="0" err="1">
                  <a:latin typeface="Arial Narrow" pitchFamily="34" charset="0"/>
                  <a:cs typeface="Raavi" pitchFamily="34" charset="0"/>
                </a:rPr>
                <a:t>masyarakat</a:t>
              </a:r>
              <a:r>
                <a:rPr lang="en-US" sz="2200" b="1" dirty="0">
                  <a:latin typeface="Arial Narrow" pitchFamily="34" charset="0"/>
                  <a:cs typeface="Raavi" pitchFamily="34" charset="0"/>
                </a:rPr>
                <a:t>.</a:t>
              </a:r>
              <a:endParaRPr lang="en-US" sz="2200" b="1" dirty="0">
                <a:latin typeface="Arial Narrow" pitchFamily="34" charset="0"/>
                <a:cs typeface="Century Gothic" pitchFamily="34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D:\PPU\TAHUN 2016\INOVASI\image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34000"/>
            <a:grayscl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D:\PPU\TAHUN 2016\INOVASI\download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80522">
            <a:off x="1295400" y="4117975"/>
            <a:ext cx="1285875" cy="109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3024174" y="142852"/>
            <a:ext cx="6457964" cy="755650"/>
          </a:xfrm>
          <a:gradFill>
            <a:gsLst>
              <a:gs pos="0">
                <a:srgbClr val="FBEAC7">
                  <a:alpha val="86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OCR A Extended" pitchFamily="50" charset="0"/>
                <a:cs typeface="Century Gothic" pitchFamily="34" charset="0"/>
              </a:rPr>
              <a:t>KONDISI SAAT INI</a:t>
            </a:r>
          </a:p>
        </p:txBody>
      </p:sp>
      <p:sp>
        <p:nvSpPr>
          <p:cNvPr id="1741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882090" y="304800"/>
            <a:ext cx="4953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F9D131E-22A2-417E-97A9-38D17DFDCEA8}" type="slidenum">
              <a:rPr lang="en-US" b="1" smtClean="0">
                <a:latin typeface="Arial Narrow" pitchFamily="34" charset="0"/>
              </a:rPr>
              <a:pPr/>
              <a:t>4</a:t>
            </a:fld>
            <a:endParaRPr lang="en-US" b="1" smtClean="0">
              <a:latin typeface="Arial Narrow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095750" y="3786188"/>
            <a:ext cx="357188" cy="428625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595563" y="4286250"/>
            <a:ext cx="3357562" cy="64293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PARTISIPASI PUBLIK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952750" y="5072063"/>
            <a:ext cx="5286375" cy="1724025"/>
            <a:chOff x="2952736" y="5072074"/>
            <a:chExt cx="5286435" cy="1724025"/>
          </a:xfrm>
        </p:grpSpPr>
        <p:sp>
          <p:nvSpPr>
            <p:cNvPr id="8" name="Rectangle 7"/>
            <p:cNvSpPr/>
            <p:nvPr/>
          </p:nvSpPr>
          <p:spPr>
            <a:xfrm>
              <a:off x="5524515" y="5572136"/>
              <a:ext cx="2714656" cy="64293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Arial Narrow" pitchFamily="34" charset="0"/>
                </a:rPr>
                <a:t>PENGUNDANGAN</a:t>
              </a:r>
            </a:p>
          </p:txBody>
        </p:sp>
        <p:pic>
          <p:nvPicPr>
            <p:cNvPr id="17430" name="Picture 5" descr="D:\PPU\TAHUN 2016\INOVASI\images (1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2736" y="5072074"/>
              <a:ext cx="2647950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38375" y="1243013"/>
            <a:ext cx="7229854" cy="1612769"/>
            <a:chOff x="2238356" y="1243005"/>
            <a:chExt cx="7229447" cy="1612766"/>
          </a:xfrm>
        </p:grpSpPr>
        <p:sp>
          <p:nvSpPr>
            <p:cNvPr id="6" name="Rectangle 5"/>
            <p:cNvSpPr/>
            <p:nvPr/>
          </p:nvSpPr>
          <p:spPr>
            <a:xfrm>
              <a:off x="6238659" y="1428742"/>
              <a:ext cx="2643040" cy="642937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PERENCANAAN</a:t>
              </a:r>
            </a:p>
          </p:txBody>
        </p:sp>
        <p:pic>
          <p:nvPicPr>
            <p:cNvPr id="17427" name="Picture 2" descr="D:\PPU\TAHUN 2016\INOVASI\download (3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38356" y="1243005"/>
              <a:ext cx="4114800" cy="1114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Curved Left Arrow 17"/>
            <p:cNvSpPr/>
            <p:nvPr/>
          </p:nvSpPr>
          <p:spPr>
            <a:xfrm rot="1015590">
              <a:off x="8855837" y="1883773"/>
              <a:ext cx="611966" cy="971998"/>
            </a:xfrm>
            <a:prstGeom prst="curvedLeftArrow">
              <a:avLst>
                <a:gd name="adj1" fmla="val 25000"/>
                <a:gd name="adj2" fmla="val 50000"/>
                <a:gd name="adj3" fmla="val 41504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95313" y="2452688"/>
            <a:ext cx="8143875" cy="3976687"/>
            <a:chOff x="595282" y="2452693"/>
            <a:chExt cx="8143932" cy="3976703"/>
          </a:xfrm>
        </p:grpSpPr>
        <p:sp>
          <p:nvSpPr>
            <p:cNvPr id="7" name="Rectangle 6"/>
            <p:cNvSpPr/>
            <p:nvPr/>
          </p:nvSpPr>
          <p:spPr>
            <a:xfrm>
              <a:off x="2924160" y="3024195"/>
              <a:ext cx="3357587" cy="64294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Arial Narrow" pitchFamily="34" charset="0"/>
                </a:rPr>
                <a:t>PEMBAHASAN TEKNIS</a:t>
              </a:r>
            </a:p>
          </p:txBody>
        </p:sp>
        <p:pic>
          <p:nvPicPr>
            <p:cNvPr id="43011" name="Picture 3" descr="D:\PPU\TAHUN 2016\INOVASI\download (2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38889" y="2452693"/>
              <a:ext cx="2600325" cy="1762125"/>
            </a:xfrm>
            <a:prstGeom prst="rect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" name="Curved Right Arrow 21"/>
            <p:cNvSpPr/>
            <p:nvPr/>
          </p:nvSpPr>
          <p:spPr>
            <a:xfrm>
              <a:off x="595282" y="3286124"/>
              <a:ext cx="2286016" cy="3143272"/>
            </a:xfrm>
            <a:prstGeom prst="curvedRightArrow">
              <a:avLst/>
            </a:prstGeom>
            <a:gradFill>
              <a:gsLst>
                <a:gs pos="0">
                  <a:srgbClr val="FBEAC7">
                    <a:alpha val="86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3200" b="1" dirty="0">
                <a:latin typeface="Arial Narrow" pitchFamily="34" charset="0"/>
                <a:cs typeface="Century Gothic" pitchFamily="34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D:\PPU\TAHUN 2016\INOVASI\downloa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024174" y="142852"/>
            <a:ext cx="6457964" cy="755650"/>
          </a:xfrm>
          <a:gradFill>
            <a:gsLst>
              <a:gs pos="0">
                <a:srgbClr val="FBEAC7">
                  <a:alpha val="86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mtClean="0">
                <a:latin typeface="OCR A Extended" pitchFamily="50" charset="0"/>
                <a:cs typeface="Century Gothic" pitchFamily="34" charset="0"/>
              </a:rPr>
              <a:t>RANCANGAN </a:t>
            </a:r>
            <a:r>
              <a:rPr lang="en-US" dirty="0" smtClean="0">
                <a:latin typeface="OCR A Extended" pitchFamily="50" charset="0"/>
                <a:cs typeface="Century Gothic" pitchFamily="34" charset="0"/>
              </a:rPr>
              <a:t>INOVASI</a:t>
            </a:r>
          </a:p>
        </p:txBody>
      </p:sp>
      <p:sp>
        <p:nvSpPr>
          <p:cNvPr id="184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82090" y="304800"/>
            <a:ext cx="4953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B79E59E-0177-4EF8-B442-B60151B94E12}" type="slidenum">
              <a:rPr lang="en-US" b="1" smtClean="0">
                <a:latin typeface="Arial Narrow" pitchFamily="34" charset="0"/>
              </a:rPr>
              <a:pPr/>
              <a:t>5</a:t>
            </a:fld>
            <a:endParaRPr lang="en-US" b="1" smtClean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3124" y="1285874"/>
            <a:ext cx="3492000" cy="5220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endParaRPr lang="en-US" sz="2600" b="1" dirty="0">
              <a:solidFill>
                <a:schemeClr val="tx1"/>
              </a:solidFill>
              <a:latin typeface="Arial Narrow" pitchFamily="34" charset="0"/>
              <a:cs typeface="Raavi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Membangun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suatu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aplikasi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bersifat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elektronik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dimana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masyarakat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kementerian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/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lembaga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atau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para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pihak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terkait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dapat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menyampaikan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partisipasinya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secara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 </a:t>
            </a:r>
            <a:r>
              <a:rPr lang="en-US" sz="2600" b="1" i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online</a:t>
            </a:r>
            <a:r>
              <a:rPr lang="en-US" sz="26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rPr>
              <a:t>.</a:t>
            </a:r>
          </a:p>
          <a:p>
            <a:pPr algn="ctr">
              <a:lnSpc>
                <a:spcPct val="120000"/>
              </a:lnSpc>
              <a:defRPr/>
            </a:pP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63" y="2000250"/>
            <a:ext cx="2000250" cy="78581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OCR A Extended" pitchFamily="50" charset="0"/>
              </a:rPr>
              <a:t>YOUR VOICE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2381250" y="1785938"/>
            <a:ext cx="2857500" cy="1285875"/>
          </a:xfrm>
          <a:prstGeom prst="striped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OCR A Extended" pitchFamily="50" charset="0"/>
              </a:rPr>
              <a:t>YOUR FUTURE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D:\PPU\TAHUN 2016\INOVASI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2982716" y="307742"/>
            <a:ext cx="6457964" cy="755650"/>
          </a:xfrm>
          <a:gradFill>
            <a:gsLst>
              <a:gs pos="0">
                <a:srgbClr val="FBEAC7">
                  <a:alpha val="86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smtClean="0">
                <a:latin typeface="OCR A Extended" pitchFamily="50" charset="0"/>
                <a:cs typeface="Century Gothic" pitchFamily="34" charset="0"/>
              </a:rPr>
              <a:t>BENTUK </a:t>
            </a:r>
            <a:r>
              <a:rPr lang="en-US" sz="3600" i="1" smtClean="0">
                <a:solidFill>
                  <a:srgbClr val="FF0000"/>
                </a:solidFill>
                <a:latin typeface="Bodoni MT Black" pitchFamily="18" charset="0"/>
                <a:cs typeface="Century Gothic" pitchFamily="34" charset="0"/>
              </a:rPr>
              <a:t>e-SIPASI</a:t>
            </a:r>
            <a:endParaRPr lang="en-US" sz="4000" i="1" dirty="0" smtClean="0">
              <a:solidFill>
                <a:srgbClr val="FF0000"/>
              </a:solidFill>
              <a:latin typeface="Bodoni MT Black" pitchFamily="18" charset="0"/>
              <a:cs typeface="Century Gothic" pitchFamily="34" charset="0"/>
            </a:endParaRP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82090" y="304800"/>
            <a:ext cx="4953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B15A34C-EAEE-469E-99F6-DF8B6933EDE7}" type="slidenum">
              <a:rPr lang="en-US" b="1" smtClean="0">
                <a:latin typeface="Arial Narrow" pitchFamily="34" charset="0"/>
              </a:rPr>
              <a:pPr/>
              <a:t>6</a:t>
            </a:fld>
            <a:endParaRPr lang="en-US" b="1" smtClean="0">
              <a:latin typeface="Arial Narrow" pitchFamily="34" charset="0"/>
            </a:endParaRPr>
          </a:p>
        </p:txBody>
      </p:sp>
      <p:grpSp>
        <p:nvGrpSpPr>
          <p:cNvPr id="19463" name="Group 14"/>
          <p:cNvGrpSpPr>
            <a:grpSpLocks/>
          </p:cNvGrpSpPr>
          <p:nvPr/>
        </p:nvGrpSpPr>
        <p:grpSpPr bwMode="auto">
          <a:xfrm>
            <a:off x="595344" y="1571612"/>
            <a:ext cx="8858250" cy="3672000"/>
            <a:chOff x="595282" y="1357298"/>
            <a:chExt cx="8858311" cy="3357599"/>
          </a:xfrm>
        </p:grpSpPr>
        <p:sp>
          <p:nvSpPr>
            <p:cNvPr id="8" name="Round Same Side Corner Rectangle 7"/>
            <p:cNvSpPr/>
            <p:nvPr/>
          </p:nvSpPr>
          <p:spPr bwMode="auto">
            <a:xfrm>
              <a:off x="595282" y="1357298"/>
              <a:ext cx="8858311" cy="214366"/>
            </a:xfrm>
            <a:prstGeom prst="round2Same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endParaRPr lang="en-US" sz="22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95282" y="1571664"/>
              <a:ext cx="8858311" cy="292886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360363" indent="-360363" algn="just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US" sz="2200" b="1" smtClean="0">
                  <a:solidFill>
                    <a:schemeClr val="tx1"/>
                  </a:solidFill>
                  <a:latin typeface="Arial Narrow" pitchFamily="34" charset="0"/>
                </a:rPr>
                <a:t>Masyarakat </a:t>
              </a:r>
              <a:r>
                <a:rPr lang="en-US" sz="2200" b="1">
                  <a:solidFill>
                    <a:schemeClr val="tx1"/>
                  </a:solidFill>
                  <a:latin typeface="Arial Narrow" pitchFamily="34" charset="0"/>
                </a:rPr>
                <a:t>dapat memberikan masukan, saran, dan pendapat terhadap rancangan Peraturan Kepala Badan Kepegawaian Negara yang telah disiapkan sekaligus sebagai Uji Publik.</a:t>
              </a:r>
            </a:p>
            <a:p>
              <a:pPr marL="360363" indent="-360363" algn="just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US" sz="2200" b="1">
                  <a:solidFill>
                    <a:schemeClr val="tx1"/>
                  </a:solidFill>
                  <a:latin typeface="Arial Narrow" pitchFamily="34" charset="0"/>
                </a:rPr>
                <a:t>Masyarakat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dapat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mengusulkan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rencana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perubahan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Perka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BKN yang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dianggap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sudah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tidak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sesuai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dengan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kebutuhan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;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atau</a:t>
              </a:r>
              <a:endParaRPr lang="en-US" sz="22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marL="360363" indent="-360363" algn="just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Masyarakat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dapat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mengusulkan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suatu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pengaturan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baru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terhadap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kekosongan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hukum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di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Arial Narrow" pitchFamily="34" charset="0"/>
                </a:rPr>
                <a:t>bidang</a:t>
              </a:r>
              <a:r>
                <a:rPr lang="en-US" sz="22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2200" b="1" err="1">
                  <a:solidFill>
                    <a:schemeClr val="tx1"/>
                  </a:solidFill>
                  <a:latin typeface="Arial Narrow" pitchFamily="34" charset="0"/>
                </a:rPr>
                <a:t>kepegawaian</a:t>
              </a:r>
              <a:r>
                <a:rPr lang="en-US" sz="2200" b="1">
                  <a:solidFill>
                    <a:schemeClr val="tx1"/>
                  </a:solidFill>
                  <a:latin typeface="Arial Narrow" pitchFamily="34" charset="0"/>
                </a:rPr>
                <a:t>.</a:t>
              </a:r>
            </a:p>
            <a:p>
              <a:pPr marL="360363" indent="-360363" algn="just">
                <a:lnSpc>
                  <a:spcPct val="120000"/>
                </a:lnSpc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endParaRPr lang="en-US" sz="2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 bwMode="auto">
            <a:xfrm>
              <a:off x="595282" y="4500531"/>
              <a:ext cx="8858311" cy="214366"/>
            </a:xfrm>
            <a:prstGeom prst="round2Same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defRPr/>
              </a:pPr>
              <a:endParaRPr lang="en-US" sz="22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D:\PPU\TAHUN 2016\INOVASI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024174" y="277762"/>
            <a:ext cx="6457964" cy="755650"/>
          </a:xfrm>
          <a:gradFill>
            <a:gsLst>
              <a:gs pos="0">
                <a:srgbClr val="FBEAC7">
                  <a:alpha val="86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smtClean="0">
                <a:latin typeface="OCR A Extended" pitchFamily="50" charset="0"/>
                <a:cs typeface="Century Gothic" pitchFamily="34" charset="0"/>
              </a:rPr>
              <a:t>BENTUK </a:t>
            </a:r>
            <a:r>
              <a:rPr lang="en-US" sz="3600" b="1" i="1" smtClean="0">
                <a:solidFill>
                  <a:srgbClr val="FF0000"/>
                </a:solidFill>
                <a:latin typeface="Bodoni MT Black" pitchFamily="18" charset="0"/>
                <a:cs typeface="Century Gothic" pitchFamily="34" charset="0"/>
              </a:rPr>
              <a:t>e-SIPASI</a:t>
            </a:r>
            <a:r>
              <a:rPr lang="en-US" sz="3600" smtClean="0">
                <a:latin typeface="OCR A Extended" pitchFamily="50" charset="0"/>
                <a:cs typeface="Century Gothic" pitchFamily="34" charset="0"/>
              </a:rPr>
              <a:t> [2]</a:t>
            </a:r>
            <a:endParaRPr lang="en-US" sz="4000" dirty="0" smtClean="0">
              <a:latin typeface="OCR A Extended" pitchFamily="50" charset="0"/>
              <a:cs typeface="Century Gothic" pitchFamily="34" charset="0"/>
            </a:endParaRPr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86856" y="333356"/>
            <a:ext cx="4953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0F7014-C470-4DA8-A4E1-66705A2AA00C}" type="slidenum">
              <a:rPr lang="en-US" b="1" smtClean="0">
                <a:latin typeface="Arial Narrow" pitchFamily="34" charset="0"/>
              </a:rPr>
              <a:pPr/>
              <a:t>7</a:t>
            </a:fld>
            <a:endParaRPr lang="en-US" b="1" smtClean="0">
              <a:latin typeface="Arial Narrow" pitchFamily="34" charset="0"/>
            </a:endParaRPr>
          </a:p>
        </p:txBody>
      </p:sp>
      <p:grpSp>
        <p:nvGrpSpPr>
          <p:cNvPr id="20487" name="Group 14"/>
          <p:cNvGrpSpPr>
            <a:grpSpLocks/>
          </p:cNvGrpSpPr>
          <p:nvPr/>
        </p:nvGrpSpPr>
        <p:grpSpPr bwMode="auto">
          <a:xfrm>
            <a:off x="666782" y="1571612"/>
            <a:ext cx="8858250" cy="3600000"/>
            <a:chOff x="595282" y="1357298"/>
            <a:chExt cx="8858311" cy="3357599"/>
          </a:xfrm>
        </p:grpSpPr>
        <p:sp>
          <p:nvSpPr>
            <p:cNvPr id="8" name="Round Same Side Corner Rectangle 7"/>
            <p:cNvSpPr/>
            <p:nvPr/>
          </p:nvSpPr>
          <p:spPr bwMode="auto">
            <a:xfrm>
              <a:off x="595282" y="1357298"/>
              <a:ext cx="8858311" cy="213723"/>
            </a:xfrm>
            <a:prstGeom prst="round2Same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140000"/>
                </a:lnSpc>
                <a:defRPr/>
              </a:pPr>
              <a:endParaRPr lang="en-US" sz="20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95282" y="1571021"/>
              <a:ext cx="8858311" cy="2930153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360363" indent="-360363" algn="just">
                <a:lnSpc>
                  <a:spcPct val="14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US" sz="2200" b="1">
                  <a:solidFill>
                    <a:schemeClr val="tx1"/>
                  </a:solidFill>
                  <a:latin typeface="Arial Narrow" pitchFamily="34" charset="0"/>
                </a:rPr>
                <a:t>Sistem ini dapat </a:t>
              </a:r>
              <a:r>
                <a:rPr lang="en-US" sz="2200" b="1" smtClean="0">
                  <a:solidFill>
                    <a:schemeClr val="tx1"/>
                  </a:solidFill>
                  <a:latin typeface="Arial Narrow" pitchFamily="34" charset="0"/>
                </a:rPr>
                <a:t>mengetahui </a:t>
              </a:r>
              <a:r>
                <a:rPr lang="en-US" sz="2200" b="1">
                  <a:solidFill>
                    <a:schemeClr val="tx1"/>
                  </a:solidFill>
                  <a:latin typeface="Arial Narrow" pitchFamily="34" charset="0"/>
                </a:rPr>
                <a:t>jumlah partisipan.</a:t>
              </a:r>
            </a:p>
            <a:p>
              <a:pPr marL="360363" indent="-360363" algn="just">
                <a:lnSpc>
                  <a:spcPct val="14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US" sz="2200" b="1">
                  <a:solidFill>
                    <a:schemeClr val="tx1"/>
                  </a:solidFill>
                  <a:latin typeface="Arial Narrow" pitchFamily="34" charset="0"/>
                </a:rPr>
                <a:t>Partisipasi melalui aplikasi ini dapat terbuka untuk seluruh masyarakat (Akademisi/LSM/dan Lainnya) atau khusus untuk pegawai ASN</a:t>
              </a:r>
            </a:p>
            <a:p>
              <a:pPr marL="360363" indent="-360363" algn="just">
                <a:lnSpc>
                  <a:spcPct val="14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US" sz="2200" b="1">
                  <a:solidFill>
                    <a:schemeClr val="tx1"/>
                  </a:solidFill>
                  <a:latin typeface="Arial Narrow" pitchFamily="34" charset="0"/>
                </a:rPr>
                <a:t>Terdapat fitur </a:t>
              </a:r>
              <a:r>
                <a:rPr lang="en-US" sz="2200" b="1" i="1">
                  <a:solidFill>
                    <a:schemeClr val="tx1"/>
                  </a:solidFill>
                  <a:latin typeface="Arial Narrow" pitchFamily="34" charset="0"/>
                </a:rPr>
                <a:t>feedback</a:t>
              </a:r>
              <a:r>
                <a:rPr lang="en-US" sz="2200" b="1">
                  <a:solidFill>
                    <a:schemeClr val="tx1"/>
                  </a:solidFill>
                  <a:latin typeface="Arial Narrow" pitchFamily="34" charset="0"/>
                </a:rPr>
                <a:t>/tanggapan terhadap usulan yang masuk.</a:t>
              </a:r>
            </a:p>
            <a:p>
              <a:pPr marL="360363" indent="-360363" algn="just">
                <a:lnSpc>
                  <a:spcPct val="14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Ü"/>
                <a:defRPr/>
              </a:pPr>
              <a:r>
                <a:rPr lang="en-US" sz="2200" b="1">
                  <a:solidFill>
                    <a:schemeClr val="tx1"/>
                  </a:solidFill>
                  <a:latin typeface="Arial Narrow" pitchFamily="34" charset="0"/>
                </a:rPr>
                <a:t>Terdapat batas waktu penyampaian partisipasi.</a:t>
              </a:r>
              <a:endParaRPr lang="en-US" sz="2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 bwMode="auto">
            <a:xfrm>
              <a:off x="595282" y="4501174"/>
              <a:ext cx="8858311" cy="213723"/>
            </a:xfrm>
            <a:prstGeom prst="round2Same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140000"/>
                </a:lnSpc>
                <a:defRPr/>
              </a:pPr>
              <a:endParaRPr lang="en-US" sz="2000" b="1" dirty="0">
                <a:solidFill>
                  <a:schemeClr val="tx1"/>
                </a:solidFill>
                <a:latin typeface="Arial Narrow" pitchFamily="34" charset="0"/>
                <a:cs typeface="Raavi" pitchFamily="34" charset="0"/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F7014-C470-4DA8-A4E1-66705A2AA00C}" type="slidenum">
              <a:rPr lang="en-US" b="1" smtClean="0">
                <a:latin typeface="Arial Narrow" pitchFamily="34" charset="0"/>
              </a:rPr>
              <a:pPr/>
              <a:t>8</a:t>
            </a:fld>
            <a:endParaRPr lang="en-US" b="1" smtClean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519" y="428604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OCR A Extended" pitchFamily="50" charset="0"/>
                <a:cs typeface="Century Gothic" pitchFamily="34" charset="0"/>
              </a:rPr>
              <a:t>MENU BERANDA</a:t>
            </a:r>
            <a:endParaRPr lang="en-US" sz="2800" b="1"/>
          </a:p>
        </p:txBody>
      </p:sp>
      <p:pic>
        <p:nvPicPr>
          <p:cNvPr id="5" name="Picture 4" descr="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78" y="1680917"/>
            <a:ext cx="9193244" cy="432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F7014-C470-4DA8-A4E1-66705A2AA00C}" type="slidenum">
              <a:rPr lang="en-US" b="1" smtClean="0">
                <a:latin typeface="Arial Narrow" pitchFamily="34" charset="0"/>
              </a:rPr>
              <a:pPr/>
              <a:t>9</a:t>
            </a:fld>
            <a:endParaRPr lang="en-US" b="1" smtClean="0">
              <a:latin typeface="Arial Narrow" pitchFamily="34" charset="0"/>
            </a:endParaRPr>
          </a:p>
        </p:txBody>
      </p:sp>
      <p:pic>
        <p:nvPicPr>
          <p:cNvPr id="5" name="Picture 4" descr="13.png"/>
          <p:cNvPicPr>
            <a:picLocks noChangeAspect="1"/>
          </p:cNvPicPr>
          <p:nvPr/>
        </p:nvPicPr>
        <p:blipFill>
          <a:blip r:embed="rId2" cstate="print"/>
          <a:srcRect t="6073"/>
          <a:stretch>
            <a:fillRect/>
          </a:stretch>
        </p:blipFill>
        <p:spPr>
          <a:xfrm>
            <a:off x="602700" y="1357298"/>
            <a:ext cx="8700600" cy="5072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500" y="462096"/>
            <a:ext cx="38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OCR A Extended" pitchFamily="50" charset="0"/>
                <a:cs typeface="Century Gothic" pitchFamily="34" charset="0"/>
              </a:rPr>
              <a:t>I. MENU PERATURAN</a:t>
            </a:r>
            <a:endParaRPr lang="en-US" sz="2800" b="1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11503</TotalTime>
  <Words>307</Words>
  <Application>Microsoft Office PowerPoint</Application>
  <PresentationFormat>A4 Paper (210x297 mm)</PresentationFormat>
  <Paragraphs>68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MS PGothic</vt:lpstr>
      <vt:lpstr>Bodoni MT Black</vt:lpstr>
      <vt:lpstr>OCR A Extended</vt:lpstr>
      <vt:lpstr>Perpetua Titling MT</vt:lpstr>
      <vt:lpstr>Arial Narrow</vt:lpstr>
      <vt:lpstr>Century Gothic</vt:lpstr>
      <vt:lpstr>Wingdings</vt:lpstr>
      <vt:lpstr>Raavi</vt:lpstr>
      <vt:lpstr>Chaucer</vt:lpstr>
      <vt:lpstr>Office Theme</vt:lpstr>
      <vt:lpstr>Slide 1</vt:lpstr>
      <vt:lpstr>TUGAS DAN FUNGSI DIT.PPU</vt:lpstr>
      <vt:lpstr>LATAR BELAKANG</vt:lpstr>
      <vt:lpstr>KONDISI SAAT INI</vt:lpstr>
      <vt:lpstr>RANCANGAN INOVASI</vt:lpstr>
      <vt:lpstr>BENTUK e-SIPASI</vt:lpstr>
      <vt:lpstr>BENTUK e-SIPASI [2]</vt:lpstr>
      <vt:lpstr>Slide 8</vt:lpstr>
      <vt:lpstr>Slide 9</vt:lpstr>
      <vt:lpstr>Slide 10</vt:lpstr>
      <vt:lpstr>Slide 11</vt:lpstr>
      <vt:lpstr>Slide 12</vt:lpstr>
      <vt:lpstr>Slide 13</vt:lpstr>
      <vt:lpstr>RENCANA WAKTU DAN ANGGARAN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Ashep Ramdhan</dc:creator>
  <cp:lastModifiedBy>Sekretaris</cp:lastModifiedBy>
  <cp:revision>613</cp:revision>
  <cp:lastPrinted>2013-05-13T14:14:52Z</cp:lastPrinted>
  <dcterms:created xsi:type="dcterms:W3CDTF">2012-07-03T02:44:33Z</dcterms:created>
  <dcterms:modified xsi:type="dcterms:W3CDTF">2017-01-05T01:22:27Z</dcterms:modified>
</cp:coreProperties>
</file>