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CB92-CC99-4179-96F6-DC122E2D96B3}" type="datetimeFigureOut">
              <a:rPr lang="en-US" smtClean="0"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30DEC-0013-442C-9C4F-D0FEB6EDFD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286808" cy="1470025"/>
          </a:xfrm>
        </p:spPr>
        <p:txBody>
          <a:bodyPr>
            <a:normAutofit/>
          </a:bodyPr>
          <a:lstStyle/>
          <a:p>
            <a:pPr algn="l">
              <a:tabLst>
                <a:tab pos="1254125" algn="l"/>
              </a:tabLst>
            </a:pPr>
            <a:r>
              <a:rPr lang="en-US" sz="1600" b="1" dirty="0" smtClean="0"/>
              <a:t>Unit/</a:t>
            </a:r>
            <a:r>
              <a:rPr lang="en-US" sz="1600" b="1" dirty="0" err="1" smtClean="0"/>
              <a:t>Satker</a:t>
            </a:r>
            <a:r>
              <a:rPr lang="en-US" sz="1600" b="1" dirty="0"/>
              <a:t>	</a:t>
            </a:r>
            <a:r>
              <a:rPr lang="en-US" sz="1600" b="1" dirty="0" smtClean="0"/>
              <a:t>: </a:t>
            </a:r>
            <a:r>
              <a:rPr lang="en-US" sz="1600" b="1" dirty="0" smtClean="0"/>
              <a:t>Biro </a:t>
            </a:r>
            <a:r>
              <a:rPr lang="en-US" sz="1600" b="1" dirty="0" err="1" smtClean="0"/>
              <a:t>Perencanaan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err="1" smtClean="0"/>
              <a:t>Inovasi</a:t>
            </a:r>
            <a:r>
              <a:rPr lang="en-US" sz="1600" b="1" dirty="0"/>
              <a:t>	: </a:t>
            </a:r>
            <a:r>
              <a:rPr lang="en-US" sz="1600" b="1" dirty="0" err="1" smtClean="0"/>
              <a:t>Aplikasi</a:t>
            </a:r>
            <a:r>
              <a:rPr lang="en-US" sz="1600" b="1" dirty="0" smtClean="0"/>
              <a:t> SIAP</a:t>
            </a:r>
            <a:endParaRPr lang="en-US" sz="1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172900"/>
              </p:ext>
            </p:extLst>
          </p:nvPr>
        </p:nvGraphicFramePr>
        <p:xfrm>
          <a:off x="500032" y="1857364"/>
          <a:ext cx="7929620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6"/>
                <a:gridCol w="3393304"/>
                <a:gridCol w="1982405"/>
                <a:gridCol w="19824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Kegiatan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Anggaran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Waktu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Pelaksanaan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anggaran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2018 unit –unit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usulkan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lewat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SIAP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en-US" sz="1600" dirty="0" err="1" smtClean="0">
                          <a:latin typeface="Arial"/>
                          <a:ea typeface="Calibri"/>
                          <a:cs typeface="Times New Roman"/>
                        </a:rPr>
                        <a:t>Desember</a:t>
                      </a:r>
                      <a:r>
                        <a:rPr lang="en-US" sz="1600" smtClean="0">
                          <a:latin typeface="Arial"/>
                          <a:ea typeface="Calibri"/>
                          <a:cs typeface="Times New Roman"/>
                        </a:rPr>
                        <a:t> 2016</a:t>
                      </a:r>
                      <a:r>
                        <a:rPr lang="en-US" sz="1600" baseline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smtClean="0">
                          <a:latin typeface="Arial"/>
                          <a:ea typeface="Calibri"/>
                          <a:cs typeface="Times New Roman"/>
                        </a:rPr>
                        <a:t>s/d </a:t>
                      </a:r>
                      <a:r>
                        <a:rPr lang="en-US" sz="1600" dirty="0" err="1" smtClean="0">
                          <a:latin typeface="Arial"/>
                          <a:ea typeface="Calibri"/>
                          <a:cs typeface="Times New Roman"/>
                        </a:rPr>
                        <a:t>Januari</a:t>
                      </a: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2017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00694" y="3929066"/>
            <a:ext cx="2928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Jakarta, 21 </a:t>
            </a:r>
            <a:r>
              <a:rPr lang="en-US" sz="1600" dirty="0" err="1" smtClean="0"/>
              <a:t>Desember</a:t>
            </a:r>
            <a:r>
              <a:rPr lang="en-US" sz="1600" dirty="0" smtClean="0"/>
              <a:t> 2016</a:t>
            </a:r>
          </a:p>
          <a:p>
            <a:pPr algn="ctr"/>
            <a:r>
              <a:rPr lang="en-US" sz="1600" dirty="0" err="1" smtClean="0"/>
              <a:t>Kepala</a:t>
            </a:r>
            <a:r>
              <a:rPr lang="en-US" sz="1600" dirty="0" smtClean="0"/>
              <a:t> Biro </a:t>
            </a:r>
            <a:r>
              <a:rPr lang="en-US" sz="1600" dirty="0" err="1" smtClean="0"/>
              <a:t>Perencanaan</a:t>
            </a:r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Ir. </a:t>
            </a:r>
            <a:r>
              <a:rPr lang="en-US" sz="1600" dirty="0" err="1" smtClean="0"/>
              <a:t>Agus</a:t>
            </a:r>
            <a:r>
              <a:rPr lang="en-US" sz="1600" dirty="0" smtClean="0"/>
              <a:t> </a:t>
            </a:r>
            <a:r>
              <a:rPr lang="en-US" sz="1600" dirty="0" err="1" smtClean="0"/>
              <a:t>Sutiadi</a:t>
            </a:r>
            <a:r>
              <a:rPr lang="en-US" sz="1600" dirty="0" smtClean="0"/>
              <a:t>, </a:t>
            </a:r>
            <a:r>
              <a:rPr lang="en-US" sz="1600" dirty="0" err="1" smtClean="0"/>
              <a:t>M.Si</a:t>
            </a:r>
            <a:r>
              <a:rPr lang="en-US" sz="1600" dirty="0"/>
              <a:t>.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pPr algn="ctr"/>
            <a:r>
              <a:rPr lang="en-US" sz="1600" dirty="0" smtClean="0"/>
              <a:t>NIP. </a:t>
            </a:r>
            <a:r>
              <a:rPr lang="en-US" sz="1600" dirty="0" smtClean="0"/>
              <a:t>19680819  199603 </a:t>
            </a:r>
            <a:r>
              <a:rPr lang="en-US" sz="1600" dirty="0" smtClean="0"/>
              <a:t>1 001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286808" cy="1470025"/>
          </a:xfrm>
        </p:spPr>
        <p:txBody>
          <a:bodyPr>
            <a:normAutofit/>
          </a:bodyPr>
          <a:lstStyle/>
          <a:p>
            <a:pPr algn="l">
              <a:tabLst>
                <a:tab pos="1254125" algn="l"/>
              </a:tabLst>
            </a:pPr>
            <a:r>
              <a:rPr lang="en-US" sz="1600" b="1" dirty="0" smtClean="0"/>
              <a:t>Unit/</a:t>
            </a:r>
            <a:r>
              <a:rPr lang="en-US" sz="1600" b="1" dirty="0" err="1" smtClean="0"/>
              <a:t>Satker</a:t>
            </a:r>
            <a:r>
              <a:rPr lang="en-US" sz="1600" b="1" dirty="0"/>
              <a:t>	</a:t>
            </a:r>
            <a:r>
              <a:rPr lang="en-US" sz="1600" b="1" dirty="0" smtClean="0"/>
              <a:t>: </a:t>
            </a:r>
            <a:r>
              <a:rPr lang="en-US" sz="1600" b="1" dirty="0" smtClean="0"/>
              <a:t>Biro </a:t>
            </a:r>
            <a:r>
              <a:rPr lang="en-US" sz="1600" b="1" dirty="0" err="1" smtClean="0"/>
              <a:t>Perencanaan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err="1" smtClean="0"/>
              <a:t>Inovasi</a:t>
            </a:r>
            <a:r>
              <a:rPr lang="en-US" sz="1600" b="1" dirty="0"/>
              <a:t>	: </a:t>
            </a:r>
            <a:r>
              <a:rPr lang="en-US" sz="1600" b="1" dirty="0" err="1" smtClean="0"/>
              <a:t>Aplikasi</a:t>
            </a:r>
            <a:r>
              <a:rPr lang="en-US" sz="1600" b="1" dirty="0" smtClean="0"/>
              <a:t> SIAP</a:t>
            </a:r>
            <a:endParaRPr lang="en-US" sz="1600" b="1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55576" y="1518388"/>
            <a:ext cx="7547655" cy="504056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marL="465138" marR="0" lvl="0" indent="-465138" defTabSz="914400" eaLnBrk="1" fontAlgn="auto" latinLnBrk="0" hangingPunct="1">
              <a:lnSpc>
                <a:spcPct val="90000"/>
              </a:lnSpc>
              <a:spcBef>
                <a:spcPct val="15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914400" y="1772816"/>
            <a:ext cx="1524000" cy="9144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</a:rPr>
              <a:t>Usulan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</a:rPr>
              <a:t>masuk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2590800" y="1772816"/>
            <a:ext cx="1837184" cy="914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         APLIKASI SIAP</a:t>
            </a:r>
          </a:p>
        </p:txBody>
      </p:sp>
      <p:sp>
        <p:nvSpPr>
          <p:cNvPr id="9" name="Oval 21"/>
          <p:cNvSpPr>
            <a:spLocks noChangeArrowheads="1"/>
          </p:cNvSpPr>
          <p:nvPr/>
        </p:nvSpPr>
        <p:spPr bwMode="auto">
          <a:xfrm>
            <a:off x="1115616" y="2564904"/>
            <a:ext cx="990600" cy="6096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 smtClean="0">
                <a:solidFill>
                  <a:sysClr val="windowText" lastClr="000000"/>
                </a:solidFill>
                <a:latin typeface="Trebuchet MS" pitchFamily="34" charset="0"/>
              </a:rPr>
              <a:t>TOR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10" name="Oval 22"/>
          <p:cNvSpPr>
            <a:spLocks noChangeArrowheads="1"/>
          </p:cNvSpPr>
          <p:nvPr/>
        </p:nvSpPr>
        <p:spPr bwMode="auto">
          <a:xfrm>
            <a:off x="1376873" y="3068960"/>
            <a:ext cx="990600" cy="609600"/>
          </a:xfrm>
          <a:prstGeom prst="ellipse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 smtClean="0">
                <a:solidFill>
                  <a:sysClr val="windowText" lastClr="000000"/>
                </a:solidFill>
                <a:latin typeface="Trebuchet MS" pitchFamily="34" charset="0"/>
              </a:rPr>
              <a:t>RKAKL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872173" y="3501008"/>
            <a:ext cx="914400" cy="7620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 smtClean="0">
                <a:solidFill>
                  <a:sysClr val="windowText" lastClr="000000"/>
                </a:solidFill>
                <a:latin typeface="Trebuchet MS" pitchFamily="34" charset="0"/>
              </a:rPr>
              <a:t>RAB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4556620" y="1655266"/>
            <a:ext cx="2607668" cy="1519238"/>
          </a:xfrm>
          <a:prstGeom prst="diamond">
            <a:avLst/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0" noProof="0" dirty="0" smtClean="0">
              <a:solidFill>
                <a:sysClr val="windowText" lastClr="000000"/>
              </a:solidFill>
              <a:latin typeface="Trebuchet MS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noProof="0" dirty="0" smtClean="0">
                <a:solidFill>
                  <a:sysClr val="windowText" lastClr="000000"/>
                </a:solidFill>
                <a:latin typeface="Trebuchet MS" pitchFamily="34" charset="0"/>
              </a:rPr>
              <a:t>PENELAAHAN ONLINE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itchFamily="34" charset="0"/>
              </a:rPr>
              <a:t>(</a:t>
            </a:r>
            <a:r>
              <a:rPr kumimoji="0" lang="en-US" sz="1600" b="0" i="1" u="none" strike="noStrike" kern="0" cap="none" spc="0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itchFamily="34" charset="0"/>
              </a:rPr>
              <a:t>WEB</a:t>
            </a:r>
            <a:r>
              <a:rPr kumimoji="0" lang="en-US" sz="1600" b="0" i="1" u="none" strike="noStrike" kern="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itchFamily="34" charset="0"/>
              </a:rPr>
              <a:t> BASE</a:t>
            </a:r>
            <a:r>
              <a:rPr kumimoji="0" lang="en-US" sz="1600" b="0" i="0" u="none" strike="noStrike" kern="0" cap="none" spc="0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itchFamily="34" charset="0"/>
              </a:rPr>
              <a:t>)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sp>
        <p:nvSpPr>
          <p:cNvPr id="13" name="Oval 16"/>
          <p:cNvSpPr>
            <a:spLocks noChangeArrowheads="1"/>
          </p:cNvSpPr>
          <p:nvPr/>
        </p:nvSpPr>
        <p:spPr bwMode="auto">
          <a:xfrm>
            <a:off x="2915816" y="2109274"/>
            <a:ext cx="381000" cy="304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 rot="5400000">
            <a:off x="5193517" y="3518148"/>
            <a:ext cx="1333872" cy="93610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5669954" y="3638735"/>
            <a:ext cx="381000" cy="304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</a:t>
            </a:r>
          </a:p>
        </p:txBody>
      </p:sp>
      <p:sp>
        <p:nvSpPr>
          <p:cNvPr id="3" name="Snip Single Corner Rectangle 2"/>
          <p:cNvSpPr/>
          <p:nvPr/>
        </p:nvSpPr>
        <p:spPr>
          <a:xfrm>
            <a:off x="5262543" y="4864901"/>
            <a:ext cx="1195822" cy="864096"/>
          </a:xfrm>
          <a:prstGeom prst="snip1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DIPA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9" name="AutoShape 15"/>
          <p:cNvSpPr>
            <a:spLocks noChangeArrowheads="1"/>
          </p:cNvSpPr>
          <p:nvPr/>
        </p:nvSpPr>
        <p:spPr bwMode="auto">
          <a:xfrm rot="10800000">
            <a:off x="3779912" y="4864901"/>
            <a:ext cx="1272008" cy="814691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291746" y="5119847"/>
            <a:ext cx="381000" cy="304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solidFill>
                  <a:sysClr val="windowText" lastClr="000000"/>
                </a:solidFill>
              </a:rPr>
              <a:t>3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72173" y="4864901"/>
            <a:ext cx="1763723" cy="9403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POK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33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286808" cy="1470025"/>
          </a:xfrm>
        </p:spPr>
        <p:txBody>
          <a:bodyPr>
            <a:normAutofit/>
          </a:bodyPr>
          <a:lstStyle/>
          <a:p>
            <a:pPr algn="l">
              <a:tabLst>
                <a:tab pos="1254125" algn="l"/>
              </a:tabLst>
            </a:pPr>
            <a:r>
              <a:rPr lang="en-US" sz="1600" b="1" dirty="0" smtClean="0"/>
              <a:t>Unit/</a:t>
            </a:r>
            <a:r>
              <a:rPr lang="en-US" sz="1600" b="1" dirty="0" err="1" smtClean="0"/>
              <a:t>Satker</a:t>
            </a:r>
            <a:r>
              <a:rPr lang="en-US" sz="1600" b="1" dirty="0"/>
              <a:t>	</a:t>
            </a:r>
            <a:r>
              <a:rPr lang="en-US" sz="1600" b="1" dirty="0" smtClean="0"/>
              <a:t>: </a:t>
            </a:r>
            <a:r>
              <a:rPr lang="en-US" sz="1600" b="1" dirty="0" smtClean="0"/>
              <a:t>Biro </a:t>
            </a:r>
            <a:r>
              <a:rPr lang="en-US" sz="1600" b="1" dirty="0" err="1" smtClean="0"/>
              <a:t>Perencanaan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err="1" smtClean="0"/>
              <a:t>Inovasi</a:t>
            </a:r>
            <a:r>
              <a:rPr lang="en-US" sz="1600" b="1" dirty="0"/>
              <a:t>	: </a:t>
            </a:r>
            <a:r>
              <a:rPr lang="en-US" sz="1600" b="1" dirty="0" err="1" smtClean="0"/>
              <a:t>Aplikasi</a:t>
            </a:r>
            <a:r>
              <a:rPr lang="en-US" sz="1600" b="1" dirty="0" smtClean="0"/>
              <a:t> SIAP</a:t>
            </a:r>
            <a:endParaRPr lang="en-US" sz="1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976418"/>
              </p:ext>
            </p:extLst>
          </p:nvPr>
        </p:nvGraphicFramePr>
        <p:xfrm>
          <a:off x="500032" y="1857364"/>
          <a:ext cx="7744376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576"/>
                <a:gridCol w="720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Kegiatan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Unit-unit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 Kantor regional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kantor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pusat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Jakarta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mengusulkan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anggaran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Ta.2018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Biro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Perencanaan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mulai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Bulan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 2016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sampai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2017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Dokumen-dokumen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terkait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usulan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anggaran</a:t>
                      </a:r>
                      <a:r>
                        <a:rPr lang="en-US" sz="1400" baseline="0" dirty="0" smtClean="0"/>
                        <a:t> Ta.2018, </a:t>
                      </a:r>
                      <a:r>
                        <a:rPr lang="en-US" sz="1400" baseline="0" dirty="0" err="1" smtClean="0"/>
                        <a:t>diantaranya</a:t>
                      </a:r>
                      <a:r>
                        <a:rPr lang="en-US" sz="1400" baseline="0" dirty="0" smtClean="0"/>
                        <a:t> 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i="1" baseline="0" dirty="0" smtClean="0"/>
                        <a:t>Term of Reference (TOR)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i="1" baseline="0" dirty="0" smtClean="0"/>
                        <a:t>RKAKL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i="0" baseline="0" dirty="0" err="1" smtClean="0"/>
                        <a:t>Rincian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anggaran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Biaya</a:t>
                      </a:r>
                      <a:r>
                        <a:rPr lang="en-US" sz="1400" i="0" baseline="0" dirty="0" smtClean="0"/>
                        <a:t> (RAB)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i="0" baseline="0" dirty="0" err="1" smtClean="0"/>
                        <a:t>Dokumen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pendukung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lainnya</a:t>
                      </a:r>
                      <a:endParaRPr lang="en-US" sz="1400" i="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i="0" baseline="0" dirty="0" err="1" smtClean="0"/>
                        <a:t>Usulan</a:t>
                      </a:r>
                      <a:r>
                        <a:rPr lang="en-US" sz="1400" i="0" baseline="0" dirty="0" smtClean="0"/>
                        <a:t> di </a:t>
                      </a:r>
                      <a:r>
                        <a:rPr lang="en-US" sz="1400" i="0" baseline="0" dirty="0" err="1" smtClean="0"/>
                        <a:t>sampaikan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dalam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bentuk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elektronik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melalui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aplikasi</a:t>
                      </a:r>
                      <a:r>
                        <a:rPr lang="en-US" sz="1400" i="0" baseline="0" dirty="0" smtClean="0"/>
                        <a:t> SIAP, </a:t>
                      </a:r>
                      <a:r>
                        <a:rPr lang="en-US" sz="1400" i="0" baseline="0" dirty="0" err="1" smtClean="0"/>
                        <a:t>semua</a:t>
                      </a:r>
                      <a:r>
                        <a:rPr lang="en-US" sz="1400" i="0" baseline="0" dirty="0" smtClean="0"/>
                        <a:t> data </a:t>
                      </a:r>
                      <a:r>
                        <a:rPr lang="en-US" sz="1400" i="0" baseline="0" dirty="0" err="1" smtClean="0"/>
                        <a:t>dukung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terkait</a:t>
                      </a:r>
                      <a:r>
                        <a:rPr lang="en-US" sz="1400" i="0" baseline="0" dirty="0" smtClean="0"/>
                        <a:t> di upload </a:t>
                      </a:r>
                      <a:r>
                        <a:rPr lang="en-US" sz="1400" i="0" baseline="0" dirty="0" err="1" smtClean="0"/>
                        <a:t>kedalam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aplikasi</a:t>
                      </a:r>
                      <a:r>
                        <a:rPr lang="en-US" sz="1400" i="0" baseline="0" dirty="0" smtClean="0"/>
                        <a:t> (</a:t>
                      </a:r>
                      <a:r>
                        <a:rPr lang="en-US" sz="1400" i="1" baseline="0" dirty="0" smtClean="0"/>
                        <a:t>less paper</a:t>
                      </a:r>
                      <a:r>
                        <a:rPr lang="en-US" sz="1400" i="0" baseline="0" dirty="0" smtClean="0"/>
                        <a:t>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i="0" baseline="0" dirty="0" err="1" smtClean="0"/>
                        <a:t>Setelah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itu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semua</a:t>
                      </a:r>
                      <a:r>
                        <a:rPr lang="en-US" sz="1400" i="0" baseline="0" dirty="0" smtClean="0"/>
                        <a:t> data-data </a:t>
                      </a:r>
                      <a:r>
                        <a:rPr lang="en-US" sz="1400" i="0" baseline="0" dirty="0" err="1" smtClean="0"/>
                        <a:t>terkait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usulan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anggaran</a:t>
                      </a:r>
                      <a:r>
                        <a:rPr lang="en-US" sz="1400" i="0" baseline="0" dirty="0" smtClean="0"/>
                        <a:t> Ta.2018 </a:t>
                      </a:r>
                      <a:r>
                        <a:rPr lang="en-US" sz="1400" i="0" baseline="0" dirty="0" err="1" smtClean="0"/>
                        <a:t>ditelaah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secara</a:t>
                      </a:r>
                      <a:r>
                        <a:rPr lang="en-US" sz="1400" i="0" baseline="0" dirty="0" smtClean="0"/>
                        <a:t> online (</a:t>
                      </a:r>
                      <a:r>
                        <a:rPr lang="en-US" sz="1400" i="1" baseline="0" dirty="0" smtClean="0"/>
                        <a:t>web based</a:t>
                      </a:r>
                      <a:r>
                        <a:rPr lang="en-US" sz="1400" i="0" baseline="0" dirty="0" smtClean="0"/>
                        <a:t>), </a:t>
                      </a:r>
                      <a:r>
                        <a:rPr lang="en-US" sz="1400" i="0" baseline="0" dirty="0" err="1" smtClean="0"/>
                        <a:t>apabila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terdapat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hal-hal</a:t>
                      </a:r>
                      <a:r>
                        <a:rPr lang="en-US" sz="1400" i="0" baseline="0" dirty="0" smtClean="0"/>
                        <a:t> yang </a:t>
                      </a:r>
                      <a:r>
                        <a:rPr lang="en-US" sz="1400" i="0" baseline="0" dirty="0" err="1" smtClean="0"/>
                        <a:t>perlu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dikonfirmasi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ulang</a:t>
                      </a:r>
                      <a:r>
                        <a:rPr lang="en-US" sz="1400" i="0" baseline="0" dirty="0" smtClean="0"/>
                        <a:t> Biro </a:t>
                      </a:r>
                      <a:r>
                        <a:rPr lang="en-US" sz="1400" i="0" baseline="0" dirty="0" err="1" smtClean="0"/>
                        <a:t>Roren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akan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memanggil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langsung</a:t>
                      </a:r>
                      <a:r>
                        <a:rPr lang="en-US" sz="1400" i="0" baseline="0" dirty="0" smtClean="0"/>
                        <a:t> unit </a:t>
                      </a:r>
                      <a:r>
                        <a:rPr lang="en-US" sz="1400" i="0" baseline="0" dirty="0" err="1" smtClean="0"/>
                        <a:t>bersangkutan</a:t>
                      </a:r>
                      <a:r>
                        <a:rPr lang="en-US" sz="1400" i="0" baseline="0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i="0" baseline="0" dirty="0" err="1" smtClean="0"/>
                        <a:t>Usulan</a:t>
                      </a:r>
                      <a:r>
                        <a:rPr lang="en-US" sz="1400" i="0" baseline="0" dirty="0" smtClean="0"/>
                        <a:t> yang </a:t>
                      </a:r>
                      <a:r>
                        <a:rPr lang="en-US" sz="1400" i="0" baseline="0" dirty="0" err="1" smtClean="0"/>
                        <a:t>sudah</a:t>
                      </a:r>
                      <a:r>
                        <a:rPr lang="en-US" sz="1400" i="0" baseline="0" dirty="0" smtClean="0"/>
                        <a:t> di </a:t>
                      </a:r>
                      <a:r>
                        <a:rPr lang="en-US" sz="1400" i="0" baseline="0" dirty="0" err="1" smtClean="0"/>
                        <a:t>telaah</a:t>
                      </a:r>
                      <a:r>
                        <a:rPr lang="en-US" sz="1400" i="0" baseline="0" dirty="0" smtClean="0"/>
                        <a:t> di </a:t>
                      </a:r>
                      <a:r>
                        <a:rPr lang="en-US" sz="1400" i="0" baseline="0" dirty="0" err="1" smtClean="0"/>
                        <a:t>sampaikan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ke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Kemenkeu</a:t>
                      </a:r>
                      <a:r>
                        <a:rPr lang="en-US" sz="1400" i="0" baseline="0" dirty="0" smtClean="0"/>
                        <a:t>, yang </a:t>
                      </a:r>
                      <a:r>
                        <a:rPr lang="en-US" sz="1400" i="0" baseline="0" dirty="0" err="1" smtClean="0"/>
                        <a:t>selanjutnya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akan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ditelaah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secara</a:t>
                      </a:r>
                      <a:r>
                        <a:rPr lang="en-US" sz="1400" i="1" baseline="0" dirty="0" smtClean="0"/>
                        <a:t>  online (web base).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i="0" baseline="0" dirty="0" err="1" smtClean="0"/>
                        <a:t>Setelah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semua</a:t>
                      </a:r>
                      <a:r>
                        <a:rPr lang="en-US" sz="1400" i="0" baseline="0" dirty="0" smtClean="0"/>
                        <a:t> proses </a:t>
                      </a:r>
                      <a:r>
                        <a:rPr lang="en-US" sz="1400" i="0" baseline="0" dirty="0" err="1" smtClean="0"/>
                        <a:t>berjalan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selesai</a:t>
                      </a:r>
                      <a:r>
                        <a:rPr lang="en-US" sz="1400" i="0" baseline="0" dirty="0" smtClean="0"/>
                        <a:t> di </a:t>
                      </a:r>
                      <a:r>
                        <a:rPr lang="en-US" sz="1400" i="0" baseline="0" dirty="0" err="1" smtClean="0"/>
                        <a:t>terbitkan</a:t>
                      </a:r>
                      <a:r>
                        <a:rPr lang="en-US" sz="1400" i="0" baseline="0" dirty="0" smtClean="0"/>
                        <a:t> DIPA </a:t>
                      </a:r>
                      <a:r>
                        <a:rPr lang="en-US" sz="1400" i="0" baseline="0" dirty="0" err="1" smtClean="0"/>
                        <a:t>sebagai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dasar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pembuatan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Petunjuk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Operasional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Kegiatan</a:t>
                      </a:r>
                      <a:r>
                        <a:rPr lang="en-US" sz="1400" i="0" baseline="0" dirty="0" smtClean="0"/>
                        <a:t> (POK) </a:t>
                      </a:r>
                      <a:r>
                        <a:rPr lang="en-US" sz="1400" i="0" baseline="0" dirty="0" err="1" smtClean="0"/>
                        <a:t>untuk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masing-masing</a:t>
                      </a:r>
                      <a:r>
                        <a:rPr lang="en-US" sz="1400" i="0" baseline="0" dirty="0" smtClean="0"/>
                        <a:t> unit </a:t>
                      </a:r>
                      <a:r>
                        <a:rPr lang="en-US" sz="1400" i="0" baseline="0" dirty="0" err="1" smtClean="0"/>
                        <a:t>kerja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dan</a:t>
                      </a:r>
                      <a:r>
                        <a:rPr lang="en-US" sz="1400" i="0" baseline="0" dirty="0" smtClean="0"/>
                        <a:t> Kantor Regional.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30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220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Unit/Satker : Biro Perencanaan Inovasi : Aplikasi SIAP</vt:lpstr>
      <vt:lpstr>Unit/Satker : Biro Perencanaan Inovasi : Aplikasi SIAP</vt:lpstr>
      <vt:lpstr>Unit/Satker : Biro Perencanaan Inovasi : Aplikasi SIAP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Unit/Satker : (017220) BADAN KEPEGAWAIAN NEGARA KANTOR PUSAT JAKARTA Inovasi : Pengembangan Aplikasi Database Kelas Jabatan Berbasis Web</dc:title>
  <dc:creator>GATRA</dc:creator>
  <cp:lastModifiedBy>RENKAL</cp:lastModifiedBy>
  <cp:revision>10</cp:revision>
  <dcterms:created xsi:type="dcterms:W3CDTF">2016-12-23T01:46:51Z</dcterms:created>
  <dcterms:modified xsi:type="dcterms:W3CDTF">2016-12-29T09:02:18Z</dcterms:modified>
</cp:coreProperties>
</file>