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74" r:id="rId3"/>
    <p:sldId id="268" r:id="rId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25198"/>
    <a:srgbClr val="000099"/>
    <a:srgbClr val="1C1C1C"/>
    <a:srgbClr val="660066"/>
    <a:srgbClr val="584100"/>
    <a:srgbClr val="9966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575" autoAdjust="0"/>
    <p:restoredTop sz="94652" autoAdjust="0"/>
  </p:normalViewPr>
  <p:slideViewPr>
    <p:cSldViewPr>
      <p:cViewPr varScale="1">
        <p:scale>
          <a:sx n="106" d="100"/>
          <a:sy n="106" d="100"/>
        </p:scale>
        <p:origin x="-17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457AE-6E25-434D-ADC2-1980CA820F5E}" type="datetimeFigureOut">
              <a:rPr lang="en-US" smtClean="0"/>
              <a:pPr/>
              <a:t>12/28/2016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7AD1B-3CD8-44A2-A377-52F137248E84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458D3-0C73-4E2C-8A4D-B74D87D29F0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BD2AD-C152-4C50-A4AC-CA64980F02B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D1FF9-284F-470A-91FE-5D349160919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510BB-5A04-4979-B8FA-F4C3A7559FD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89913-8D81-42CC-A3E6-4D62E2498E7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C6D83-811D-4CEB-8E38-98656D8BECF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8D7BD-A825-4C12-98C4-54023FBB283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95165-B1BB-4C56-99B3-CE6DB1C8650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4270C-7687-4E8D-904C-D55F46A5049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DA51D-C8B1-4321-80D0-7BEE6091F72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BF452-093E-4596-96C6-051B1D7C187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8CF91F-1399-431E-8198-4EE90D668E85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0" y="1785926"/>
            <a:ext cx="9144000" cy="544513"/>
          </a:xfrm>
          <a:noFill/>
          <a:ln/>
        </p:spPr>
        <p:txBody>
          <a:bodyPr/>
          <a:lstStyle/>
          <a:p>
            <a:r>
              <a:rPr lang="id-ID" sz="3200" b="1" dirty="0" smtClean="0">
                <a:solidFill>
                  <a:srgbClr val="584100"/>
                </a:solidFill>
              </a:rPr>
              <a:t>INOVASI</a:t>
            </a:r>
            <a:br>
              <a:rPr lang="id-ID" sz="3200" b="1" dirty="0" smtClean="0">
                <a:solidFill>
                  <a:srgbClr val="584100"/>
                </a:solidFill>
              </a:rPr>
            </a:br>
            <a:r>
              <a:rPr lang="id-ID" sz="3200" b="1" dirty="0" smtClean="0">
                <a:solidFill>
                  <a:srgbClr val="584100"/>
                </a:solidFill>
              </a:rPr>
              <a:t>DIREKTORAT WASDAL BIDANG</a:t>
            </a:r>
            <a:br>
              <a:rPr lang="id-ID" sz="3200" b="1" dirty="0" smtClean="0">
                <a:solidFill>
                  <a:srgbClr val="584100"/>
                </a:solidFill>
              </a:rPr>
            </a:br>
            <a:r>
              <a:rPr lang="id-ID" sz="3200" b="1" dirty="0" smtClean="0">
                <a:solidFill>
                  <a:srgbClr val="584100"/>
                </a:solidFill>
              </a:rPr>
              <a:t>GAJI, TUNJANGAN, KESEJAHTERAAN DAN KINERJA</a:t>
            </a:r>
            <a:br>
              <a:rPr lang="id-ID" sz="3200" b="1" dirty="0" smtClean="0">
                <a:solidFill>
                  <a:srgbClr val="584100"/>
                </a:solidFill>
              </a:rPr>
            </a:br>
            <a:r>
              <a:rPr lang="id-ID" sz="3200" b="1" dirty="0" smtClean="0">
                <a:solidFill>
                  <a:srgbClr val="584100"/>
                </a:solidFill>
              </a:rPr>
              <a:t>TAHUN 2017 </a:t>
            </a:r>
            <a:endParaRPr lang="es-ES" sz="3200" b="1" dirty="0">
              <a:solidFill>
                <a:srgbClr val="5841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14366" y="285736"/>
            <a:ext cx="8229600" cy="785810"/>
          </a:xfrm>
        </p:spPr>
        <p:txBody>
          <a:bodyPr/>
          <a:lstStyle/>
          <a:p>
            <a:pPr marL="1703388" indent="-1703388" algn="l"/>
            <a:r>
              <a:rPr lang="en-US" sz="1800" dirty="0" smtClean="0">
                <a:solidFill>
                  <a:srgbClr val="422C16"/>
                </a:solidFill>
                <a:latin typeface="Arial Black" pitchFamily="34" charset="0"/>
              </a:rPr>
              <a:t>U</a:t>
            </a:r>
            <a:r>
              <a:rPr lang="id-ID" sz="1800" dirty="0" smtClean="0">
                <a:solidFill>
                  <a:srgbClr val="422C16"/>
                </a:solidFill>
                <a:latin typeface="Arial Black" pitchFamily="34" charset="0"/>
              </a:rPr>
              <a:t>nit/Satker  : Direktorat Pengawasan dan Pengendalian Bidang               Gaji, Tunjangan, Kesejahteraan dan Kinerja</a:t>
            </a:r>
            <a:br>
              <a:rPr lang="id-ID" sz="1800" dirty="0" smtClean="0">
                <a:solidFill>
                  <a:srgbClr val="422C16"/>
                </a:solidFill>
                <a:latin typeface="Arial Black" pitchFamily="34" charset="0"/>
              </a:rPr>
            </a:b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4294967295"/>
          </p:nvPr>
        </p:nvGraphicFramePr>
        <p:xfrm>
          <a:off x="214282" y="2143117"/>
          <a:ext cx="8572560" cy="234681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42942"/>
                <a:gridCol w="4429156"/>
                <a:gridCol w="1928826"/>
                <a:gridCol w="1571636"/>
              </a:tblGrid>
              <a:tr h="458463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NO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baseline="0" dirty="0" smtClean="0"/>
                        <a:t>Kegiatan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Anggaran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Waktu Pelaksanaan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58463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1.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Standarisasi 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Pelayanan Pengaduan Permasalahan Kepegawaian</a:t>
                      </a:r>
                      <a:endParaRPr lang="id-ID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indent="-85725" algn="ctr">
                        <a:buFont typeface="Arial" pitchFamily="34" charset="0"/>
                        <a:buNone/>
                      </a:pPr>
                      <a:r>
                        <a:rPr lang="id-ID" sz="1400" dirty="0" smtClean="0">
                          <a:solidFill>
                            <a:schemeClr val="tx1"/>
                          </a:solidFill>
                        </a:rPr>
                        <a:t>Rp.</a:t>
                      </a:r>
                      <a:r>
                        <a:rPr lang="id-ID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d-ID" sz="1400" baseline="0" dirty="0" smtClean="0">
                          <a:solidFill>
                            <a:schemeClr val="tx1"/>
                          </a:solidFill>
                        </a:rPr>
                        <a:t>71.102.100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/>
                        <a:t>Februari s.d </a:t>
                      </a:r>
                      <a:r>
                        <a:rPr lang="id-ID" sz="1400" dirty="0" smtClean="0"/>
                        <a:t>Oktober 2017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47242"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smtClean="0">
                          <a:solidFill>
                            <a:schemeClr val="tx1"/>
                          </a:solidFill>
                        </a:rPr>
                        <a:t>Sertifikasi </a:t>
                      </a:r>
                      <a:r>
                        <a:rPr lang="id-ID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Standarisasi Pelayanan Pengaduan Permasalahan Kepegawaian dengan SMM ISO 9001:2015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tx1"/>
                          </a:solidFill>
                        </a:rPr>
                        <a:t>Rp.</a:t>
                      </a:r>
                      <a:r>
                        <a:rPr lang="id-ID" sz="1400" baseline="0" dirty="0" smtClean="0">
                          <a:solidFill>
                            <a:schemeClr val="tx1"/>
                          </a:solidFill>
                        </a:rPr>
                        <a:t> 63.600.000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tx1"/>
                          </a:solidFill>
                        </a:rPr>
                        <a:t>November 2017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8971">
                <a:tc gridSpan="2"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chemeClr val="tx1"/>
                          </a:solidFill>
                        </a:rPr>
                        <a:t>Rp. 134.702.100</a:t>
                      </a:r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d-ID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28596" y="928678"/>
            <a:ext cx="8229600" cy="785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703388" lvl="0" indent="-1703388"/>
            <a:r>
              <a:rPr lang="id-ID" dirty="0" smtClean="0">
                <a:solidFill>
                  <a:srgbClr val="422C16"/>
                </a:solidFill>
                <a:latin typeface="Arial Black" pitchFamily="34" charset="0"/>
              </a:rPr>
              <a:t>Inovasi         : Penerapan Standarisasi Pelayanan Pengaduan Kepegawaian dengan SMM ISO 9001:2015</a:t>
            </a:r>
            <a:r>
              <a:rPr kumimoji="0" lang="id-ID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422C16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/>
            </a:r>
            <a:br>
              <a:rPr kumimoji="0" lang="id-ID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422C16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786314" y="5000636"/>
            <a:ext cx="4189066" cy="1229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703388" marR="0" lvl="0" indent="-17033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422C1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</a:t>
            </a:r>
            <a:r>
              <a:rPr kumimoji="0" lang="id-ID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422C1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akarta, 22</a:t>
            </a:r>
            <a:r>
              <a:rPr kumimoji="0" lang="id-ID" sz="1400" b="0" i="0" u="none" strike="noStrike" kern="0" cap="none" spc="0" normalizeH="0" noProof="0" dirty="0" smtClean="0">
                <a:ln>
                  <a:noFill/>
                </a:ln>
                <a:solidFill>
                  <a:srgbClr val="422C1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Desember </a:t>
            </a:r>
            <a:r>
              <a:rPr kumimoji="0" lang="id-ID" sz="1400" b="0" i="0" u="none" strike="noStrike" kern="0" cap="none" spc="0" normalizeH="0" noProof="0" dirty="0" smtClean="0">
                <a:ln>
                  <a:noFill/>
                </a:ln>
                <a:solidFill>
                  <a:srgbClr val="422C1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2016</a:t>
            </a:r>
            <a:endParaRPr kumimoji="0" lang="id-ID" sz="1400" b="0" i="0" u="none" strike="noStrike" kern="0" cap="none" spc="0" normalizeH="0" noProof="0" dirty="0" smtClean="0">
              <a:ln>
                <a:noFill/>
              </a:ln>
              <a:solidFill>
                <a:srgbClr val="422C1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d-ID" sz="1400" kern="0" baseline="0" dirty="0" smtClean="0">
                <a:solidFill>
                  <a:srgbClr val="422C16"/>
                </a:solidFill>
                <a:latin typeface="+mj-lt"/>
                <a:ea typeface="+mj-ea"/>
                <a:cs typeface="+mj-cs"/>
              </a:rPr>
              <a:t>Direktur Pengawasan</a:t>
            </a:r>
            <a:r>
              <a:rPr lang="id-ID" sz="1400" kern="0" dirty="0" smtClean="0">
                <a:solidFill>
                  <a:srgbClr val="422C16"/>
                </a:solidFill>
                <a:latin typeface="+mj-lt"/>
                <a:ea typeface="+mj-ea"/>
                <a:cs typeface="+mj-cs"/>
              </a:rPr>
              <a:t> dan Pengendalian Bidang Gaji, Tunjangan, Kesejahteraan dan Kinerja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d-ID" sz="1400" b="0" i="0" u="none" strike="noStrike" kern="0" cap="none" spc="0" normalizeH="0" baseline="0" noProof="0" dirty="0" smtClean="0">
              <a:ln>
                <a:noFill/>
              </a:ln>
              <a:solidFill>
                <a:srgbClr val="422C1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d-ID" sz="1400" b="0" i="0" u="none" strike="noStrike" kern="0" cap="none" spc="0" normalizeH="0" baseline="0" noProof="0" dirty="0" smtClean="0">
              <a:ln>
                <a:noFill/>
              </a:ln>
              <a:solidFill>
                <a:srgbClr val="422C1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d-ID" sz="1400" kern="0" dirty="0" smtClean="0">
                <a:solidFill>
                  <a:srgbClr val="422C16"/>
                </a:solidFill>
                <a:latin typeface="+mj-lt"/>
                <a:ea typeface="+mj-ea"/>
                <a:cs typeface="+mj-cs"/>
              </a:rPr>
              <a:t>Joko Subakti, S.Sos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422C1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NIP. 19640731 198403 1 001</a:t>
            </a:r>
            <a:r>
              <a:rPr kumimoji="0" lang="id-ID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422C16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/>
            </a:r>
            <a:br>
              <a:rPr kumimoji="0" lang="id-ID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422C16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C2AD78B-3270-4FC0-94B2-564489081208}" type="slidenum">
              <a:rPr lang="en-US" altLang="en-US" sz="110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100"/>
          </a:p>
        </p:txBody>
      </p:sp>
      <p:pic>
        <p:nvPicPr>
          <p:cNvPr id="19459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638"/>
            <a:ext cx="9144000" cy="68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Rectangle 16"/>
          <p:cNvSpPr txBox="1">
            <a:spLocks noChangeArrowheads="1"/>
          </p:cNvSpPr>
          <p:nvPr/>
        </p:nvSpPr>
        <p:spPr bwMode="auto">
          <a:xfrm>
            <a:off x="6858000" y="6248400"/>
            <a:ext cx="2178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mbria" panose="02040503050406030204" pitchFamily="18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BA10623-D3B1-4253-8B2C-179EDF970D6A}" type="slidenum">
              <a:rPr lang="en-US" altLang="en-US" sz="1200"/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/>
          </a:p>
        </p:txBody>
      </p:sp>
      <p:sp>
        <p:nvSpPr>
          <p:cNvPr id="8" name="TextBox 7"/>
          <p:cNvSpPr txBox="1"/>
          <p:nvPr/>
        </p:nvSpPr>
        <p:spPr>
          <a:xfrm>
            <a:off x="1704975" y="2444750"/>
            <a:ext cx="5729288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7200" dirty="0">
                <a:solidFill>
                  <a:srgbClr val="00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Berlin Sans FB" charset="0"/>
              </a:rPr>
              <a:t>TERIMAKASIH</a:t>
            </a:r>
          </a:p>
        </p:txBody>
      </p:sp>
    </p:spTree>
    <p:extLst>
      <p:ext uri="{BB962C8B-B14F-4D97-AF65-F5344CB8AC3E}">
        <p14:creationId xmlns="" xmlns:p14="http://schemas.microsoft.com/office/powerpoint/2010/main" val="7456778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9359</TotalTime>
  <Words>98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Diseño predeterminado</vt:lpstr>
      <vt:lpstr>INOVASI DIREKTORAT WASDAL BIDANG GAJI, TUNJANGAN, KESEJAHTERAAN DAN KINERJA TAHUN 2017 </vt:lpstr>
      <vt:lpstr>Unit/Satker  : Direktorat Pengawasan dan Pengendalian Bidang               Gaji, Tunjangan, Kesejahteraan dan Kinerja </vt:lpstr>
      <vt:lpstr>Slide 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wasdal-Gatrakin1</cp:lastModifiedBy>
  <cp:revision>765</cp:revision>
  <dcterms:created xsi:type="dcterms:W3CDTF">2010-05-23T14:28:12Z</dcterms:created>
  <dcterms:modified xsi:type="dcterms:W3CDTF">2016-12-28T07:58:10Z</dcterms:modified>
</cp:coreProperties>
</file>