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5" r:id="rId4"/>
    <p:sldId id="271" r:id="rId5"/>
    <p:sldId id="263" r:id="rId6"/>
    <p:sldId id="276" r:id="rId7"/>
    <p:sldId id="27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13756"/>
    <a:srgbClr val="2CF4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6FCFF5-BE17-4C51-BE06-52AAFB185DC3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16A771-E145-4F5F-9F54-74E66DCEACA3}">
      <dgm:prSet phldrT="[Text]"/>
      <dgm:spPr>
        <a:solidFill>
          <a:srgbClr val="0070C0">
            <a:alpha val="5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latin typeface="Arial Black" pitchFamily="34" charset="0"/>
            </a:rPr>
            <a:t>B</a:t>
          </a:r>
          <a:endParaRPr lang="en-US" dirty="0">
            <a:solidFill>
              <a:schemeClr val="bg1"/>
            </a:solidFill>
            <a:latin typeface="Arial Black" pitchFamily="34" charset="0"/>
          </a:endParaRPr>
        </a:p>
      </dgm:t>
    </dgm:pt>
    <dgm:pt modelId="{65EAA6E8-28AD-4CBB-8156-7225468C5982}" type="parTrans" cxnId="{6112F5F9-EC3A-4193-AA68-3FDAB6216916}">
      <dgm:prSet/>
      <dgm:spPr/>
      <dgm:t>
        <a:bodyPr/>
        <a:lstStyle/>
        <a:p>
          <a:endParaRPr lang="en-US"/>
        </a:p>
      </dgm:t>
    </dgm:pt>
    <dgm:pt modelId="{8707C8A2-D3BA-49EC-A8E8-88DBDCBFF506}" type="sibTrans" cxnId="{6112F5F9-EC3A-4193-AA68-3FDAB6216916}">
      <dgm:prSet/>
      <dgm:spPr/>
      <dgm:t>
        <a:bodyPr/>
        <a:lstStyle/>
        <a:p>
          <a:endParaRPr lang="en-US"/>
        </a:p>
      </dgm:t>
    </dgm:pt>
    <dgm:pt modelId="{A18FADF8-07E0-40AB-BA0C-ED9B6E18E865}">
      <dgm:prSet phldrT="[Text]"/>
      <dgm:spPr>
        <a:solidFill>
          <a:srgbClr val="0070C0">
            <a:alpha val="5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latin typeface="Arial Black" pitchFamily="34" charset="0"/>
            </a:rPr>
            <a:t>K</a:t>
          </a:r>
          <a:endParaRPr lang="en-US" dirty="0">
            <a:solidFill>
              <a:schemeClr val="bg1"/>
            </a:solidFill>
            <a:latin typeface="Arial Black" pitchFamily="34" charset="0"/>
          </a:endParaRPr>
        </a:p>
      </dgm:t>
    </dgm:pt>
    <dgm:pt modelId="{6C75930D-5712-4DE8-A03F-848A7964B19A}" type="parTrans" cxnId="{D5519F3F-6AE7-41B5-8940-59912C7E1CAD}">
      <dgm:prSet/>
      <dgm:spPr/>
      <dgm:t>
        <a:bodyPr/>
        <a:lstStyle/>
        <a:p>
          <a:endParaRPr lang="en-US"/>
        </a:p>
      </dgm:t>
    </dgm:pt>
    <dgm:pt modelId="{C734AB36-CDAE-48DB-A578-C6879CE0F774}" type="sibTrans" cxnId="{D5519F3F-6AE7-41B5-8940-59912C7E1CAD}">
      <dgm:prSet/>
      <dgm:spPr/>
      <dgm:t>
        <a:bodyPr/>
        <a:lstStyle/>
        <a:p>
          <a:endParaRPr lang="en-US"/>
        </a:p>
      </dgm:t>
    </dgm:pt>
    <dgm:pt modelId="{2B3564AD-606E-454C-B4A3-00A39E3733AE}">
      <dgm:prSet phldrT="[Text]"/>
      <dgm:spPr>
        <a:solidFill>
          <a:srgbClr val="0070C0">
            <a:alpha val="50000"/>
          </a:srgb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latin typeface="Arial Black" pitchFamily="34" charset="0"/>
            </a:rPr>
            <a:t>N</a:t>
          </a:r>
          <a:endParaRPr lang="en-US" dirty="0">
            <a:solidFill>
              <a:schemeClr val="bg1"/>
            </a:solidFill>
            <a:latin typeface="Arial Black" pitchFamily="34" charset="0"/>
          </a:endParaRPr>
        </a:p>
      </dgm:t>
    </dgm:pt>
    <dgm:pt modelId="{0F7874E6-8382-4FB5-AD3A-B39B3E9C227B}" type="parTrans" cxnId="{457A4070-F102-49BE-A2F6-089F4A9E0AE5}">
      <dgm:prSet/>
      <dgm:spPr/>
      <dgm:t>
        <a:bodyPr/>
        <a:lstStyle/>
        <a:p>
          <a:endParaRPr lang="en-US"/>
        </a:p>
      </dgm:t>
    </dgm:pt>
    <dgm:pt modelId="{B79A62E3-5382-42AF-A758-B8C7B4D41870}" type="sibTrans" cxnId="{457A4070-F102-49BE-A2F6-089F4A9E0AE5}">
      <dgm:prSet/>
      <dgm:spPr/>
      <dgm:t>
        <a:bodyPr/>
        <a:lstStyle/>
        <a:p>
          <a:endParaRPr lang="en-US"/>
        </a:p>
      </dgm:t>
    </dgm:pt>
    <dgm:pt modelId="{599FA87E-9AEA-4B85-97FE-330F20BD0E67}" type="pres">
      <dgm:prSet presAssocID="{2F6FCFF5-BE17-4C51-BE06-52AAFB185D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E60AA8-DF52-4A2C-8E72-DEF4F2AD750B}" type="pres">
      <dgm:prSet presAssocID="{9B16A771-E145-4F5F-9F54-74E66DCEACA3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D991E-BA80-40D5-85AE-18815A8AF2FC}" type="pres">
      <dgm:prSet presAssocID="{8707C8A2-D3BA-49EC-A8E8-88DBDCBFF506}" presName="space" presStyleCnt="0"/>
      <dgm:spPr/>
    </dgm:pt>
    <dgm:pt modelId="{192E3821-1F7E-43B1-BC19-467FBF08D3C5}" type="pres">
      <dgm:prSet presAssocID="{A18FADF8-07E0-40AB-BA0C-ED9B6E18E865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D37BFC-E9B9-4619-8DCA-5D58E9CA67B3}" type="pres">
      <dgm:prSet presAssocID="{C734AB36-CDAE-48DB-A578-C6879CE0F774}" presName="space" presStyleCnt="0"/>
      <dgm:spPr/>
    </dgm:pt>
    <dgm:pt modelId="{38F4132C-2B14-4F8C-814F-1A541540E674}" type="pres">
      <dgm:prSet presAssocID="{2B3564AD-606E-454C-B4A3-00A39E3733AE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825CBD-926F-4888-9A94-9B9ADC0A9532}" type="presOf" srcId="{2F6FCFF5-BE17-4C51-BE06-52AAFB185DC3}" destId="{599FA87E-9AEA-4B85-97FE-330F20BD0E67}" srcOrd="0" destOrd="0" presId="urn:microsoft.com/office/officeart/2005/8/layout/venn3"/>
    <dgm:cxn modelId="{D5519F3F-6AE7-41B5-8940-59912C7E1CAD}" srcId="{2F6FCFF5-BE17-4C51-BE06-52AAFB185DC3}" destId="{A18FADF8-07E0-40AB-BA0C-ED9B6E18E865}" srcOrd="1" destOrd="0" parTransId="{6C75930D-5712-4DE8-A03F-848A7964B19A}" sibTransId="{C734AB36-CDAE-48DB-A578-C6879CE0F774}"/>
    <dgm:cxn modelId="{B5A521E9-1D87-4CEA-A972-9F6867E51199}" type="presOf" srcId="{A18FADF8-07E0-40AB-BA0C-ED9B6E18E865}" destId="{192E3821-1F7E-43B1-BC19-467FBF08D3C5}" srcOrd="0" destOrd="0" presId="urn:microsoft.com/office/officeart/2005/8/layout/venn3"/>
    <dgm:cxn modelId="{904EBCC4-929A-4E26-9F35-1D69415CEFD6}" type="presOf" srcId="{2B3564AD-606E-454C-B4A3-00A39E3733AE}" destId="{38F4132C-2B14-4F8C-814F-1A541540E674}" srcOrd="0" destOrd="0" presId="urn:microsoft.com/office/officeart/2005/8/layout/venn3"/>
    <dgm:cxn modelId="{6112F5F9-EC3A-4193-AA68-3FDAB6216916}" srcId="{2F6FCFF5-BE17-4C51-BE06-52AAFB185DC3}" destId="{9B16A771-E145-4F5F-9F54-74E66DCEACA3}" srcOrd="0" destOrd="0" parTransId="{65EAA6E8-28AD-4CBB-8156-7225468C5982}" sibTransId="{8707C8A2-D3BA-49EC-A8E8-88DBDCBFF506}"/>
    <dgm:cxn modelId="{457A4070-F102-49BE-A2F6-089F4A9E0AE5}" srcId="{2F6FCFF5-BE17-4C51-BE06-52AAFB185DC3}" destId="{2B3564AD-606E-454C-B4A3-00A39E3733AE}" srcOrd="2" destOrd="0" parTransId="{0F7874E6-8382-4FB5-AD3A-B39B3E9C227B}" sibTransId="{B79A62E3-5382-42AF-A758-B8C7B4D41870}"/>
    <dgm:cxn modelId="{8DAE2C3C-71E9-46EF-806C-B9C0A2122181}" type="presOf" srcId="{9B16A771-E145-4F5F-9F54-74E66DCEACA3}" destId="{4DE60AA8-DF52-4A2C-8E72-DEF4F2AD750B}" srcOrd="0" destOrd="0" presId="urn:microsoft.com/office/officeart/2005/8/layout/venn3"/>
    <dgm:cxn modelId="{89EA2A9F-ECEA-4671-840B-55DD089C73DE}" type="presParOf" srcId="{599FA87E-9AEA-4B85-97FE-330F20BD0E67}" destId="{4DE60AA8-DF52-4A2C-8E72-DEF4F2AD750B}" srcOrd="0" destOrd="0" presId="urn:microsoft.com/office/officeart/2005/8/layout/venn3"/>
    <dgm:cxn modelId="{6FB559E5-D2C1-438D-BE42-806624081D82}" type="presParOf" srcId="{599FA87E-9AEA-4B85-97FE-330F20BD0E67}" destId="{7B8D991E-BA80-40D5-85AE-18815A8AF2FC}" srcOrd="1" destOrd="0" presId="urn:microsoft.com/office/officeart/2005/8/layout/venn3"/>
    <dgm:cxn modelId="{C3687144-2713-4FAA-9521-965566CD13FF}" type="presParOf" srcId="{599FA87E-9AEA-4B85-97FE-330F20BD0E67}" destId="{192E3821-1F7E-43B1-BC19-467FBF08D3C5}" srcOrd="2" destOrd="0" presId="urn:microsoft.com/office/officeart/2005/8/layout/venn3"/>
    <dgm:cxn modelId="{1F568C82-393A-4226-9ADA-10BE340DD6E6}" type="presParOf" srcId="{599FA87E-9AEA-4B85-97FE-330F20BD0E67}" destId="{80D37BFC-E9B9-4619-8DCA-5D58E9CA67B3}" srcOrd="3" destOrd="0" presId="urn:microsoft.com/office/officeart/2005/8/layout/venn3"/>
    <dgm:cxn modelId="{2F38C0F6-47DD-473B-B707-992C823EDD6D}" type="presParOf" srcId="{599FA87E-9AEA-4B85-97FE-330F20BD0E67}" destId="{38F4132C-2B14-4F8C-814F-1A541540E674}" srcOrd="4" destOrd="0" presId="urn:microsoft.com/office/officeart/2005/8/layout/ven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C4A23-C461-41CC-A77C-EA05064A1E3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08AE6-32D8-41F5-BA40-C87DF8804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8AE6-32D8-41F5-BA40-C87DF8804A5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AAEC-7F66-43DE-8D2A-D37B63D4C210}" type="datetimeFigureOut">
              <a:rPr lang="en-US" smtClean="0"/>
              <a:pPr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0800000">
            <a:off x="-2590801" y="762000"/>
            <a:ext cx="12736023" cy="23622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1447800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Peningkatan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Layanan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Keuangan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Berbasis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Teknologi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Informasi</a:t>
            </a:r>
            <a:endParaRPr lang="en-US" sz="3200" b="1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12" name="Diagram 11"/>
          <p:cNvGraphicFramePr/>
          <p:nvPr/>
        </p:nvGraphicFramePr>
        <p:xfrm>
          <a:off x="711016" y="-304800"/>
          <a:ext cx="2539339" cy="180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 rot="10800000">
            <a:off x="-2209800" y="3581400"/>
            <a:ext cx="12736023" cy="2362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4038600"/>
            <a:ext cx="325172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 smtClean="0"/>
              <a:t>Oleh</a:t>
            </a:r>
            <a:r>
              <a:rPr lang="en-US" sz="2400" b="1" dirty="0" smtClean="0"/>
              <a:t> :</a:t>
            </a:r>
          </a:p>
          <a:p>
            <a:pPr>
              <a:defRPr/>
            </a:pPr>
            <a:r>
              <a:rPr lang="en-US" sz="2400" b="1" dirty="0" smtClean="0"/>
              <a:t>Drs. </a:t>
            </a:r>
            <a:r>
              <a:rPr lang="en-US" sz="2400" b="1" dirty="0" err="1" smtClean="0"/>
              <a:t>Heru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Purwaka</a:t>
            </a:r>
            <a:r>
              <a:rPr lang="en-US" sz="2400" b="1" dirty="0" smtClean="0"/>
              <a:t>, MM</a:t>
            </a:r>
          </a:p>
          <a:p>
            <a:pPr>
              <a:defRPr/>
            </a:pPr>
            <a:r>
              <a:rPr lang="en-US" sz="2000" b="1" dirty="0" err="1" smtClean="0"/>
              <a:t>Plt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Kepala</a:t>
            </a:r>
            <a:r>
              <a:rPr lang="en-US" sz="2000" b="1" dirty="0" smtClean="0"/>
              <a:t> Biro </a:t>
            </a:r>
            <a:r>
              <a:rPr lang="en-US" sz="2000" b="1" dirty="0" err="1" smtClean="0"/>
              <a:t>Keuangan</a:t>
            </a:r>
            <a:endParaRPr lang="en-US" sz="2000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3276600"/>
            <a:ext cx="9144000" cy="304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1066800" y="3810000"/>
            <a:ext cx="1295400" cy="1143000"/>
          </a:xfrm>
          <a:prstGeom prst="hexagon">
            <a:avLst/>
          </a:prstGeom>
          <a:blipFill>
            <a:blip r:embed="rId6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2133600" y="3200400"/>
            <a:ext cx="1295400" cy="1143000"/>
          </a:xfrm>
          <a:prstGeom prst="hexagon">
            <a:avLst/>
          </a:prstGeom>
          <a:blipFill>
            <a:blip r:embed="rId7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/>
          <p:nvPr/>
        </p:nvSpPr>
        <p:spPr>
          <a:xfrm>
            <a:off x="2133600" y="4495800"/>
            <a:ext cx="1295400" cy="1143000"/>
          </a:xfrm>
          <a:prstGeom prst="hexagon">
            <a:avLst/>
          </a:prstGeom>
          <a:blipFill>
            <a:blip r:embed="rId8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6248400"/>
            <a:ext cx="6934200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TRANSPARAN   –   AKURAT   –   AKUNTABEL   –   TANPA KKN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277036"/>
            <a:ext cx="3505200" cy="1981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48200" y="2277036"/>
            <a:ext cx="3657600" cy="198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4361330"/>
            <a:ext cx="7391400" cy="1981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05000" y="4944036"/>
            <a:ext cx="54361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d-ID" sz="6000" dirty="0" smtClean="0">
                <a:solidFill>
                  <a:schemeClr val="bg1"/>
                </a:solidFill>
              </a:rPr>
              <a:t>227,590,547,000</a:t>
            </a:r>
            <a:endParaRPr lang="id-ID" sz="6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4563036"/>
            <a:ext cx="20681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TOTAL PAGU 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0" y="2281519"/>
            <a:ext cx="2533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 err="1" smtClean="0">
                <a:solidFill>
                  <a:schemeClr val="bg1"/>
                </a:solidFill>
              </a:rPr>
              <a:t>Belanja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Pegawai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76400" y="2891119"/>
            <a:ext cx="22573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dirty="0" smtClean="0">
                <a:solidFill>
                  <a:schemeClr val="bg1"/>
                </a:solidFill>
              </a:rPr>
              <a:t>98,77%</a:t>
            </a:r>
            <a:endParaRPr lang="id-ID" sz="5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05400" y="2294966"/>
            <a:ext cx="259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 err="1" smtClean="0">
                <a:solidFill>
                  <a:schemeClr val="bg1"/>
                </a:solidFill>
              </a:rPr>
              <a:t>Belanja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Barang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57800" y="2904566"/>
            <a:ext cx="2209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dirty="0" smtClean="0">
                <a:solidFill>
                  <a:schemeClr val="bg1"/>
                </a:solidFill>
              </a:rPr>
              <a:t>1,23%</a:t>
            </a:r>
            <a:endParaRPr lang="id-ID" sz="5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304800"/>
            <a:ext cx="4876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Anggaran</a:t>
            </a:r>
            <a:r>
              <a:rPr lang="en-US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r>
              <a:rPr lang="en-US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Biro </a:t>
            </a:r>
            <a:r>
              <a:rPr lang="en-US" sz="36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Keuangan</a:t>
            </a:r>
            <a:endParaRPr lang="en-US" sz="36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72200" y="762000"/>
            <a:ext cx="1742785" cy="1015663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60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2017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3688977"/>
            <a:ext cx="1775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224 </a:t>
            </a:r>
            <a:r>
              <a:rPr lang="en-US" sz="2800" b="1" dirty="0" err="1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Milyar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400" y="3657600"/>
            <a:ext cx="1410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</a:t>
            </a:r>
            <a:r>
              <a:rPr lang="en-US" sz="2800" b="1" dirty="0" err="1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Milyar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 rot="16200000">
            <a:off x="5862920" y="3039034"/>
            <a:ext cx="990600" cy="403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 rot="16200000">
            <a:off x="4312033" y="1985680"/>
            <a:ext cx="990600" cy="403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rot="16200000">
            <a:off x="5896538" y="970426"/>
            <a:ext cx="990600" cy="4016188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3757013" y="3002378"/>
            <a:ext cx="914400" cy="1588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4138013" y="2890319"/>
            <a:ext cx="152400" cy="1524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170267" y="4010908"/>
            <a:ext cx="914400" cy="158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Connector 31"/>
          <p:cNvSpPr/>
          <p:nvPr/>
        </p:nvSpPr>
        <p:spPr>
          <a:xfrm>
            <a:off x="2551267" y="3898849"/>
            <a:ext cx="152400" cy="1524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3743566" y="5055297"/>
            <a:ext cx="914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Connector 33"/>
          <p:cNvSpPr/>
          <p:nvPr/>
        </p:nvSpPr>
        <p:spPr>
          <a:xfrm>
            <a:off x="4124566" y="4943238"/>
            <a:ext cx="152400" cy="152400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355506" y="2415984"/>
            <a:ext cx="21278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SIAVA- BKN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368953" y="2846290"/>
            <a:ext cx="30269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Aplikasi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Verifikasi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Anggaran</a:t>
            </a:r>
            <a:endParaRPr lang="en-US" sz="1600" dirty="0"/>
          </a:p>
        </p:txBody>
      </p:sp>
      <p:sp>
        <p:nvSpPr>
          <p:cNvPr id="45" name="Rectangle 44"/>
          <p:cNvSpPr/>
          <p:nvPr/>
        </p:nvSpPr>
        <p:spPr>
          <a:xfrm>
            <a:off x="2768760" y="3424514"/>
            <a:ext cx="19944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TMIS- BKN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782207" y="3854820"/>
            <a:ext cx="30269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Pengendalian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Perjalanan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Dinas</a:t>
            </a:r>
            <a:endParaRPr lang="en-US" sz="1600" dirty="0"/>
          </a:p>
        </p:txBody>
      </p:sp>
      <p:sp>
        <p:nvSpPr>
          <p:cNvPr id="47" name="Rectangle 46"/>
          <p:cNvSpPr/>
          <p:nvPr/>
        </p:nvSpPr>
        <p:spPr>
          <a:xfrm>
            <a:off x="4342059" y="4549585"/>
            <a:ext cx="2444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HONOR- BKN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355506" y="4979891"/>
            <a:ext cx="30269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Aplikasi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Honor &amp;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Pajak</a:t>
            </a: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6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Kegiatan</a:t>
            </a:r>
            <a:endParaRPr lang="en-US" sz="1600" dirty="0"/>
          </a:p>
        </p:txBody>
      </p:sp>
      <p:sp>
        <p:nvSpPr>
          <p:cNvPr id="26" name="Teardrop 25"/>
          <p:cNvSpPr/>
          <p:nvPr/>
        </p:nvSpPr>
        <p:spPr>
          <a:xfrm rot="2662556">
            <a:off x="3155435" y="2643179"/>
            <a:ext cx="656929" cy="677691"/>
          </a:xfrm>
          <a:prstGeom prst="teardrop">
            <a:avLst>
              <a:gd name="adj" fmla="val 144145"/>
            </a:avLst>
          </a:prstGeom>
          <a:solidFill>
            <a:srgbClr val="FF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7" name="Teardrop 26"/>
          <p:cNvSpPr/>
          <p:nvPr/>
        </p:nvSpPr>
        <p:spPr>
          <a:xfrm rot="2662556">
            <a:off x="1541794" y="3665157"/>
            <a:ext cx="656929" cy="677691"/>
          </a:xfrm>
          <a:prstGeom prst="teardrop">
            <a:avLst>
              <a:gd name="adj" fmla="val 144145"/>
            </a:avLst>
          </a:prstGeom>
          <a:solidFill>
            <a:srgbClr val="FF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8" name="Teardrop 27"/>
          <p:cNvSpPr/>
          <p:nvPr/>
        </p:nvSpPr>
        <p:spPr>
          <a:xfrm rot="2662556">
            <a:off x="3115094" y="4709546"/>
            <a:ext cx="656929" cy="677691"/>
          </a:xfrm>
          <a:prstGeom prst="teardrop">
            <a:avLst>
              <a:gd name="adj" fmla="val 144145"/>
            </a:avLst>
          </a:prstGeom>
          <a:solidFill>
            <a:srgbClr val="FF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 descr="sistem pengawas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058" y="2559417"/>
            <a:ext cx="822960" cy="84842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6" name="Picture 55" descr="traveler_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786" y="3572430"/>
            <a:ext cx="822960" cy="8168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9" name="Picture 58" descr="finance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7944" y="4630269"/>
            <a:ext cx="822960" cy="8382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grpSp>
        <p:nvGrpSpPr>
          <p:cNvPr id="70" name="Group 69"/>
          <p:cNvGrpSpPr/>
          <p:nvPr/>
        </p:nvGrpSpPr>
        <p:grpSpPr>
          <a:xfrm>
            <a:off x="1506072" y="1281950"/>
            <a:ext cx="5262318" cy="1151965"/>
            <a:chOff x="3460342" y="506505"/>
            <a:chExt cx="5262318" cy="1151965"/>
          </a:xfrm>
        </p:grpSpPr>
        <p:sp>
          <p:nvSpPr>
            <p:cNvPr id="52" name="Rectangle 51"/>
            <p:cNvSpPr/>
            <p:nvPr/>
          </p:nvSpPr>
          <p:spPr>
            <a:xfrm rot="16200000">
              <a:off x="6169960" y="-894230"/>
              <a:ext cx="1066800" cy="40386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  <a:alpha val="21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5400000">
              <a:off x="4078947" y="1071281"/>
              <a:ext cx="914400" cy="1588"/>
            </a:xfrm>
            <a:prstGeom prst="line">
              <a:avLst/>
            </a:prstGeom>
            <a:ln w="762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lowchart: Connector 24"/>
            <p:cNvSpPr/>
            <p:nvPr/>
          </p:nvSpPr>
          <p:spPr>
            <a:xfrm>
              <a:off x="4459947" y="959222"/>
              <a:ext cx="152400" cy="1524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589936" y="506505"/>
              <a:ext cx="179831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ln w="1905"/>
                  <a:solidFill>
                    <a:schemeClr val="accent4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RPA- BKN</a:t>
              </a:r>
              <a:endParaRPr lang="en-US" sz="3200" dirty="0">
                <a:solidFill>
                  <a:schemeClr val="accent4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603383" y="936811"/>
              <a:ext cx="302693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Sistem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Monitoring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Penyerapan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Anggaran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On line</a:t>
              </a:r>
              <a:endParaRPr lang="en-US" sz="1600" dirty="0"/>
            </a:p>
          </p:txBody>
        </p:sp>
        <p:sp>
          <p:nvSpPr>
            <p:cNvPr id="41" name="Teardrop 40"/>
            <p:cNvSpPr/>
            <p:nvPr/>
          </p:nvSpPr>
          <p:spPr>
            <a:xfrm rot="2662556">
              <a:off x="3460342" y="711237"/>
              <a:ext cx="656929" cy="677691"/>
            </a:xfrm>
            <a:prstGeom prst="teardrop">
              <a:avLst>
                <a:gd name="adj" fmla="val 144145"/>
              </a:avLst>
            </a:prstGeom>
            <a:solidFill>
              <a:srgbClr val="FF0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51" name="Picture 50" descr="arrow meningkat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08260" y="820267"/>
              <a:ext cx="822960" cy="74117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63" name="TextBox 62"/>
            <p:cNvSpPr txBox="1"/>
            <p:nvPr/>
          </p:nvSpPr>
          <p:spPr>
            <a:xfrm>
              <a:off x="3541060" y="726138"/>
              <a:ext cx="6014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</a:rPr>
                <a:t>01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218332" y="2711820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02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09174" y="371138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03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82473" y="474681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04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1573169" y="5567081"/>
            <a:ext cx="5231052" cy="1017495"/>
            <a:chOff x="3469196" y="5634316"/>
            <a:chExt cx="5231052" cy="1017495"/>
          </a:xfrm>
        </p:grpSpPr>
        <p:sp>
          <p:nvSpPr>
            <p:cNvPr id="58" name="Rectangle 57"/>
            <p:cNvSpPr/>
            <p:nvPr/>
          </p:nvSpPr>
          <p:spPr>
            <a:xfrm rot="16200000">
              <a:off x="6185648" y="4137211"/>
              <a:ext cx="990600" cy="4038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5400000">
              <a:off x="4066294" y="6140028"/>
              <a:ext cx="914400" cy="1588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lowchart: Connector 35"/>
            <p:cNvSpPr/>
            <p:nvPr/>
          </p:nvSpPr>
          <p:spPr>
            <a:xfrm>
              <a:off x="4447294" y="6027969"/>
              <a:ext cx="152400" cy="15240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64787" y="5634316"/>
              <a:ext cx="267329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ln w="1905"/>
                  <a:solidFill>
                    <a:srgbClr val="0099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TUNJ. KINERJA</a:t>
              </a:r>
              <a:endParaRPr lang="en-US" sz="3200" dirty="0">
                <a:solidFill>
                  <a:srgbClr val="0099FF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691681" y="6064622"/>
              <a:ext cx="302693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Sistem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Pengolahan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&amp;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Pembayaran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Tunj</a:t>
              </a:r>
              <a:r>
                <a:rPr lang="en-US" sz="16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.. </a:t>
              </a:r>
              <a:r>
                <a:rPr lang="en-US" sz="1600" dirty="0" err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Kinerja</a:t>
              </a:r>
              <a:endParaRPr lang="en-US" sz="1600" dirty="0"/>
            </a:p>
          </p:txBody>
        </p:sp>
        <p:sp>
          <p:nvSpPr>
            <p:cNvPr id="37" name="Teardrop 36"/>
            <p:cNvSpPr/>
            <p:nvPr/>
          </p:nvSpPr>
          <p:spPr>
            <a:xfrm rot="2662556">
              <a:off x="3469196" y="5767383"/>
              <a:ext cx="656929" cy="677691"/>
            </a:xfrm>
            <a:prstGeom prst="teardrop">
              <a:avLst>
                <a:gd name="adj" fmla="val 144145"/>
              </a:avLst>
            </a:prstGeom>
            <a:solidFill>
              <a:srgbClr val="FF0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59" descr="finance1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830672" y="5723961"/>
              <a:ext cx="822960" cy="811309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67" name="TextBox 66"/>
            <p:cNvSpPr txBox="1"/>
            <p:nvPr/>
          </p:nvSpPr>
          <p:spPr>
            <a:xfrm>
              <a:off x="3527613" y="5773270"/>
              <a:ext cx="60144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</a:rPr>
                <a:t>05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78224" y="152400"/>
            <a:ext cx="22696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Existing</a:t>
            </a:r>
            <a:r>
              <a:rPr lang="en-US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635624" y="381000"/>
            <a:ext cx="1411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Product </a:t>
            </a:r>
            <a:endParaRPr lang="en-US" sz="2800" dirty="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36495" y="914400"/>
            <a:ext cx="769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7126941" y="1828800"/>
            <a:ext cx="1541927" cy="434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72958" y="1752600"/>
            <a:ext cx="1541927" cy="43434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05814" y="1752600"/>
            <a:ext cx="1541927" cy="4367140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40584" y="1752600"/>
            <a:ext cx="1541927" cy="436714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14284" y="2360950"/>
            <a:ext cx="1429584" cy="133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358" tIns="50679" rIns="101358" bIns="50679">
            <a:spAutoFit/>
          </a:bodyPr>
          <a:lstStyle/>
          <a:p>
            <a:pPr algn="ctr"/>
            <a:r>
              <a:rPr lang="en-US" sz="2000" dirty="0" err="1" smtClean="0">
                <a:cs typeface="Arial" pitchFamily="34" charset="0"/>
              </a:rPr>
              <a:t>PenusunanLaporan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Keuangan</a:t>
            </a:r>
            <a:endParaRPr lang="en-US" sz="2000" dirty="0" smtClean="0">
              <a:cs typeface="Arial" pitchFamily="34" charset="0"/>
            </a:endParaRPr>
          </a:p>
          <a:p>
            <a:pPr algn="ctr"/>
            <a:r>
              <a:rPr lang="en-US" sz="2000" dirty="0" smtClean="0">
                <a:cs typeface="Arial" pitchFamily="34" charset="0"/>
              </a:rPr>
              <a:t>(SAI)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9700" y="1752600"/>
            <a:ext cx="1541927" cy="436714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2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33400" y="2360950"/>
            <a:ext cx="1429584" cy="1764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358" tIns="50679" rIns="101358" bIns="50679">
            <a:spAutoFit/>
          </a:bodyPr>
          <a:lstStyle/>
          <a:p>
            <a:pPr algn="ctr"/>
            <a:r>
              <a:rPr lang="en-US" dirty="0" err="1" smtClean="0">
                <a:cs typeface="Arial" pitchFamily="34" charset="0"/>
              </a:rPr>
              <a:t>Pembayaran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Gaji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Tunjangan,Tunjangan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Kinerja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Uang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Makan</a:t>
            </a:r>
            <a:endParaRPr lang="en-US" dirty="0" smtClean="0"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3650" y="5586340"/>
            <a:ext cx="8680450" cy="2286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6" name="Group 54"/>
          <p:cNvGrpSpPr>
            <a:grpSpLocks/>
          </p:cNvGrpSpPr>
          <p:nvPr/>
        </p:nvGrpSpPr>
        <p:grpSpPr bwMode="auto">
          <a:xfrm>
            <a:off x="838200" y="5334000"/>
            <a:ext cx="762000" cy="762000"/>
            <a:chOff x="914400" y="4724400"/>
            <a:chExt cx="838200" cy="838200"/>
          </a:xfrm>
        </p:grpSpPr>
        <p:sp>
          <p:nvSpPr>
            <p:cNvPr id="17" name="Oval 16"/>
            <p:cNvSpPr/>
            <p:nvPr/>
          </p:nvSpPr>
          <p:spPr>
            <a:xfrm>
              <a:off x="914400" y="4724400"/>
              <a:ext cx="838200" cy="8382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1066324" y="4876324"/>
              <a:ext cx="609441" cy="534353"/>
            </a:xfrm>
            <a:prstGeom prst="righ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9" name="Group 54"/>
          <p:cNvGrpSpPr>
            <a:grpSpLocks/>
          </p:cNvGrpSpPr>
          <p:nvPr/>
        </p:nvGrpSpPr>
        <p:grpSpPr bwMode="auto">
          <a:xfrm>
            <a:off x="2514600" y="5334000"/>
            <a:ext cx="762000" cy="762000"/>
            <a:chOff x="914400" y="4724400"/>
            <a:chExt cx="838200" cy="838200"/>
          </a:xfrm>
        </p:grpSpPr>
        <p:sp>
          <p:nvSpPr>
            <p:cNvPr id="20" name="Oval 19"/>
            <p:cNvSpPr/>
            <p:nvPr/>
          </p:nvSpPr>
          <p:spPr>
            <a:xfrm>
              <a:off x="914400" y="4724400"/>
              <a:ext cx="838200" cy="8382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1066324" y="4876324"/>
              <a:ext cx="609441" cy="534353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879514" y="2360950"/>
            <a:ext cx="1429584" cy="133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358" tIns="50679" rIns="101358" bIns="50679">
            <a:spAutoFit/>
          </a:bodyPr>
          <a:lstStyle/>
          <a:p>
            <a:pPr algn="ctr"/>
            <a:r>
              <a:rPr lang="en-US" sz="2000" dirty="0" err="1" smtClean="0">
                <a:cs typeface="Arial" pitchFamily="34" charset="0"/>
              </a:rPr>
              <a:t>Verifikasi</a:t>
            </a:r>
            <a:r>
              <a:rPr lang="en-US" sz="2000" dirty="0" smtClean="0">
                <a:cs typeface="Arial" pitchFamily="34" charset="0"/>
              </a:rPr>
              <a:t> / </a:t>
            </a:r>
            <a:r>
              <a:rPr lang="en-US" sz="2000" dirty="0" err="1" smtClean="0">
                <a:cs typeface="Arial" pitchFamily="34" charset="0"/>
              </a:rPr>
              <a:t>Pengujian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Tagihan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berbasis</a:t>
            </a:r>
            <a:r>
              <a:rPr lang="en-US" sz="2000" dirty="0" smtClean="0">
                <a:cs typeface="Arial" pitchFamily="34" charset="0"/>
              </a:rPr>
              <a:t> IT</a:t>
            </a:r>
          </a:p>
        </p:txBody>
      </p:sp>
      <p:grpSp>
        <p:nvGrpSpPr>
          <p:cNvPr id="23" name="Group 54"/>
          <p:cNvGrpSpPr>
            <a:grpSpLocks/>
          </p:cNvGrpSpPr>
          <p:nvPr/>
        </p:nvGrpSpPr>
        <p:grpSpPr bwMode="auto">
          <a:xfrm>
            <a:off x="4267200" y="5334000"/>
            <a:ext cx="762000" cy="762000"/>
            <a:chOff x="914400" y="4724400"/>
            <a:chExt cx="838200" cy="838200"/>
          </a:xfrm>
        </p:grpSpPr>
        <p:sp>
          <p:nvSpPr>
            <p:cNvPr id="24" name="Oval 23"/>
            <p:cNvSpPr/>
            <p:nvPr/>
          </p:nvSpPr>
          <p:spPr>
            <a:xfrm>
              <a:off x="914400" y="4724400"/>
              <a:ext cx="838200" cy="8382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1066324" y="4876324"/>
              <a:ext cx="609441" cy="534353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543380" y="2337210"/>
            <a:ext cx="1489150" cy="717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358" tIns="50679" rIns="101358" bIns="50679">
            <a:spAutoFit/>
          </a:bodyPr>
          <a:lstStyle/>
          <a:p>
            <a:pPr algn="ctr"/>
            <a:r>
              <a:rPr lang="en-US" sz="2000" dirty="0" err="1" smtClean="0">
                <a:cs typeface="Arial" pitchFamily="34" charset="0"/>
              </a:rPr>
              <a:t>Pembukuan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Bendahara</a:t>
            </a:r>
            <a:endParaRPr lang="en-US" sz="2000" dirty="0" smtClean="0">
              <a:cs typeface="Arial" pitchFamily="34" charset="0"/>
            </a:endParaRPr>
          </a:p>
        </p:txBody>
      </p:sp>
      <p:grpSp>
        <p:nvGrpSpPr>
          <p:cNvPr id="27" name="Group 54"/>
          <p:cNvGrpSpPr>
            <a:grpSpLocks/>
          </p:cNvGrpSpPr>
          <p:nvPr/>
        </p:nvGrpSpPr>
        <p:grpSpPr bwMode="auto">
          <a:xfrm>
            <a:off x="5867400" y="5320553"/>
            <a:ext cx="762000" cy="762000"/>
            <a:chOff x="914400" y="4724400"/>
            <a:chExt cx="838200" cy="838200"/>
          </a:xfrm>
        </p:grpSpPr>
        <p:sp>
          <p:nvSpPr>
            <p:cNvPr id="28" name="Oval 27"/>
            <p:cNvSpPr/>
            <p:nvPr/>
          </p:nvSpPr>
          <p:spPr>
            <a:xfrm>
              <a:off x="914400" y="4724400"/>
              <a:ext cx="838200" cy="8382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1066324" y="4876324"/>
              <a:ext cx="609441" cy="534353"/>
            </a:xfrm>
            <a:prstGeom prst="right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457200" y="9906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/>
              <a:t>menjalankan</a:t>
            </a:r>
            <a:r>
              <a:rPr lang="en-US" sz="2400" dirty="0" smtClean="0"/>
              <a:t> 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pembinaan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2362200" y="304800"/>
            <a:ext cx="3886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BIRO </a:t>
            </a:r>
            <a:r>
              <a:rPr lang="en-US" sz="3600" b="1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KEUANGAN</a:t>
            </a:r>
            <a:endParaRPr lang="en-US" sz="36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197363" y="2373069"/>
            <a:ext cx="1489150" cy="1641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358" tIns="50679" rIns="101358" bIns="50679">
            <a:spAutoFit/>
          </a:bodyPr>
          <a:lstStyle/>
          <a:p>
            <a:pPr algn="ctr"/>
            <a:r>
              <a:rPr lang="en-US" sz="2000" dirty="0" err="1" smtClean="0">
                <a:cs typeface="Arial" pitchFamily="34" charset="0"/>
              </a:rPr>
              <a:t>Pembinaan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Pengelolaan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Keuangan</a:t>
            </a:r>
            <a:r>
              <a:rPr lang="en-US" sz="2000" dirty="0" smtClean="0">
                <a:cs typeface="Arial" pitchFamily="34" charset="0"/>
              </a:rPr>
              <a:t>  </a:t>
            </a:r>
            <a:r>
              <a:rPr lang="en-US" sz="2000" dirty="0" err="1" smtClean="0">
                <a:cs typeface="Arial" pitchFamily="34" charset="0"/>
              </a:rPr>
              <a:t>Pusat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dan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Kanreg</a:t>
            </a:r>
            <a:endParaRPr lang="en-US" sz="2000" dirty="0" smtClean="0"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1752600"/>
            <a:ext cx="8229600" cy="46166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506815" indent="-50681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solidFill>
                  <a:schemeClr val="bg1"/>
                </a:solidFill>
              </a:rPr>
              <a:t>Kegiatan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Unggulan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meliputi</a:t>
            </a:r>
            <a:endParaRPr lang="en-US" sz="2400" b="1" dirty="0">
              <a:solidFill>
                <a:schemeClr val="bg1"/>
              </a:solidFill>
              <a:ea typeface="Calibri"/>
            </a:endParaRPr>
          </a:p>
        </p:txBody>
      </p:sp>
      <p:grpSp>
        <p:nvGrpSpPr>
          <p:cNvPr id="34" name="Group 54"/>
          <p:cNvGrpSpPr>
            <a:grpSpLocks/>
          </p:cNvGrpSpPr>
          <p:nvPr/>
        </p:nvGrpSpPr>
        <p:grpSpPr bwMode="auto">
          <a:xfrm>
            <a:off x="7543800" y="5334000"/>
            <a:ext cx="762000" cy="762000"/>
            <a:chOff x="914400" y="4724400"/>
            <a:chExt cx="838200" cy="838200"/>
          </a:xfrm>
        </p:grpSpPr>
        <p:sp>
          <p:nvSpPr>
            <p:cNvPr id="36" name="Oval 35"/>
            <p:cNvSpPr/>
            <p:nvPr/>
          </p:nvSpPr>
          <p:spPr>
            <a:xfrm>
              <a:off x="914400" y="4724400"/>
              <a:ext cx="838200" cy="8382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Right Arrow 37"/>
            <p:cNvSpPr/>
            <p:nvPr/>
          </p:nvSpPr>
          <p:spPr>
            <a:xfrm>
              <a:off x="1066324" y="4876324"/>
              <a:ext cx="609441" cy="534353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40" name="Picture 39" descr="gaj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191000"/>
            <a:ext cx="1295400" cy="101917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1" name="Picture 40" descr="verifikasi_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4191000"/>
            <a:ext cx="1219200" cy="990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2" name="Picture 41" descr="L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5659" y="4191000"/>
            <a:ext cx="1295400" cy="990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3" name="Picture 42" descr="Pembukuan Ben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8800" y="4191000"/>
            <a:ext cx="1219200" cy="990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4" name="Picture 43" descr="Pembinaan keu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0" y="4191000"/>
            <a:ext cx="1219200" cy="990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8270" y="0"/>
            <a:ext cx="895573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2017</a:t>
            </a:r>
            <a:endParaRPr kumimoji="0" lang="en-US" sz="8800" b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38200" y="1143000"/>
            <a:ext cx="7507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400" b="1" kern="0" dirty="0" err="1" smtClean="0">
                <a:solidFill>
                  <a:srgbClr val="00B050"/>
                </a:solidFill>
              </a:rPr>
              <a:t>Inovasi</a:t>
            </a:r>
            <a:r>
              <a:rPr lang="en-US" sz="2400" b="1" kern="0" dirty="0" smtClean="0">
                <a:solidFill>
                  <a:srgbClr val="00B050"/>
                </a:solidFill>
              </a:rPr>
              <a:t> Biro </a:t>
            </a:r>
            <a:r>
              <a:rPr lang="en-US" sz="2400" b="1" kern="0" dirty="0" err="1" smtClean="0">
                <a:solidFill>
                  <a:srgbClr val="00B050"/>
                </a:solidFill>
              </a:rPr>
              <a:t>Keuangan</a:t>
            </a:r>
            <a:r>
              <a:rPr lang="en-US" sz="2400" b="1" kern="0" dirty="0" smtClean="0">
                <a:solidFill>
                  <a:srgbClr val="00B050"/>
                </a:solidFill>
              </a:rPr>
              <a:t> </a:t>
            </a:r>
            <a:r>
              <a:rPr lang="en-US" sz="2400" b="1" kern="0" dirty="0" smtClean="0">
                <a:solidFill>
                  <a:srgbClr val="00B050"/>
                </a:solidFill>
              </a:rPr>
              <a:t> </a:t>
            </a:r>
            <a:endParaRPr lang="en-US" sz="2400" b="1" kern="0" dirty="0">
              <a:solidFill>
                <a:srgbClr val="00B05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676400" y="1905000"/>
            <a:ext cx="6732465" cy="2093260"/>
            <a:chOff x="1721221" y="1420907"/>
            <a:chExt cx="6629400" cy="2424953"/>
          </a:xfrm>
        </p:grpSpPr>
        <p:sp>
          <p:nvSpPr>
            <p:cNvPr id="36" name="Rectangle 35"/>
            <p:cNvSpPr/>
            <p:nvPr/>
          </p:nvSpPr>
          <p:spPr>
            <a:xfrm>
              <a:off x="2102220" y="1483660"/>
              <a:ext cx="6232331" cy="2133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721221" y="1940860"/>
              <a:ext cx="2039471" cy="1905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334867" y="2169460"/>
              <a:ext cx="5015754" cy="12954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nut 37"/>
            <p:cNvSpPr/>
            <p:nvPr/>
          </p:nvSpPr>
          <p:spPr>
            <a:xfrm>
              <a:off x="2254621" y="2093260"/>
              <a:ext cx="1447800" cy="1371600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50" name="Donut 49"/>
            <p:cNvSpPr/>
            <p:nvPr/>
          </p:nvSpPr>
          <p:spPr>
            <a:xfrm>
              <a:off x="1810868" y="1420907"/>
              <a:ext cx="1143000" cy="1143000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59621" y="2398060"/>
              <a:ext cx="39624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defRPr/>
              </a:pP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Integrasi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Sistem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Pembayaran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Tunjangan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Kinerja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Kehadiran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BKN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Pusat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&amp;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Kanreg</a:t>
              </a:r>
              <a:endParaRPr lang="en-US" b="1" i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2559421" y="2398060"/>
              <a:ext cx="838200" cy="8382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01</a:t>
              </a:r>
              <a:endParaRPr lang="en-US" sz="2800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635621" y="1510554"/>
              <a:ext cx="56388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Arial" pitchFamily="34" charset="0"/>
                </a:rPr>
                <a:t>Integrasi</a:t>
              </a:r>
              <a:r>
                <a:rPr kumimoji="0" lang="en-US" sz="2800" b="1" u="none" strike="noStrike" kern="0" cap="none" spc="0" normalizeH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Arial" pitchFamily="34" charset="0"/>
                </a:rPr>
                <a:t> </a:t>
              </a:r>
              <a:r>
                <a:rPr kumimoji="0" lang="en-US" sz="2800" b="1" u="none" strike="noStrike" kern="0" cap="none" spc="0" normalizeH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Arial" pitchFamily="34" charset="0"/>
                </a:rPr>
                <a:t>Sistem</a:t>
              </a:r>
              <a:endParaRPr kumimoji="0" lang="en-US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Arial" pitchFamily="34" charset="0"/>
              </a:endParaRPr>
            </a:p>
          </p:txBody>
        </p:sp>
        <p:sp>
          <p:nvSpPr>
            <p:cNvPr id="56" name="Chevron 55"/>
            <p:cNvSpPr/>
            <p:nvPr/>
          </p:nvSpPr>
          <p:spPr>
            <a:xfrm>
              <a:off x="3854821" y="2398060"/>
              <a:ext cx="457200" cy="8382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45021" y="4343400"/>
            <a:ext cx="6813179" cy="2245660"/>
            <a:chOff x="1645021" y="4164107"/>
            <a:chExt cx="6705600" cy="2424953"/>
          </a:xfrm>
        </p:grpSpPr>
        <p:sp>
          <p:nvSpPr>
            <p:cNvPr id="35" name="Rectangle 34"/>
            <p:cNvSpPr/>
            <p:nvPr/>
          </p:nvSpPr>
          <p:spPr>
            <a:xfrm>
              <a:off x="2788021" y="5141260"/>
              <a:ext cx="55626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Sistem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Prencanaan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VS </a:t>
              </a: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Pealaksanaan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Anggaran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Pembayaran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berbasis</a:t>
              </a:r>
              <a:r>
                <a:rPr lang="en-US" sz="2000" b="1" i="1" kern="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WEB</a:t>
              </a:r>
              <a:endPara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026020" y="4226860"/>
              <a:ext cx="6232331" cy="2133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1645021" y="4684060"/>
              <a:ext cx="2039471" cy="1905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258667" y="4912660"/>
              <a:ext cx="5015754" cy="12954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Donut 60"/>
            <p:cNvSpPr/>
            <p:nvPr/>
          </p:nvSpPr>
          <p:spPr>
            <a:xfrm>
              <a:off x="2178421" y="4836460"/>
              <a:ext cx="1447800" cy="1371600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62" name="Donut 61"/>
            <p:cNvSpPr/>
            <p:nvPr/>
          </p:nvSpPr>
          <p:spPr>
            <a:xfrm>
              <a:off x="1734668" y="4164107"/>
              <a:ext cx="1143000" cy="1143000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083421" y="5141260"/>
              <a:ext cx="3962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defRPr/>
              </a:pP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Sistem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Monitoring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Perencanaan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dengan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Pelaksanaan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Anggaran</a:t>
              </a:r>
              <a:r>
                <a:rPr lang="en-US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2483221" y="5141260"/>
              <a:ext cx="838200" cy="8382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02</a:t>
              </a:r>
              <a:endParaRPr lang="en-US" sz="28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59421" y="4253754"/>
              <a:ext cx="56388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Arial" pitchFamily="34" charset="0"/>
                </a:rPr>
                <a:t>Sistem</a:t>
              </a:r>
              <a:r>
                <a:rPr kumimoji="0" lang="en-US" sz="2800" b="1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cs typeface="Arial" pitchFamily="34" charset="0"/>
                </a:rPr>
                <a:t> Monitoring</a:t>
              </a:r>
            </a:p>
          </p:txBody>
        </p:sp>
        <p:sp>
          <p:nvSpPr>
            <p:cNvPr id="66" name="Chevron 65"/>
            <p:cNvSpPr/>
            <p:nvPr/>
          </p:nvSpPr>
          <p:spPr>
            <a:xfrm>
              <a:off x="3778621" y="5141260"/>
              <a:ext cx="457200" cy="8382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0" y="192741"/>
            <a:ext cx="51412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Program </a:t>
            </a:r>
            <a:r>
              <a:rPr kumimoji="0" lang="en-US" sz="3200" b="1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Inovasi</a:t>
            </a:r>
            <a:endParaRPr kumimoji="0" lang="en-US" sz="3200" b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0" y="632011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b="1" kern="0" dirty="0" smtClean="0">
                <a:solidFill>
                  <a:srgbClr val="0070C0"/>
                </a:solidFill>
              </a:rPr>
              <a:t>Biro </a:t>
            </a:r>
            <a:r>
              <a:rPr lang="en-US" sz="2400" b="1" kern="0" dirty="0" err="1" smtClean="0">
                <a:solidFill>
                  <a:srgbClr val="0070C0"/>
                </a:solidFill>
              </a:rPr>
              <a:t>Keuangan</a:t>
            </a:r>
            <a:r>
              <a:rPr lang="en-US" sz="2400" b="1" kern="0" dirty="0" smtClean="0">
                <a:solidFill>
                  <a:srgbClr val="0070C0"/>
                </a:solidFill>
              </a:rPr>
              <a:t> - 2017 </a:t>
            </a:r>
            <a:endParaRPr lang="en-US" sz="2400" b="1" kern="0" dirty="0">
              <a:solidFill>
                <a:srgbClr val="0070C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85800" y="1318700"/>
            <a:ext cx="7620000" cy="1464844"/>
            <a:chOff x="1066800" y="1184230"/>
            <a:chExt cx="7239000" cy="1464844"/>
          </a:xfrm>
        </p:grpSpPr>
        <p:sp>
          <p:nvSpPr>
            <p:cNvPr id="51" name="Oval 50"/>
            <p:cNvSpPr/>
            <p:nvPr/>
          </p:nvSpPr>
          <p:spPr>
            <a:xfrm>
              <a:off x="1066800" y="1184230"/>
              <a:ext cx="1205205" cy="146484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020368" y="1360011"/>
              <a:ext cx="6285432" cy="99609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nut 37"/>
            <p:cNvSpPr/>
            <p:nvPr/>
          </p:nvSpPr>
          <p:spPr>
            <a:xfrm>
              <a:off x="1382008" y="1301418"/>
              <a:ext cx="855563" cy="1054688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507749" y="1374429"/>
              <a:ext cx="564565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defRPr/>
              </a:pP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Integrasi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Sistem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Pembayaran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Tunjangan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Kinerja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Kehadiran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BKN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Pusat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&amp;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Kanreg</a:t>
              </a:r>
              <a:endParaRPr lang="en-US" sz="2000" b="1" i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1524000" y="1495452"/>
              <a:ext cx="609600" cy="6445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6" name="Chevron 55"/>
            <p:cNvSpPr/>
            <p:nvPr/>
          </p:nvSpPr>
          <p:spPr>
            <a:xfrm>
              <a:off x="2327630" y="1535793"/>
              <a:ext cx="270178" cy="644531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1828800" y="2698377"/>
            <a:ext cx="2971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TUJUAN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828800" y="3074895"/>
            <a:ext cx="29718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05000" y="3164541"/>
            <a:ext cx="29419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Menyederhanakan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sistem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aplikasi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mengotomasi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Proses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Bisnis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334000" y="2693895"/>
            <a:ext cx="2971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MANFAAT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334000" y="3070413"/>
            <a:ext cx="29718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63817" y="3101400"/>
            <a:ext cx="29419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000" dirty="0" err="1" smtClean="0"/>
              <a:t>Menjaga</a:t>
            </a:r>
            <a:r>
              <a:rPr lang="en-US" sz="2000" dirty="0" smtClean="0"/>
              <a:t> </a:t>
            </a:r>
            <a:r>
              <a:rPr lang="en-US" sz="2000" dirty="0" err="1" smtClean="0"/>
              <a:t>integritas</a:t>
            </a:r>
            <a:r>
              <a:rPr lang="en-US" sz="2000" dirty="0" smtClean="0"/>
              <a:t> data, </a:t>
            </a:r>
            <a:r>
              <a:rPr lang="en-US" sz="2000" dirty="0" err="1" smtClean="0"/>
              <a:t>mencegah</a:t>
            </a:r>
            <a:r>
              <a:rPr lang="en-US" sz="2000" dirty="0" smtClean="0"/>
              <a:t> </a:t>
            </a:r>
            <a:r>
              <a:rPr lang="en-US" sz="2000" dirty="0" err="1" smtClean="0"/>
              <a:t>duplikasi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mencegah</a:t>
            </a:r>
            <a:r>
              <a:rPr lang="en-US" sz="2000" dirty="0" smtClean="0"/>
              <a:t> </a:t>
            </a:r>
            <a:r>
              <a:rPr lang="en-US" sz="2000" dirty="0" err="1" smtClean="0"/>
              <a:t>redundansi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28800" y="4477870"/>
            <a:ext cx="6477000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STRATEGI IMPLEMENTASI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918447" y="4957483"/>
            <a:ext cx="1295400" cy="9144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Absensi</a:t>
            </a:r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3594847" y="4957483"/>
            <a:ext cx="12954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Pembangunan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5271247" y="4957483"/>
            <a:ext cx="1295400" cy="9144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Ujicoba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Sosialisasi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925235" y="4957483"/>
            <a:ext cx="1295400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Sistem</a:t>
            </a:r>
            <a:r>
              <a:rPr lang="en-US" dirty="0" smtClean="0"/>
              <a:t> Running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3290047" y="5262283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966447" y="5262283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6642847" y="5262283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057400" y="6248400"/>
            <a:ext cx="109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Triwulan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657600" y="6270812"/>
            <a:ext cx="109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Triwulan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0" y="6248400"/>
            <a:ext cx="109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Triwulan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010400" y="6248400"/>
            <a:ext cx="1098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Triwulan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43000" y="1600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01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0" y="192741"/>
            <a:ext cx="51412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Program </a:t>
            </a:r>
            <a:r>
              <a:rPr kumimoji="0" lang="en-US" sz="3200" b="1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Inovasi</a:t>
            </a:r>
            <a:endParaRPr kumimoji="0" lang="en-US" sz="3200" b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0" y="632011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b="1" kern="0" dirty="0" smtClean="0">
                <a:solidFill>
                  <a:srgbClr val="0070C0"/>
                </a:solidFill>
              </a:rPr>
              <a:t>Biro </a:t>
            </a:r>
            <a:r>
              <a:rPr lang="en-US" sz="2400" b="1" kern="0" dirty="0" err="1" smtClean="0">
                <a:solidFill>
                  <a:srgbClr val="0070C0"/>
                </a:solidFill>
              </a:rPr>
              <a:t>Keuangan</a:t>
            </a:r>
            <a:r>
              <a:rPr lang="en-US" sz="2400" b="1" kern="0" dirty="0" smtClean="0">
                <a:solidFill>
                  <a:srgbClr val="0070C0"/>
                </a:solidFill>
              </a:rPr>
              <a:t> - 2017 </a:t>
            </a:r>
            <a:endParaRPr lang="en-US" sz="2400" b="1" kern="0" dirty="0">
              <a:solidFill>
                <a:srgbClr val="0070C0"/>
              </a:solidFill>
            </a:endParaRPr>
          </a:p>
        </p:txBody>
      </p:sp>
      <p:grpSp>
        <p:nvGrpSpPr>
          <p:cNvPr id="2" name="Group 31"/>
          <p:cNvGrpSpPr/>
          <p:nvPr/>
        </p:nvGrpSpPr>
        <p:grpSpPr>
          <a:xfrm>
            <a:off x="685800" y="1318700"/>
            <a:ext cx="7620000" cy="1464844"/>
            <a:chOff x="1066800" y="1184230"/>
            <a:chExt cx="7239000" cy="1464844"/>
          </a:xfrm>
        </p:grpSpPr>
        <p:sp>
          <p:nvSpPr>
            <p:cNvPr id="51" name="Oval 50"/>
            <p:cNvSpPr/>
            <p:nvPr/>
          </p:nvSpPr>
          <p:spPr>
            <a:xfrm>
              <a:off x="1066800" y="1184230"/>
              <a:ext cx="1205205" cy="146484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020368" y="1360011"/>
              <a:ext cx="6285432" cy="99609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nut 37"/>
            <p:cNvSpPr/>
            <p:nvPr/>
          </p:nvSpPr>
          <p:spPr>
            <a:xfrm>
              <a:off x="1382008" y="1301418"/>
              <a:ext cx="855563" cy="1054688"/>
            </a:xfrm>
            <a:prstGeom prst="don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bg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507749" y="1374429"/>
              <a:ext cx="564565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defRPr/>
              </a:pP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Pengembangan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Sistem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Monitoring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Perencanaan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dengan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Pelaksanaan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i="1" kern="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Anggaran</a:t>
              </a:r>
              <a:r>
                <a:rPr lang="en-US" sz="2000" b="1" i="1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1524000" y="1495452"/>
              <a:ext cx="609600" cy="644531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6" name="Chevron 55"/>
            <p:cNvSpPr/>
            <p:nvPr/>
          </p:nvSpPr>
          <p:spPr>
            <a:xfrm>
              <a:off x="2327630" y="1535793"/>
              <a:ext cx="270178" cy="644531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1828800" y="2590801"/>
            <a:ext cx="6477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TUJUAN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828800" y="2967319"/>
            <a:ext cx="6477000" cy="811305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05000" y="3056965"/>
            <a:ext cx="6324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kern="0" dirty="0" err="1" smtClean="0"/>
              <a:t>Mengetahui</a:t>
            </a:r>
            <a:r>
              <a:rPr lang="en-US" kern="0" dirty="0" smtClean="0"/>
              <a:t> </a:t>
            </a:r>
            <a:r>
              <a:rPr lang="en-US" kern="0" dirty="0" err="1" smtClean="0"/>
              <a:t>tingkat</a:t>
            </a:r>
            <a:r>
              <a:rPr lang="en-US" kern="0" dirty="0" smtClean="0"/>
              <a:t> </a:t>
            </a:r>
            <a:r>
              <a:rPr lang="en-US" kern="0" dirty="0" err="1" smtClean="0"/>
              <a:t>Deviasi</a:t>
            </a:r>
            <a:r>
              <a:rPr lang="en-US" kern="0" dirty="0" smtClean="0"/>
              <a:t> </a:t>
            </a:r>
            <a:r>
              <a:rPr lang="en-US" kern="0" dirty="0" err="1" smtClean="0"/>
              <a:t>antara</a:t>
            </a:r>
            <a:r>
              <a:rPr lang="en-US" kern="0" dirty="0" smtClean="0"/>
              <a:t> </a:t>
            </a:r>
            <a:r>
              <a:rPr lang="en-US" kern="0" dirty="0" err="1" smtClean="0"/>
              <a:t>Perencanaan</a:t>
            </a:r>
            <a:r>
              <a:rPr lang="en-US" kern="0" dirty="0" smtClean="0"/>
              <a:t> </a:t>
            </a:r>
            <a:r>
              <a:rPr lang="en-US" kern="0" dirty="0" err="1" smtClean="0"/>
              <a:t>dgn</a:t>
            </a:r>
            <a:r>
              <a:rPr lang="en-US" kern="0" dirty="0" smtClean="0"/>
              <a:t> </a:t>
            </a:r>
            <a:r>
              <a:rPr lang="en-US" kern="0" dirty="0" err="1" smtClean="0"/>
              <a:t>Pelaksanaan</a:t>
            </a:r>
            <a:r>
              <a:rPr lang="en-US" kern="0" dirty="0" smtClean="0"/>
              <a:t> </a:t>
            </a:r>
            <a:r>
              <a:rPr lang="en-US" kern="0" dirty="0" err="1" smtClean="0"/>
              <a:t>Anggaran</a:t>
            </a:r>
            <a:endParaRPr kumimoji="0" lang="en-US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28800" y="3818967"/>
            <a:ext cx="6477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MANFAAT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828800" y="4195485"/>
            <a:ext cx="6477000" cy="1062315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58617" y="4226473"/>
            <a:ext cx="644718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dirty="0" err="1" smtClean="0"/>
              <a:t>Memonitor</a:t>
            </a:r>
            <a:r>
              <a:rPr lang="en-US" dirty="0" smtClean="0"/>
              <a:t> unit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Mempercepat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proses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penyerapan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anggaran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Bahan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Evaluasi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pimpinan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dalam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megambil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kebijakan</a:t>
            </a:r>
            <a:endParaRPr kumimoji="0" lang="en-US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43000" y="1600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02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270</Words>
  <Application>Microsoft Office PowerPoint</Application>
  <PresentationFormat>On-screen Show (4:3)</PresentationFormat>
  <Paragraphs>80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Arif</dc:creator>
  <cp:lastModifiedBy>Arif</cp:lastModifiedBy>
  <cp:revision>236</cp:revision>
  <dcterms:created xsi:type="dcterms:W3CDTF">2016-12-26T16:32:43Z</dcterms:created>
  <dcterms:modified xsi:type="dcterms:W3CDTF">2017-01-02T10:17:56Z</dcterms:modified>
</cp:coreProperties>
</file>