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9" r:id="rId3"/>
    <p:sldId id="260" r:id="rId4"/>
    <p:sldId id="261" r:id="rId5"/>
    <p:sldId id="262" r:id="rId6"/>
    <p:sldId id="258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780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C4418-BE23-444B-9CAA-F35E44687ED1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8AAE6-02F4-400C-9E31-ECE5750F6B5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F0946-F159-45AD-A519-54BD88710735}" type="datetimeFigureOut">
              <a:rPr lang="id-ID" smtClean="0"/>
              <a:pPr/>
              <a:t>29/12/2016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644A6-C550-42B3-BFDE-473E03F3D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14488"/>
            <a:ext cx="914400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RENCANA INOVASI KANREG I BKN</a:t>
            </a:r>
          </a:p>
          <a:p>
            <a:pPr algn="ctr"/>
            <a:r>
              <a:rPr lang="id-ID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Pengembangan Layanan Satu Pintu</a:t>
            </a:r>
            <a:endParaRPr lang="id-ID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05242" y="5488560"/>
            <a:ext cx="289746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KANREG I BKN YOGYAKARTA</a:t>
            </a:r>
            <a:endParaRPr lang="en-US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 smtClean="0">
                <a:solidFill>
                  <a:schemeClr val="accent1">
                    <a:lumMod val="50000"/>
                  </a:schemeClr>
                </a:solidFill>
              </a:rPr>
              <a:t>KONDISI SAAT INI</a:t>
            </a:r>
            <a:endParaRPr lang="id-ID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id-ID" dirty="0" smtClean="0"/>
              <a:t>Survey </a:t>
            </a:r>
            <a:r>
              <a:rPr lang="id-ID" dirty="0" smtClean="0"/>
              <a:t>indeks pelayanan dan keluhan pelanggan antara lain diperoleh masukan sbb:</a:t>
            </a:r>
          </a:p>
          <a:p>
            <a:pPr lvl="1" algn="just">
              <a:buFont typeface="Wingdings" pitchFamily="2" charset="2"/>
              <a:buChar char="Ø"/>
            </a:pPr>
            <a:r>
              <a:rPr lang="id-ID" dirty="0" smtClean="0"/>
              <a:t>Waktu pelayanan masih lama disebabkan antara ruang layanan satu pintu dan ruang penyelesaian berada di tempat berbeda (lantai 1 dan lantai 3)</a:t>
            </a:r>
          </a:p>
          <a:p>
            <a:pPr lvl="1" algn="just">
              <a:buFont typeface="Wingdings" pitchFamily="2" charset="2"/>
              <a:buChar char="Ø"/>
            </a:pPr>
            <a:r>
              <a:rPr lang="id-ID" dirty="0" smtClean="0"/>
              <a:t>Petugas sering meninggalkan ruang pelayanan untuk mengecek berkas dan mengirim data untuk melakukan penyelesaian sehingga pelanggan merasa tidak dilayani dengan baik</a:t>
            </a:r>
          </a:p>
          <a:p>
            <a:pPr lvl="1" algn="just">
              <a:buFont typeface="Wingdings" pitchFamily="2" charset="2"/>
              <a:buChar char="Ø"/>
            </a:pPr>
            <a:r>
              <a:rPr lang="id-ID" dirty="0" smtClean="0"/>
              <a:t>Petugas yang ada kurang bisa memenuhi harapan dari pelanggan karena tidak adanya pejabat struntural yang bisa mengambil keputusan (tamu ditinggal atau dioper untuk konsultasi/ penyelesaian)</a:t>
            </a:r>
          </a:p>
          <a:p>
            <a:pPr lvl="1" algn="just">
              <a:buFont typeface="Wingdings" pitchFamily="2" charset="2"/>
              <a:buChar char="Ø"/>
            </a:pPr>
            <a:r>
              <a:rPr lang="id-ID" dirty="0" smtClean="0"/>
              <a:t>Ruang pelayanan khususnya layanan konsultasi belum tersedia.</a:t>
            </a:r>
          </a:p>
          <a:p>
            <a:pPr lvl="1" algn="just">
              <a:buFont typeface="Wingdings" pitchFamily="2" charset="2"/>
              <a:buChar char="Ø"/>
            </a:pPr>
            <a:r>
              <a:rPr lang="id-ID" dirty="0" smtClean="0"/>
              <a:t>Tuntutan pelanggan untuk memperoleh pelayanan lebih manusiawi dengan menghilangkan jarak anatara pemberi layanan dengan penerima layanan seperti meja pelayanan yang terlalu tinggi dsb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  <a:solidFill>
            <a:schemeClr val="accent5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>
            <a:normAutofit fontScale="85000" lnSpcReduction="20000"/>
          </a:bodyPr>
          <a:lstStyle/>
          <a:p>
            <a:pPr marL="449263" indent="-449263" algn="just">
              <a:buFont typeface="Wingdings" pitchFamily="2" charset="2"/>
              <a:buChar char="q"/>
            </a:pPr>
            <a:r>
              <a:rPr lang="id-ID" dirty="0" smtClean="0"/>
              <a:t>Pelayanan </a:t>
            </a:r>
            <a:r>
              <a:rPr lang="id-ID" dirty="0" smtClean="0"/>
              <a:t>diberikan terintegrasi antara penerimaan pelanggan dan penyelesaian pelayanan berada di satu tempat.</a:t>
            </a:r>
          </a:p>
          <a:p>
            <a:pPr marL="449263" indent="-449263" algn="just">
              <a:buFont typeface="Wingdings" pitchFamily="2" charset="2"/>
              <a:buChar char="q"/>
            </a:pPr>
            <a:r>
              <a:rPr lang="id-ID" dirty="0" smtClean="0"/>
              <a:t>Layanan didukung aplikasi yang bisa menghubungkan antara layanan satu pintu dengan unit teknis.</a:t>
            </a:r>
          </a:p>
          <a:p>
            <a:pPr marL="449263" indent="-449263" algn="just">
              <a:buFont typeface="Wingdings" pitchFamily="2" charset="2"/>
              <a:buChar char="q"/>
            </a:pPr>
            <a:r>
              <a:rPr lang="id-ID" dirty="0" smtClean="0"/>
              <a:t>Semua bentuk layanan diselesaikan dalam ruangan satu pintu untuk meminimalisir tamu memasuki ruangan kerja.</a:t>
            </a:r>
          </a:p>
          <a:p>
            <a:pPr marL="449263" indent="-449263" algn="just">
              <a:buFont typeface="Wingdings" pitchFamily="2" charset="2"/>
              <a:buChar char="q"/>
            </a:pPr>
            <a:r>
              <a:rPr lang="id-ID" dirty="0" smtClean="0"/>
              <a:t>Layanan lebih terukur baik secara kuantitatif mau pun kualitatif</a:t>
            </a:r>
          </a:p>
          <a:p>
            <a:pPr marL="449263" indent="-449263" algn="just">
              <a:buFont typeface="Wingdings" pitchFamily="2" charset="2"/>
              <a:buChar char="q"/>
            </a:pPr>
            <a:r>
              <a:rPr lang="id-ID" dirty="0" smtClean="0"/>
              <a:t>Penerima layanan dapat mengikuti proses layanan sehingga meningkatkan kepercayaan, kepuasan pelanggan.</a:t>
            </a:r>
            <a:endParaRPr lang="id-ID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accent1">
                    <a:lumMod val="50000"/>
                  </a:schemeClr>
                </a:solidFill>
              </a:rPr>
              <a:t>KONDISI YANG DIHARAPKAN</a:t>
            </a:r>
            <a:endParaRPr lang="id-ID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419472"/>
            <a:ext cx="9143999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         KONDISI SAAT INI</a:t>
            </a:r>
            <a:endParaRPr lang="en-US" sz="24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1357290" y="1233575"/>
            <a:ext cx="6411301" cy="3312368"/>
            <a:chOff x="1351569" y="1233575"/>
            <a:chExt cx="6411301" cy="3312368"/>
          </a:xfrm>
        </p:grpSpPr>
        <p:sp>
          <p:nvSpPr>
            <p:cNvPr id="3" name="TextBox 2"/>
            <p:cNvSpPr txBox="1"/>
            <p:nvPr/>
          </p:nvSpPr>
          <p:spPr>
            <a:xfrm>
              <a:off x="1517857" y="2000240"/>
              <a:ext cx="6252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TAMU</a:t>
              </a:r>
              <a:endParaRPr lang="en-US" dirty="0"/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7076" y="2428868"/>
              <a:ext cx="425083" cy="850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2434278" y="1408949"/>
              <a:ext cx="15787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/>
                <a:t>FRONT OFFICE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87369" y="1381393"/>
              <a:ext cx="13049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/>
                <a:t>SATU PINTU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890662" y="1408949"/>
              <a:ext cx="16930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/>
                <a:t>BIDANG/BAGIAN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351569" y="1233575"/>
              <a:ext cx="6411301" cy="331236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2434278" y="1233575"/>
              <a:ext cx="0" cy="3312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971237" y="1233575"/>
              <a:ext cx="0" cy="3312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890662" y="1233575"/>
              <a:ext cx="32877" cy="3312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ight Arrow 13"/>
            <p:cNvSpPr/>
            <p:nvPr/>
          </p:nvSpPr>
          <p:spPr>
            <a:xfrm>
              <a:off x="2203860" y="2643182"/>
              <a:ext cx="439314" cy="18002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utoShape 6"/>
            <p:cNvSpPr>
              <a:spLocks noChangeArrowheads="1"/>
            </p:cNvSpPr>
            <p:nvPr/>
          </p:nvSpPr>
          <p:spPr bwMode="auto">
            <a:xfrm>
              <a:off x="2826479" y="2500306"/>
              <a:ext cx="609600" cy="512762"/>
            </a:xfrm>
            <a:prstGeom prst="flowChartDocumen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AF273E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Registrasi</a:t>
              </a:r>
              <a:endPara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Tamu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467244" y="2428868"/>
              <a:ext cx="936104" cy="61861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Procedure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Cek</a:t>
              </a:r>
              <a:r>
                <a:rPr lang="en-US" sz="1000" dirty="0" smtClean="0">
                  <a:solidFill>
                    <a:schemeClr val="tx1"/>
                  </a:solidFill>
                </a:rPr>
                <a:t>/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Rekomendasi</a:t>
              </a:r>
              <a:r>
                <a:rPr lang="en-US" sz="1000" dirty="0" smtClean="0">
                  <a:solidFill>
                    <a:schemeClr val="tx1"/>
                  </a:solidFill>
                </a:rPr>
                <a:t>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Penyelesaian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04774" y="2428868"/>
              <a:ext cx="936104" cy="61861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Proses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Penyelesaian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4" name="AutoShape 6"/>
            <p:cNvSpPr>
              <a:spLocks noChangeArrowheads="1"/>
            </p:cNvSpPr>
            <p:nvPr/>
          </p:nvSpPr>
          <p:spPr bwMode="auto">
            <a:xfrm>
              <a:off x="4491789" y="3500438"/>
              <a:ext cx="922973" cy="757237"/>
            </a:xfrm>
            <a:prstGeom prst="flowChartDocumen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AF273E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SK/</a:t>
              </a:r>
              <a:r>
                <a:rPr kumimoji="0" lang="id-ID" sz="11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NP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1351569" y="1797089"/>
              <a:ext cx="641130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ight Arrow 26"/>
            <p:cNvSpPr/>
            <p:nvPr/>
          </p:nvSpPr>
          <p:spPr>
            <a:xfrm>
              <a:off x="3751580" y="2643182"/>
              <a:ext cx="439314" cy="18002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ight Arrow 27"/>
            <p:cNvSpPr/>
            <p:nvPr/>
          </p:nvSpPr>
          <p:spPr>
            <a:xfrm flipV="1">
              <a:off x="5671005" y="2714620"/>
              <a:ext cx="439314" cy="11953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Left Arrow 28"/>
            <p:cNvSpPr/>
            <p:nvPr/>
          </p:nvSpPr>
          <p:spPr>
            <a:xfrm rot="19619038">
              <a:off x="5599198" y="3467778"/>
              <a:ext cx="1101821" cy="184667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Left Arrow 33"/>
            <p:cNvSpPr/>
            <p:nvPr/>
          </p:nvSpPr>
          <p:spPr>
            <a:xfrm rot="1076828">
              <a:off x="2195217" y="3430387"/>
              <a:ext cx="1891039" cy="173157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316225" y="4869160"/>
            <a:ext cx="44260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Ket</a:t>
            </a:r>
            <a:r>
              <a:rPr lang="en-US" b="1" dirty="0" smtClean="0"/>
              <a:t> :</a:t>
            </a:r>
          </a:p>
          <a:p>
            <a:r>
              <a:rPr lang="en-US" b="1" dirty="0" smtClean="0"/>
              <a:t>Proses </a:t>
            </a:r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masih</a:t>
            </a:r>
            <a:r>
              <a:rPr lang="en-US" b="1" dirty="0" smtClean="0"/>
              <a:t> di </a:t>
            </a:r>
            <a:r>
              <a:rPr lang="en-US" b="1" dirty="0" err="1" smtClean="0"/>
              <a:t>Bidang</a:t>
            </a:r>
            <a:r>
              <a:rPr lang="en-US" b="1" dirty="0" smtClean="0"/>
              <a:t>/</a:t>
            </a:r>
            <a:r>
              <a:rPr lang="en-US" b="1" dirty="0" err="1" smtClean="0"/>
              <a:t>Bagian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16982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5644" y="348625"/>
            <a:ext cx="914400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          PERUBAHAN YANG DIHARAPKAN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57290" y="1785926"/>
            <a:ext cx="625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TAMU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812" y="2143116"/>
            <a:ext cx="425083" cy="850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33034" y="1300118"/>
            <a:ext cx="1578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FRONT OFFICE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2393" y="1318926"/>
            <a:ext cx="13049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SATU PINTU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89418" y="1300118"/>
            <a:ext cx="16930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BIDANG/BAGIAN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1150325" y="1124744"/>
            <a:ext cx="6411301" cy="33123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33034" y="1124744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769993" y="1124744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689418" y="1124744"/>
            <a:ext cx="32877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Arrow 11"/>
          <p:cNvSpPr/>
          <p:nvPr/>
        </p:nvSpPr>
        <p:spPr>
          <a:xfrm>
            <a:off x="2000232" y="2285992"/>
            <a:ext cx="439314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2643174" y="2118302"/>
            <a:ext cx="609600" cy="512762"/>
          </a:xfrm>
          <a:prstGeom prst="flowChartDocumen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AF273E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Registrasi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Tamu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17725" y="1952552"/>
            <a:ext cx="1000132" cy="8412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P</a:t>
            </a:r>
            <a:r>
              <a:rPr lang="id-ID" sz="1000" dirty="0" smtClean="0">
                <a:solidFill>
                  <a:schemeClr val="tx1"/>
                </a:solidFill>
              </a:rPr>
              <a:t>enerimaaan, pengecekan, pemrosesan dan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Penyelesaian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72198" y="2078948"/>
            <a:ext cx="936104" cy="6186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C</a:t>
            </a:r>
            <a:r>
              <a:rPr lang="id-ID" sz="1000" dirty="0" smtClean="0">
                <a:solidFill>
                  <a:schemeClr val="tx1"/>
                </a:solidFill>
              </a:rPr>
              <a:t>ek Data/ Rekomendasi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4143372" y="3457581"/>
            <a:ext cx="1110924" cy="757237"/>
          </a:xfrm>
          <a:prstGeom prst="flowChartDocumen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AF273E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SK / NP /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KONSULTASI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150325" y="1688258"/>
            <a:ext cx="64113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Arrow 17"/>
          <p:cNvSpPr/>
          <p:nvPr/>
        </p:nvSpPr>
        <p:spPr>
          <a:xfrm>
            <a:off x="3500430" y="2285992"/>
            <a:ext cx="439314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Arrow 20"/>
          <p:cNvSpPr/>
          <p:nvPr/>
        </p:nvSpPr>
        <p:spPr>
          <a:xfrm rot="1168412">
            <a:off x="1969332" y="3275498"/>
            <a:ext cx="2109443" cy="1765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Arrow 21"/>
          <p:cNvSpPr/>
          <p:nvPr/>
        </p:nvSpPr>
        <p:spPr>
          <a:xfrm rot="10800000">
            <a:off x="4643438" y="2857495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-Right Arrow 22"/>
          <p:cNvSpPr/>
          <p:nvPr/>
        </p:nvSpPr>
        <p:spPr>
          <a:xfrm>
            <a:off x="5286380" y="2325346"/>
            <a:ext cx="685172" cy="1365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133071" y="4762018"/>
            <a:ext cx="49296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Ket</a:t>
            </a:r>
            <a:r>
              <a:rPr lang="en-US" b="1" dirty="0" smtClean="0"/>
              <a:t> :</a:t>
            </a:r>
          </a:p>
          <a:p>
            <a:r>
              <a:rPr lang="en-US" b="1" dirty="0" smtClean="0"/>
              <a:t>Proses </a:t>
            </a:r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langsung</a:t>
            </a:r>
            <a:r>
              <a:rPr lang="en-US" b="1" dirty="0" smtClean="0"/>
              <a:t> di </a:t>
            </a:r>
            <a:r>
              <a:rPr lang="en-US" b="1" dirty="0" err="1" smtClean="0"/>
              <a:t>Ruang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Pintu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99994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tabLst>
                <a:tab pos="1171575" algn="l"/>
                <a:tab pos="1427163" algn="l"/>
              </a:tabLst>
            </a:pPr>
            <a:r>
              <a:rPr lang="id-ID" sz="2800" dirty="0" smtClean="0"/>
              <a:t>Satker  	: 	Kanreg I BKN Yogyakarta</a:t>
            </a:r>
            <a:br>
              <a:rPr lang="id-ID" sz="2800" dirty="0" smtClean="0"/>
            </a:br>
            <a:r>
              <a:rPr lang="id-ID" sz="2800" dirty="0" smtClean="0"/>
              <a:t>Inovasi 	: 	Pengembangan Pelayanan Satu Pintu</a:t>
            </a:r>
            <a:endParaRPr lang="id-ID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38"/>
                <a:gridCol w="3500462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KEGIATAN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ANGGARAN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WAKTU PELAKSANAAN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Pelaksanaan renovasi ruang layanan satu pintu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180.231.000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Februari s/d Mei 2017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Pembenahan</a:t>
                      </a:r>
                      <a:r>
                        <a:rPr lang="id-ID" baseline="0" dirty="0" smtClean="0"/>
                        <a:t> Aplikasi penunjang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April s/d Juli 2017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293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KONDISI SAAT INI</vt:lpstr>
      <vt:lpstr>KONDISI YANG DIHARAPKAN</vt:lpstr>
      <vt:lpstr>Slide 4</vt:lpstr>
      <vt:lpstr>Slide 5</vt:lpstr>
      <vt:lpstr>Satker   :  Kanreg I BKN Yogyakarta Inovasi  :  Pengembangan Pelayanan Satu Pintu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INOVASI KANREG I BKN</dc:title>
  <dc:creator>admin</dc:creator>
  <cp:lastModifiedBy>admin</cp:lastModifiedBy>
  <cp:revision>21</cp:revision>
  <dcterms:created xsi:type="dcterms:W3CDTF">2016-12-22T07:44:31Z</dcterms:created>
  <dcterms:modified xsi:type="dcterms:W3CDTF">2016-12-29T02:15:19Z</dcterms:modified>
</cp:coreProperties>
</file>