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14"/>
  </p:notesMasterIdLst>
  <p:handoutMasterIdLst>
    <p:handoutMasterId r:id="rId15"/>
  </p:handoutMasterIdLst>
  <p:sldIdLst>
    <p:sldId id="383" r:id="rId2"/>
    <p:sldId id="278" r:id="rId3"/>
    <p:sldId id="384" r:id="rId4"/>
    <p:sldId id="403" r:id="rId5"/>
    <p:sldId id="409" r:id="rId6"/>
    <p:sldId id="420" r:id="rId7"/>
    <p:sldId id="415" r:id="rId8"/>
    <p:sldId id="416" r:id="rId9"/>
    <p:sldId id="417" r:id="rId10"/>
    <p:sldId id="418" r:id="rId11"/>
    <p:sldId id="419" r:id="rId12"/>
    <p:sldId id="414" r:id="rId13"/>
  </p:sldIdLst>
  <p:sldSz cx="9144000" cy="6858000" type="screen4x3"/>
  <p:notesSz cx="7010400" cy="108410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A4FD03"/>
    <a:srgbClr val="0070C0"/>
    <a:srgbClr val="FF9900"/>
    <a:srgbClr val="CC99FF"/>
    <a:srgbClr val="363636"/>
    <a:srgbClr val="FFFF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713" autoAdjust="0"/>
  </p:normalViewPr>
  <p:slideViewPr>
    <p:cSldViewPr>
      <p:cViewPr varScale="1">
        <p:scale>
          <a:sx n="42" d="100"/>
          <a:sy n="42" d="100"/>
        </p:scale>
        <p:origin x="52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LAKIP%202016\Grafi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Sheet1!$B$21</c:f>
              <c:strCache>
                <c:ptCount val="1"/>
                <c:pt idx="0">
                  <c:v>PAGU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id-ID">
                    <a:latin typeface="Garamond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Sheet1!$B$20</c:f>
              <c:strCache>
                <c:ptCount val="1"/>
                <c:pt idx="0">
                  <c:v>REALISASI ANGGARAN TAHUN 2016</c:v>
                </c:pt>
              </c:strCache>
            </c:strRef>
          </c:cat>
          <c:val>
            <c:numRef>
              <c:f>Sheet1!$C$21</c:f>
              <c:numCache>
                <c:formatCode>_(* #,##0_);_(* \(#,##0\);_(* "-"_);_(@_)</c:formatCode>
                <c:ptCount val="1"/>
                <c:pt idx="0">
                  <c:v>21812760000</c:v>
                </c:pt>
              </c:numCache>
            </c:numRef>
          </c:val>
        </c:ser>
        <c:ser>
          <c:idx val="1"/>
          <c:order val="1"/>
          <c:tx>
            <c:strRef>
              <c:f>Sheet1!$B$22</c:f>
              <c:strCache>
                <c:ptCount val="1"/>
                <c:pt idx="0">
                  <c:v>REALISASI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Garamond" pitchFamily="18" charset="0"/>
                      </a:rPr>
                      <a:t> </a:t>
                    </a:r>
                    <a:r>
                      <a:rPr lang="en-US" dirty="0" smtClean="0">
                        <a:latin typeface="Garamond" pitchFamily="18" charset="0"/>
                      </a:rPr>
                      <a:t>20.109.831.146</a:t>
                    </a:r>
                    <a:endParaRPr lang="en-US" dirty="0">
                      <a:latin typeface="Garamond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id-ID">
                    <a:latin typeface="Garamond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Sheet1!$B$20</c:f>
              <c:strCache>
                <c:ptCount val="1"/>
                <c:pt idx="0">
                  <c:v>REALISASI ANGGARAN TAHUN 2016</c:v>
                </c:pt>
              </c:strCache>
            </c:strRef>
          </c:cat>
          <c:val>
            <c:numRef>
              <c:f>Sheet1!$C$22</c:f>
              <c:numCache>
                <c:formatCode>_(* #,##0_);_(* \(#,##0\);_(* "-"_);_(@_)</c:formatCode>
                <c:ptCount val="1"/>
                <c:pt idx="0">
                  <c:v>19795831146</c:v>
                </c:pt>
              </c:numCache>
            </c:numRef>
          </c:val>
        </c:ser>
        <c:ser>
          <c:idx val="2"/>
          <c:order val="2"/>
          <c:tx>
            <c:strRef>
              <c:f>Sheet1!$B$23</c:f>
              <c:strCache>
                <c:ptCount val="1"/>
                <c:pt idx="0">
                  <c:v>SISA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lang="id-ID">
                        <a:latin typeface="Garamond" pitchFamily="18" charset="0"/>
                      </a:defRPr>
                    </a:pPr>
                    <a:r>
                      <a:rPr lang="en-US" dirty="0">
                        <a:latin typeface="Garamond" pitchFamily="18" charset="0"/>
                      </a:rPr>
                      <a:t> </a:t>
                    </a:r>
                    <a:r>
                      <a:rPr lang="en-US" dirty="0" smtClean="0">
                        <a:latin typeface="Garamond" pitchFamily="18" charset="0"/>
                      </a:rPr>
                      <a:t>1.702.928.854 </a:t>
                    </a:r>
                    <a:endParaRPr lang="en-US" dirty="0">
                      <a:latin typeface="Garamond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id-ID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Sheet1!$B$20</c:f>
              <c:strCache>
                <c:ptCount val="1"/>
                <c:pt idx="0">
                  <c:v>REALISASI ANGGARAN TAHUN 2016</c:v>
                </c:pt>
              </c:strCache>
            </c:strRef>
          </c:cat>
          <c:val>
            <c:numRef>
              <c:f>Sheet1!$C$23</c:f>
              <c:numCache>
                <c:formatCode>_(* #,##0_);_(* \(#,##0\);_(* "-"_);_(@_)</c:formatCode>
                <c:ptCount val="1"/>
                <c:pt idx="0">
                  <c:v>2016928854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96333616"/>
        <c:axId val="196335184"/>
      </c:barChart>
      <c:catAx>
        <c:axId val="1963336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id-ID"/>
            </a:pPr>
            <a:endParaRPr lang="en-US"/>
          </a:p>
        </c:txPr>
        <c:crossAx val="196335184"/>
        <c:crosses val="autoZero"/>
        <c:auto val="1"/>
        <c:lblAlgn val="ctr"/>
        <c:lblOffset val="100"/>
        <c:noMultiLvlLbl val="0"/>
      </c:catAx>
      <c:valAx>
        <c:axId val="196335184"/>
        <c:scaling>
          <c:orientation val="minMax"/>
        </c:scaling>
        <c:delete val="0"/>
        <c:axPos val="l"/>
        <c:numFmt formatCode="_(* #,##0_);_(* \(#,##0\);_(* &quot;-&quot;_);_(@_)" sourceLinked="1"/>
        <c:majorTickMark val="none"/>
        <c:minorTickMark val="none"/>
        <c:tickLblPos val="nextTo"/>
        <c:txPr>
          <a:bodyPr/>
          <a:lstStyle/>
          <a:p>
            <a:pPr>
              <a:defRPr lang="id-ID"/>
            </a:pPr>
            <a:endParaRPr lang="en-US"/>
          </a:p>
        </c:txPr>
        <c:crossAx val="19633361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lang="id-ID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37511" cy="54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39" tIns="46820" rIns="93639" bIns="468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250" y="2"/>
            <a:ext cx="3037511" cy="54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39" tIns="46820" rIns="93639" bIns="468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10296649"/>
            <a:ext cx="3037511" cy="542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39" tIns="46820" rIns="93639" bIns="468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250" y="10296649"/>
            <a:ext cx="3037511" cy="542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39" tIns="46820" rIns="93639" bIns="468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6A0623D9-3532-406E-B92B-3A09F8CBA14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32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37511" cy="54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39" tIns="46820" rIns="93639" bIns="468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250" y="2"/>
            <a:ext cx="3037511" cy="54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39" tIns="46820" rIns="93639" bIns="468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3750" y="812800"/>
            <a:ext cx="5424488" cy="4067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13" y="5149193"/>
            <a:ext cx="5608977" cy="487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39" tIns="46820" rIns="93639" bIns="468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10296649"/>
            <a:ext cx="3037511" cy="542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39" tIns="46820" rIns="93639" bIns="468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250" y="10296649"/>
            <a:ext cx="3037511" cy="542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39" tIns="46820" rIns="93639" bIns="468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9F156D45-8272-4FE0-863A-B51D17781B8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589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1C4A0A1-8082-44B5-A7A0-7FA4E45E45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37AC-5243-4576-AF54-295BF726FFE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394A-153E-4C6C-8AE4-12EA05EFF1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2386B33-DF8E-4092-B966-45B92B7F7A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5A91725-0F14-4410-8BA5-1FDF2F40C0C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544F-A514-4386-AA04-BAAAE6E577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25CA-78B1-4FEB-9AD1-9E2907CFFE6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FF94C3F-34ED-4E9A-9F1C-BAC4BD35C7B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E952-481C-4675-AAB1-CA437F0019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5AF15C-0D45-4152-9DED-56D33C8D97B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4CE26D-DCDA-41DF-AB39-1DC315D8C0D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F891DDC-73BF-48AA-A76B-879856FD0B5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 spd="med">
    <p:split orient="vert" dir="in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AF828-441A-41F0-8E0F-F3AF4DCAAB7C}" type="slidenum">
              <a:rPr lang="en-GB"/>
              <a:pPr/>
              <a:t>1</a:t>
            </a:fld>
            <a:endParaRPr lang="en-GB"/>
          </a:p>
        </p:txBody>
      </p:sp>
      <p:pic>
        <p:nvPicPr>
          <p:cNvPr id="5" name="Picture 10" descr="DSC_15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76200"/>
            <a:ext cx="9144000" cy="1460500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defRPr/>
            </a:pPr>
            <a:r>
              <a:rPr lang="en-US" sz="25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EVALUASI </a:t>
            </a:r>
            <a:r>
              <a:rPr lang="en-US" sz="25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ANGGARAN</a:t>
            </a:r>
          </a:p>
          <a:p>
            <a:pPr algn="ctr" eaLnBrk="0" hangingPunct="0">
              <a:defRPr/>
            </a:pPr>
            <a:r>
              <a:rPr lang="en-US" sz="25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DAN KEGIATAN </a:t>
            </a:r>
            <a:r>
              <a:rPr lang="en-US" sz="25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TAHUN </a:t>
            </a:r>
            <a:r>
              <a:rPr lang="en-US" sz="25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2016 </a:t>
            </a:r>
          </a:p>
          <a:p>
            <a:pPr algn="ctr" eaLnBrk="0" hangingPunct="0">
              <a:defRPr/>
            </a:pPr>
            <a:r>
              <a:rPr lang="en-US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KANTOR </a:t>
            </a:r>
            <a:r>
              <a:rPr 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REGIONAL II BKN SURABAYA </a:t>
            </a:r>
            <a:endParaRPr lang="en-US" sz="2000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algn="ctr" eaLnBrk="0" hangingPunct="0">
              <a:defRPr/>
            </a:pPr>
            <a:endParaRPr lang="id-ID" sz="2800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6215082"/>
            <a:ext cx="9144000" cy="338554"/>
          </a:xfrm>
          <a:prstGeom prst="rect">
            <a:avLst/>
          </a:prstGeom>
          <a:solidFill>
            <a:srgbClr val="FFFF00">
              <a:alpha val="92155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Rockwell" pitchFamily="18" charset="0"/>
                <a:cs typeface="Times New Roman" pitchFamily="18" charset="0"/>
              </a:rPr>
              <a:t>Surabaya, </a:t>
            </a:r>
            <a:r>
              <a:rPr lang="id-ID" sz="1600" b="1" dirty="0" smtClean="0">
                <a:solidFill>
                  <a:schemeClr val="bg1">
                    <a:lumMod val="50000"/>
                  </a:schemeClr>
                </a:solidFill>
                <a:latin typeface="Rockwell" pitchFamily="18" charset="0"/>
                <a:cs typeface="Times New Roman" pitchFamily="18" charset="0"/>
              </a:rPr>
              <a:t>5 Januari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Rockwell" pitchFamily="18" charset="0"/>
                <a:cs typeface="Times New Roman" pitchFamily="18" charset="0"/>
              </a:rPr>
              <a:t>201</a:t>
            </a:r>
            <a:r>
              <a:rPr lang="id-ID" sz="1600" b="1" dirty="0" smtClean="0">
                <a:solidFill>
                  <a:schemeClr val="bg1">
                    <a:lumMod val="50000"/>
                  </a:schemeClr>
                </a:solidFill>
                <a:latin typeface="Rockwell" pitchFamily="18" charset="0"/>
                <a:cs typeface="Times New Roman" pitchFamily="18" charset="0"/>
              </a:rPr>
              <a:t>7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Rockwell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524000"/>
            <a:ext cx="6400800" cy="685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533400" y="1447800"/>
            <a:ext cx="67056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1" kern="0" dirty="0">
                <a:solidFill>
                  <a:schemeClr val="bg1"/>
                </a:solidFill>
                <a:latin typeface="Segoe UI" pitchFamily="34" charset="0"/>
                <a:ea typeface="+mj-ea"/>
                <a:cs typeface="Segoe UI" pitchFamily="34" charset="0"/>
              </a:rPr>
              <a:t>SISTEM APLIKASI PERSEDIAAN(SAP)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3400" y="2895600"/>
            <a:ext cx="82296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800" b="1" dirty="0" err="1">
                <a:latin typeface="Segoe UI" pitchFamily="34" charset="0"/>
                <a:cs typeface="Segoe UI" pitchFamily="34" charset="0"/>
              </a:rPr>
              <a:t>Pengajuan</a:t>
            </a:r>
            <a:r>
              <a:rPr lang="en-US" sz="2800" b="1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800" b="1" dirty="0" err="1">
                <a:latin typeface="Segoe UI" pitchFamily="34" charset="0"/>
                <a:cs typeface="Segoe UI" pitchFamily="34" charset="0"/>
              </a:rPr>
              <a:t>permintaan</a:t>
            </a:r>
            <a:r>
              <a:rPr lang="en-US" sz="2800" b="1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800" b="1" dirty="0" err="1">
                <a:latin typeface="Segoe UI" pitchFamily="34" charset="0"/>
                <a:cs typeface="Segoe UI" pitchFamily="34" charset="0"/>
              </a:rPr>
              <a:t>barang</a:t>
            </a:r>
            <a:r>
              <a:rPr lang="en-US" sz="2800" b="1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800" b="1" dirty="0" err="1">
                <a:latin typeface="Segoe UI" pitchFamily="34" charset="0"/>
                <a:cs typeface="Segoe UI" pitchFamily="34" charset="0"/>
              </a:rPr>
              <a:t>oleh</a:t>
            </a:r>
            <a:r>
              <a:rPr lang="en-US" sz="2800" b="1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800" b="1" dirty="0" err="1">
                <a:latin typeface="Segoe UI" pitchFamily="34" charset="0"/>
                <a:cs typeface="Segoe UI" pitchFamily="34" charset="0"/>
              </a:rPr>
              <a:t>masing</a:t>
            </a:r>
            <a:r>
              <a:rPr lang="en-US" sz="2800" b="1" dirty="0">
                <a:latin typeface="Segoe UI" pitchFamily="34" charset="0"/>
                <a:cs typeface="Segoe UI" pitchFamily="34" charset="0"/>
              </a:rPr>
              <a:t> – </a:t>
            </a:r>
            <a:r>
              <a:rPr lang="en-US" sz="2800" b="1" dirty="0" err="1">
                <a:latin typeface="Segoe UI" pitchFamily="34" charset="0"/>
                <a:cs typeface="Segoe UI" pitchFamily="34" charset="0"/>
              </a:rPr>
              <a:t>masing</a:t>
            </a:r>
            <a:r>
              <a:rPr lang="en-US" sz="2800" b="1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800" b="1" dirty="0" err="1">
                <a:latin typeface="Segoe UI" pitchFamily="34" charset="0"/>
                <a:cs typeface="Segoe UI" pitchFamily="34" charset="0"/>
              </a:rPr>
              <a:t>pengguna</a:t>
            </a:r>
            <a:endParaRPr lang="en-US" sz="2800" b="1" dirty="0">
              <a:latin typeface="Segoe UI" pitchFamily="34" charset="0"/>
              <a:cs typeface="Segoe UI" pitchFamily="34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800" b="1" dirty="0" err="1">
                <a:latin typeface="Segoe UI" pitchFamily="34" charset="0"/>
                <a:cs typeface="Segoe UI" pitchFamily="34" charset="0"/>
              </a:rPr>
              <a:t>Persediaan</a:t>
            </a:r>
            <a:r>
              <a:rPr lang="en-US" sz="2800" b="1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800" b="1" dirty="0" err="1">
                <a:latin typeface="Segoe UI" pitchFamily="34" charset="0"/>
                <a:cs typeface="Segoe UI" pitchFamily="34" charset="0"/>
              </a:rPr>
              <a:t>barang</a:t>
            </a:r>
            <a:endParaRPr lang="en-US" sz="2800" b="1" dirty="0">
              <a:latin typeface="Segoe UI" pitchFamily="34" charset="0"/>
              <a:cs typeface="Segoe UI" pitchFamily="34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800" b="1" dirty="0">
                <a:latin typeface="Segoe UI" pitchFamily="34" charset="0"/>
                <a:cs typeface="Segoe UI" pitchFamily="34" charset="0"/>
              </a:rPr>
              <a:t>Input data </a:t>
            </a:r>
            <a:r>
              <a:rPr lang="en-US" sz="2800" b="1" dirty="0" err="1">
                <a:latin typeface="Segoe UI" pitchFamily="34" charset="0"/>
                <a:cs typeface="Segoe UI" pitchFamily="34" charset="0"/>
              </a:rPr>
              <a:t>persediaan</a:t>
            </a:r>
            <a:r>
              <a:rPr lang="en-US" sz="2800" b="1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800" b="1" dirty="0" err="1">
                <a:latin typeface="Segoe UI" pitchFamily="34" charset="0"/>
                <a:cs typeface="Segoe UI" pitchFamily="34" charset="0"/>
              </a:rPr>
              <a:t>barang</a:t>
            </a:r>
            <a:endParaRPr lang="en-US" sz="2800" b="1" dirty="0">
              <a:latin typeface="Segoe UI" pitchFamily="34" charset="0"/>
              <a:cs typeface="Segoe UI" pitchFamily="34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800" b="1" dirty="0" err="1">
                <a:latin typeface="Segoe UI" pitchFamily="34" charset="0"/>
                <a:cs typeface="Segoe UI" pitchFamily="34" charset="0"/>
              </a:rPr>
              <a:t>Laporan</a:t>
            </a:r>
            <a:r>
              <a:rPr lang="en-US" sz="2800" b="1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800" b="1" dirty="0" err="1">
                <a:latin typeface="Segoe UI" pitchFamily="34" charset="0"/>
                <a:cs typeface="Segoe UI" pitchFamily="34" charset="0"/>
              </a:rPr>
              <a:t>Persediaan</a:t>
            </a:r>
            <a:r>
              <a:rPr lang="en-US" sz="2800" b="1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800" b="1" dirty="0" err="1">
                <a:latin typeface="Segoe UI" pitchFamily="34" charset="0"/>
                <a:cs typeface="Segoe UI" pitchFamily="34" charset="0"/>
              </a:rPr>
              <a:t>barang</a:t>
            </a:r>
            <a:endParaRPr lang="en-US" sz="2800" b="1" dirty="0">
              <a:latin typeface="Segoe UI" pitchFamily="34" charset="0"/>
              <a:cs typeface="Segoe UI" pitchFamily="34" charset="0"/>
            </a:endParaRPr>
          </a:p>
          <a:p>
            <a:pPr marL="800100" lvl="1" indent="-342900">
              <a:buFont typeface="Wingdings" pitchFamily="2" charset="2"/>
              <a:buChar char="Ø"/>
              <a:defRPr/>
            </a:pPr>
            <a:endParaRPr lang="en-US" sz="2800" b="1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9463" name="Picture 35" descr="Gambar terka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661988"/>
            <a:ext cx="2286000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9031463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066800"/>
            <a:ext cx="7391400" cy="685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990600" y="990600"/>
            <a:ext cx="60960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1" kern="0" dirty="0" err="1">
                <a:solidFill>
                  <a:schemeClr val="bg1"/>
                </a:solidFill>
                <a:latin typeface="Segoe UI" pitchFamily="34" charset="0"/>
                <a:ea typeface="+mj-ea"/>
                <a:cs typeface="Segoe UI" pitchFamily="34" charset="0"/>
              </a:rPr>
              <a:t>Sistem</a:t>
            </a:r>
            <a:r>
              <a:rPr lang="en-US" sz="2800" b="1" kern="0" dirty="0">
                <a:solidFill>
                  <a:schemeClr val="bg1"/>
                </a:solidFill>
                <a:latin typeface="Segoe UI" pitchFamily="34" charset="0"/>
                <a:ea typeface="+mj-ea"/>
                <a:cs typeface="Segoe UI" pitchFamily="34" charset="0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Segoe UI" pitchFamily="34" charset="0"/>
                <a:ea typeface="+mj-ea"/>
                <a:cs typeface="Segoe UI" pitchFamily="34" charset="0"/>
              </a:rPr>
              <a:t>Informasi</a:t>
            </a:r>
            <a:r>
              <a:rPr lang="en-US" sz="2800" b="1" kern="0" dirty="0">
                <a:solidFill>
                  <a:schemeClr val="bg1"/>
                </a:solidFill>
                <a:latin typeface="Segoe UI" pitchFamily="34" charset="0"/>
                <a:ea typeface="+mj-ea"/>
                <a:cs typeface="Segoe UI" pitchFamily="34" charset="0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Segoe UI" pitchFamily="34" charset="0"/>
                <a:ea typeface="+mj-ea"/>
                <a:cs typeface="Segoe UI" pitchFamily="34" charset="0"/>
              </a:rPr>
              <a:t>Pelayanan</a:t>
            </a:r>
            <a:r>
              <a:rPr lang="en-US" sz="2800" b="1" kern="0" dirty="0">
                <a:solidFill>
                  <a:schemeClr val="bg1"/>
                </a:solidFill>
                <a:latin typeface="Segoe UI" pitchFamily="34" charset="0"/>
                <a:ea typeface="+mj-ea"/>
                <a:cs typeface="Segoe UI" pitchFamily="34" charset="0"/>
              </a:rPr>
              <a:t> (SIP)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3400" y="1981200"/>
            <a:ext cx="8229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800" b="1" dirty="0" err="1">
                <a:latin typeface="Segoe UI" pitchFamily="34" charset="0"/>
                <a:cs typeface="Segoe UI" pitchFamily="34" charset="0"/>
              </a:rPr>
              <a:t>Mailtracking</a:t>
            </a:r>
            <a:endParaRPr lang="en-US" sz="2800" b="1" dirty="0">
              <a:latin typeface="Segoe UI" pitchFamily="34" charset="0"/>
              <a:cs typeface="Segoe UI" pitchFamily="34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800" b="1" dirty="0" err="1">
                <a:latin typeface="Segoe UI" pitchFamily="34" charset="0"/>
                <a:cs typeface="Segoe UI" pitchFamily="34" charset="0"/>
              </a:rPr>
              <a:t>Anjungan</a:t>
            </a:r>
            <a:endParaRPr lang="en-US" sz="2800" b="1" dirty="0">
              <a:latin typeface="Segoe UI" pitchFamily="34" charset="0"/>
              <a:cs typeface="Segoe UI" pitchFamily="34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800" b="1" dirty="0" err="1">
                <a:latin typeface="Segoe UI" pitchFamily="34" charset="0"/>
                <a:cs typeface="Segoe UI" pitchFamily="34" charset="0"/>
              </a:rPr>
              <a:t>Informasi</a:t>
            </a:r>
            <a:r>
              <a:rPr lang="en-US" sz="2800" b="1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800" b="1" dirty="0" err="1">
                <a:latin typeface="Segoe UI" pitchFamily="34" charset="0"/>
                <a:cs typeface="Segoe UI" pitchFamily="34" charset="0"/>
              </a:rPr>
              <a:t>Mandiri</a:t>
            </a:r>
            <a:r>
              <a:rPr lang="en-US" sz="2800" b="1" dirty="0">
                <a:latin typeface="Segoe UI" pitchFamily="34" charset="0"/>
                <a:cs typeface="Segoe UI" pitchFamily="34" charset="0"/>
              </a:rPr>
              <a:t>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800" b="1" dirty="0">
                <a:latin typeface="Segoe UI" pitchFamily="34" charset="0"/>
                <a:cs typeface="Segoe UI" pitchFamily="34" charset="0"/>
              </a:rPr>
              <a:t>SAPK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800" b="1" dirty="0" err="1">
                <a:latin typeface="Segoe UI" pitchFamily="34" charset="0"/>
                <a:cs typeface="Segoe UI" pitchFamily="34" charset="0"/>
              </a:rPr>
              <a:t>Cek</a:t>
            </a:r>
            <a:r>
              <a:rPr lang="en-US" sz="2800" b="1" dirty="0">
                <a:latin typeface="Segoe UI" pitchFamily="34" charset="0"/>
                <a:cs typeface="Segoe UI" pitchFamily="34" charset="0"/>
              </a:rPr>
              <a:t> Status </a:t>
            </a:r>
            <a:r>
              <a:rPr lang="en-US" sz="2800" b="1" dirty="0" err="1">
                <a:latin typeface="Segoe UI" pitchFamily="34" charset="0"/>
                <a:cs typeface="Segoe UI" pitchFamily="34" charset="0"/>
              </a:rPr>
              <a:t>Kepegawaian</a:t>
            </a:r>
            <a:endParaRPr lang="en-US" sz="2800" b="1" dirty="0">
              <a:latin typeface="Segoe UI" pitchFamily="34" charset="0"/>
              <a:cs typeface="Segoe UI" pitchFamily="34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800" b="1" dirty="0" err="1">
                <a:latin typeface="Segoe UI" pitchFamily="34" charset="0"/>
                <a:cs typeface="Segoe UI" pitchFamily="34" charset="0"/>
              </a:rPr>
              <a:t>Cek</a:t>
            </a:r>
            <a:r>
              <a:rPr lang="en-US" sz="2800" b="1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800" b="1" dirty="0" err="1">
                <a:latin typeface="Segoe UI" pitchFamily="34" charset="0"/>
                <a:cs typeface="Segoe UI" pitchFamily="34" charset="0"/>
              </a:rPr>
              <a:t>Posisi</a:t>
            </a:r>
            <a:r>
              <a:rPr lang="en-US" sz="2800" b="1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800" b="1" dirty="0" err="1">
                <a:latin typeface="Segoe UI" pitchFamily="34" charset="0"/>
                <a:cs typeface="Segoe UI" pitchFamily="34" charset="0"/>
              </a:rPr>
              <a:t>Berkas</a:t>
            </a:r>
            <a:endParaRPr lang="en-US" sz="2800" b="1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0487" name="Picture 18" descr="Hasil gambar untuk system information icon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5334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8492871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sz="4800" dirty="0">
                <a:solidFill>
                  <a:schemeClr val="tx1"/>
                </a:solidFill>
              </a:rPr>
              <a:t>TERIMA KASIH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C33ECF5-8126-4C8A-8F77-579975292B70}" type="slidenum">
              <a:rPr lang="en-GB"/>
              <a:pPr/>
              <a:t>12</a:t>
            </a:fld>
            <a:endParaRPr lang="en-GB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4"/>
          <p:cNvSpPr>
            <a:spLocks noChangeArrowheads="1" noChangeShapeType="1"/>
          </p:cNvSpPr>
          <p:nvPr/>
        </p:nvSpPr>
        <p:spPr bwMode="auto">
          <a:xfrm>
            <a:off x="330558" y="76200"/>
            <a:ext cx="2209800" cy="2209800"/>
          </a:xfrm>
          <a:prstGeom prst="ellipse">
            <a:avLst/>
          </a:prstGeom>
          <a:noFill/>
          <a:ln w="88900" cap="rnd" cmpd="sng" algn="in">
            <a:solidFill>
              <a:srgbClr val="FF0000"/>
            </a:solidFill>
            <a:prstDash val="sysDash"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Rectangle 15"/>
          <p:cNvSpPr>
            <a:spLocks noChangeArrowheads="1" noChangeShapeType="1"/>
          </p:cNvSpPr>
          <p:nvPr/>
        </p:nvSpPr>
        <p:spPr bwMode="auto">
          <a:xfrm>
            <a:off x="0" y="685800"/>
            <a:ext cx="9144000" cy="914400"/>
          </a:xfrm>
          <a:prstGeom prst="rect">
            <a:avLst/>
          </a:prstGeom>
          <a:solidFill>
            <a:srgbClr val="A4FD03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9" name="Group 16"/>
          <p:cNvGrpSpPr>
            <a:grpSpLocks/>
          </p:cNvGrpSpPr>
          <p:nvPr/>
        </p:nvGrpSpPr>
        <p:grpSpPr bwMode="auto">
          <a:xfrm>
            <a:off x="1905000" y="514350"/>
            <a:ext cx="257175" cy="1230313"/>
            <a:chOff x="112953547" y="105613201"/>
            <a:chExt cx="256897" cy="1230365"/>
          </a:xfrm>
          <a:solidFill>
            <a:schemeClr val="bg1"/>
          </a:solidFill>
        </p:grpSpPr>
        <p:sp>
          <p:nvSpPr>
            <p:cNvPr id="10" name="Rectangle 17"/>
            <p:cNvSpPr>
              <a:spLocks noChangeArrowheads="1" noChangeShapeType="1"/>
            </p:cNvSpPr>
            <p:nvPr/>
          </p:nvSpPr>
          <p:spPr bwMode="auto">
            <a:xfrm rot="10800000">
              <a:off x="112953547" y="105613201"/>
              <a:ext cx="256897" cy="94639"/>
            </a:xfrm>
            <a:prstGeom prst="rect">
              <a:avLst/>
            </a:prstGeom>
            <a:grpFill/>
            <a:ln w="0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Rectangle 18"/>
            <p:cNvSpPr>
              <a:spLocks noChangeArrowheads="1" noChangeShapeType="1"/>
            </p:cNvSpPr>
            <p:nvPr/>
          </p:nvSpPr>
          <p:spPr bwMode="auto">
            <a:xfrm>
              <a:off x="112953547" y="106748924"/>
              <a:ext cx="256897" cy="94642"/>
            </a:xfrm>
            <a:prstGeom prst="rect">
              <a:avLst/>
            </a:prstGeom>
            <a:grpFill/>
            <a:ln w="0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Rectangle 19"/>
            <p:cNvSpPr>
              <a:spLocks noChangeArrowheads="1" noChangeShapeType="1"/>
            </p:cNvSpPr>
            <p:nvPr/>
          </p:nvSpPr>
          <p:spPr bwMode="auto">
            <a:xfrm rot="10800000">
              <a:off x="113102273" y="105613201"/>
              <a:ext cx="108171" cy="1230364"/>
            </a:xfrm>
            <a:prstGeom prst="rect">
              <a:avLst/>
            </a:prstGeom>
            <a:grpFill/>
            <a:ln w="0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3" name="Group 20"/>
          <p:cNvGrpSpPr>
            <a:grpSpLocks/>
          </p:cNvGrpSpPr>
          <p:nvPr/>
        </p:nvGrpSpPr>
        <p:grpSpPr bwMode="auto">
          <a:xfrm>
            <a:off x="733425" y="514350"/>
            <a:ext cx="257175" cy="1230313"/>
            <a:chOff x="107788524" y="106089450"/>
            <a:chExt cx="256917" cy="1230267"/>
          </a:xfrm>
          <a:solidFill>
            <a:srgbClr val="FF3300"/>
          </a:solidFill>
        </p:grpSpPr>
        <p:sp>
          <p:nvSpPr>
            <p:cNvPr id="14" name="Rectangle 21"/>
            <p:cNvSpPr>
              <a:spLocks noChangeArrowheads="1" noChangeShapeType="1"/>
            </p:cNvSpPr>
            <p:nvPr/>
          </p:nvSpPr>
          <p:spPr bwMode="auto">
            <a:xfrm>
              <a:off x="107788524" y="106096342"/>
              <a:ext cx="110585" cy="1223375"/>
            </a:xfrm>
            <a:prstGeom prst="rect">
              <a:avLst/>
            </a:prstGeom>
            <a:grpFill/>
            <a:ln w="0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n>
                  <a:solidFill>
                    <a:srgbClr val="FF3300"/>
                  </a:solidFill>
                </a:ln>
              </a:endParaRPr>
            </a:p>
          </p:txBody>
        </p:sp>
        <p:sp>
          <p:nvSpPr>
            <p:cNvPr id="15" name="Rectangle 22"/>
            <p:cNvSpPr>
              <a:spLocks noChangeArrowheads="1" noChangeShapeType="1"/>
            </p:cNvSpPr>
            <p:nvPr/>
          </p:nvSpPr>
          <p:spPr bwMode="auto">
            <a:xfrm rot="10800000">
              <a:off x="107788558" y="106089450"/>
              <a:ext cx="256883" cy="95306"/>
            </a:xfrm>
            <a:prstGeom prst="rect">
              <a:avLst/>
            </a:prstGeom>
            <a:grpFill/>
            <a:ln w="0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n>
                  <a:solidFill>
                    <a:srgbClr val="FF3300"/>
                  </a:solidFill>
                </a:ln>
              </a:endParaRPr>
            </a:p>
          </p:txBody>
        </p:sp>
        <p:sp>
          <p:nvSpPr>
            <p:cNvPr id="16" name="Rectangle 23"/>
            <p:cNvSpPr>
              <a:spLocks noChangeArrowheads="1" noChangeShapeType="1"/>
            </p:cNvSpPr>
            <p:nvPr/>
          </p:nvSpPr>
          <p:spPr bwMode="auto">
            <a:xfrm>
              <a:off x="107788524" y="107227870"/>
              <a:ext cx="256895" cy="91847"/>
            </a:xfrm>
            <a:prstGeom prst="rect">
              <a:avLst/>
            </a:prstGeom>
            <a:grpFill/>
            <a:ln w="0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n>
                  <a:solidFill>
                    <a:srgbClr val="FF3300"/>
                  </a:solidFill>
                </a:ln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838200" y="609600"/>
            <a:ext cx="1219200" cy="1066800"/>
          </a:xfrm>
          <a:prstGeom prst="rect">
            <a:avLst/>
          </a:prstGeom>
          <a:solidFill>
            <a:srgbClr val="0000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0" name="Picture 6" descr="GARU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284" y="632049"/>
            <a:ext cx="838200" cy="968151"/>
          </a:xfrm>
          <a:prstGeom prst="rect">
            <a:avLst/>
          </a:prstGeom>
          <a:noFill/>
        </p:spPr>
      </p:pic>
      <p:sp>
        <p:nvSpPr>
          <p:cNvPr id="41" name="Rectangle 40"/>
          <p:cNvSpPr/>
          <p:nvPr/>
        </p:nvSpPr>
        <p:spPr>
          <a:xfrm>
            <a:off x="2571768" y="740615"/>
            <a:ext cx="6357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REALISASI ANGGARAN</a:t>
            </a:r>
            <a:r>
              <a:rPr kumimoji="0" lang="id-ID" sz="24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 TAHUN 2016</a:t>
            </a:r>
            <a:endParaRPr kumimoji="0" lang="en-US" sz="2400" b="1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Untuk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Periode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  s/d  </a:t>
            </a:r>
            <a:r>
              <a:rPr lang="id-ID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30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 </a:t>
            </a:r>
            <a:r>
              <a:rPr lang="id-ID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Dese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mber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 2016</a:t>
            </a:r>
            <a:endParaRPr lang="en-US" sz="2400" dirty="0">
              <a:solidFill>
                <a:srgbClr val="0070C0"/>
              </a:solidFill>
              <a:latin typeface="Bodoni MT Black" pitchFamily="18" charset="0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492195" y="2214554"/>
            <a:ext cx="8270805" cy="990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TOTAL PAGU SETELAH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EFISIENSI 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Rp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.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 21.</a:t>
            </a:r>
            <a:r>
              <a:rPr kumimoji="0" lang="id-ID" sz="3600" b="1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812.760.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000,-</a:t>
            </a:r>
            <a:endParaRPr kumimoji="0" lang="id-ID" sz="3600" b="1" i="0" u="none" strike="noStrike" cap="none" normalizeH="0" baseline="0" dirty="0" smtClean="0">
              <a:ln>
                <a:noFill/>
              </a:ln>
              <a:effectLst/>
              <a:latin typeface="Albertus Extra Bol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2844" y="4429132"/>
            <a:ext cx="5286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Kendala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 yang </a:t>
            </a: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dalam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pencapaian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realisasi</a:t>
            </a: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lbertus Extra Bold" pitchFamily="34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071540" y="3429000"/>
          <a:ext cx="7500987" cy="853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36843"/>
                <a:gridCol w="2387026"/>
                <a:gridCol w="1377118"/>
              </a:tblGrid>
              <a:tr h="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REALISASI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 ANGGARAN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200" b="1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20.109.831.146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200" b="1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92.19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%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SISA ANGGARAN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200" b="1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1.702.928.854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200" b="1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7.81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%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285720" y="4786322"/>
          <a:ext cx="7786742" cy="1747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99568"/>
                <a:gridCol w="708717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Gaji yang di bintang (*) senilai Rp. 1.167.778.000</a:t>
                      </a:r>
                      <a:endParaRPr lang="en-US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2 </a:t>
                      </a:r>
                      <a:endParaRPr lang="en-US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Seksi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 Bank KPPN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masih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sering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kesulitan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dalam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memverifikasi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Rekening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Pihak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 Ke-3 (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Rekanan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Pihak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 Ke-3 (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Rekanan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)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kesulitan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memenuhi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berkas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 E-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Faktur</a:t>
                      </a:r>
                      <a:endParaRPr lang="en-US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Efisiensi</a:t>
                      </a:r>
                      <a:r>
                        <a:rPr lang="id-ID" baseline="0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 Anggaran</a:t>
                      </a:r>
                      <a:endParaRPr lang="en-US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 txBox="1">
            <a:spLocks/>
          </p:cNvSpPr>
          <p:nvPr/>
        </p:nvSpPr>
        <p:spPr>
          <a:xfrm>
            <a:off x="3416598" y="1447800"/>
            <a:ext cx="5560502" cy="51816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0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15"/>
          <p:cNvSpPr>
            <a:spLocks noChangeArrowheads="1" noChangeShapeType="1"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solidFill>
            <a:srgbClr val="A4FD03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Round Single Corner Rectangle 33"/>
          <p:cNvSpPr/>
          <p:nvPr/>
        </p:nvSpPr>
        <p:spPr>
          <a:xfrm rot="16200000">
            <a:off x="1362907" y="1619360"/>
            <a:ext cx="827736" cy="3096344"/>
          </a:xfrm>
          <a:prstGeom prst="round1Rect">
            <a:avLst>
              <a:gd name="adj" fmla="val 0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sp>
      <p:sp>
        <p:nvSpPr>
          <p:cNvPr id="36" name="Round Single Corner Rectangle 35"/>
          <p:cNvSpPr/>
          <p:nvPr/>
        </p:nvSpPr>
        <p:spPr>
          <a:xfrm flipH="1" flipV="1">
            <a:off x="228602" y="3662281"/>
            <a:ext cx="3096344" cy="1062119"/>
          </a:xfrm>
          <a:prstGeom prst="round1Rect">
            <a:avLst>
              <a:gd name="adj" fmla="val 0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sp>
      <p:sp>
        <p:nvSpPr>
          <p:cNvPr id="38" name="Round Single Corner Rectangle 37"/>
          <p:cNvSpPr/>
          <p:nvPr/>
        </p:nvSpPr>
        <p:spPr>
          <a:xfrm rot="10800000">
            <a:off x="228600" y="4730540"/>
            <a:ext cx="3096343" cy="908260"/>
          </a:xfrm>
          <a:prstGeom prst="round1Rect">
            <a:avLst>
              <a:gd name="adj" fmla="val 0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Round Single Corner Rectangle 39"/>
          <p:cNvSpPr/>
          <p:nvPr/>
        </p:nvSpPr>
        <p:spPr>
          <a:xfrm rot="16200000" flipH="1">
            <a:off x="1281473" y="4585930"/>
            <a:ext cx="990601" cy="3096344"/>
          </a:xfrm>
          <a:prstGeom prst="round1Rect">
            <a:avLst>
              <a:gd name="adj" fmla="val 17283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sp>
      <p:sp>
        <p:nvSpPr>
          <p:cNvPr id="41" name="TextBox 40"/>
          <p:cNvSpPr txBox="1"/>
          <p:nvPr/>
        </p:nvSpPr>
        <p:spPr>
          <a:xfrm>
            <a:off x="444627" y="5970432"/>
            <a:ext cx="251189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id-ID" sz="14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itchFamily="34" charset="0"/>
              </a:rPr>
              <a:t>J U M L A H</a:t>
            </a:r>
            <a:endParaRPr lang="id-ID" sz="1400" b="1" dirty="0">
              <a:ln>
                <a:prstDash val="solid"/>
              </a:ln>
              <a:solidFill>
                <a:schemeClr val="tx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0" y="428604"/>
            <a:ext cx="9143999" cy="500066"/>
          </a:xfr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2400" b="1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PENYERAPAN ANGGARAN DAN CAPAIAN KINERJA</a:t>
            </a:r>
            <a:endParaRPr lang="id-ID" sz="2400" b="1" spc="50" dirty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2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310777" y="1495816"/>
          <a:ext cx="5618941" cy="50573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5056"/>
                <a:gridCol w="1765056"/>
                <a:gridCol w="805151"/>
                <a:gridCol w="1283678"/>
              </a:tblGrid>
              <a:tr h="454365">
                <a:tc gridSpan="3">
                  <a:txBody>
                    <a:bodyPr/>
                    <a:lstStyle/>
                    <a:p>
                      <a:pPr algn="ctr"/>
                      <a:r>
                        <a:rPr lang="id-ID" sz="1400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ANGGARAN </a:t>
                      </a:r>
                      <a:endParaRPr lang="id-ID" sz="1400" b="0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sz="1400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REALISASI  FISIK</a:t>
                      </a:r>
                    </a:p>
                    <a:p>
                      <a:pPr algn="ctr"/>
                      <a:r>
                        <a:rPr lang="id-ID" sz="1400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(%) </a:t>
                      </a:r>
                      <a:endParaRPr lang="id-ID" sz="1400" b="0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52727">
                <a:tc>
                  <a:txBody>
                    <a:bodyPr/>
                    <a:lstStyle/>
                    <a:p>
                      <a:pPr algn="ctr"/>
                      <a:r>
                        <a:rPr lang="id-ID" sz="1400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PAGU</a:t>
                      </a:r>
                    </a:p>
                    <a:p>
                      <a:pPr algn="ctr"/>
                      <a:r>
                        <a:rPr lang="id-ID" sz="1400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(Rp)</a:t>
                      </a:r>
                      <a:endParaRPr lang="id-ID" sz="1400" b="0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REALISASI</a:t>
                      </a:r>
                    </a:p>
                    <a:p>
                      <a:pPr algn="ctr"/>
                      <a:r>
                        <a:rPr lang="id-ID" sz="1400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(Rp)</a:t>
                      </a:r>
                      <a:endParaRPr lang="id-ID" sz="1400" b="0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%</a:t>
                      </a:r>
                      <a:endParaRPr lang="id-ID" sz="1400" b="0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d-ID" sz="12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033060"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18.</a:t>
                      </a:r>
                      <a:r>
                        <a:rPr lang="id-ID" sz="1400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790.858</a:t>
                      </a:r>
                      <a:r>
                        <a:rPr lang="en-US" sz="1400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.000</a:t>
                      </a:r>
                      <a:endParaRPr lang="id-ID" sz="1400" b="0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  <a:ea typeface="Batang" pitchFamily="18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17.203.984.601</a:t>
                      </a:r>
                      <a:endParaRPr lang="id-ID" sz="1400" b="0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  <a:ea typeface="Batang" pitchFamily="18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90.94</a:t>
                      </a:r>
                      <a:endParaRPr lang="id-ID" sz="1400" b="0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  <a:ea typeface="Batang" pitchFamily="18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1400" cap="none" spc="0" dirty="0" smtClean="0">
                        <a:ln w="18415" cmpd="sng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id-ID" sz="1400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100</a:t>
                      </a:r>
                    </a:p>
                    <a:p>
                      <a:pPr algn="ctr"/>
                      <a:r>
                        <a:rPr lang="id-ID" sz="1400" cap="none" spc="0" dirty="0" smtClean="0">
                          <a:ln w="18415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 </a:t>
                      </a:r>
                      <a:endParaRPr lang="id-ID" sz="1400" b="0" cap="none" spc="0" dirty="0">
                        <a:ln w="18415" cmpd="sng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  <a:ea typeface="Batang" pitchFamily="18" charset="-127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057046"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973.342.000</a:t>
                      </a:r>
                      <a:endParaRPr lang="id-ID" sz="1400" b="0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  <a:ea typeface="Batang" pitchFamily="18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972.690.</a:t>
                      </a:r>
                      <a:r>
                        <a:rPr lang="en-US" sz="1400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000</a:t>
                      </a:r>
                      <a:endParaRPr lang="id-ID" sz="1400" b="0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  <a:ea typeface="Batang" pitchFamily="18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99.93</a:t>
                      </a:r>
                      <a:endParaRPr lang="id-ID" sz="1400" b="0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  <a:ea typeface="Batang" pitchFamily="18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1400" cap="none" spc="0" dirty="0" smtClean="0">
                        <a:ln w="18415" cmpd="sng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1</a:t>
                      </a:r>
                      <a:r>
                        <a:rPr lang="id-ID" sz="1400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00</a:t>
                      </a:r>
                    </a:p>
                    <a:p>
                      <a:pPr algn="ctr"/>
                      <a:r>
                        <a:rPr lang="id-ID" sz="1400" cap="none" spc="0" dirty="0" smtClean="0">
                          <a:ln w="18415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 </a:t>
                      </a:r>
                      <a:endParaRPr lang="id-ID" sz="1400" b="0" cap="none" spc="0" dirty="0">
                        <a:ln w="18415" cmpd="sng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  <a:ea typeface="Batang" pitchFamily="18" charset="-127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930093"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 2.048.560.000</a:t>
                      </a:r>
                      <a:endParaRPr lang="id-ID" sz="1400" b="0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  <a:ea typeface="Batang" pitchFamily="18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1.933.156.545</a:t>
                      </a:r>
                      <a:endParaRPr lang="id-ID" sz="1400" b="0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  <a:ea typeface="Batang" pitchFamily="18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94.37</a:t>
                      </a:r>
                      <a:endParaRPr lang="id-ID" sz="1400" b="0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  <a:ea typeface="Batang" pitchFamily="18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1400" cap="none" spc="0" dirty="0" smtClean="0">
                        <a:ln w="18415" cmpd="sng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id-ID" sz="1400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100</a:t>
                      </a:r>
                    </a:p>
                    <a:p>
                      <a:pPr algn="ctr"/>
                      <a:r>
                        <a:rPr lang="id-ID" sz="1400" cap="none" spc="0" dirty="0" smtClean="0">
                          <a:ln w="18415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 </a:t>
                      </a:r>
                      <a:endParaRPr lang="id-ID" sz="1400" b="0" cap="none" spc="0" dirty="0">
                        <a:ln w="18415" cmpd="sng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  <a:ea typeface="Batang" pitchFamily="18" charset="-127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930093"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21.</a:t>
                      </a:r>
                      <a:r>
                        <a:rPr lang="id-ID" sz="1400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812.760</a:t>
                      </a:r>
                      <a:r>
                        <a:rPr lang="en-US" sz="1400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.000</a:t>
                      </a:r>
                      <a:endParaRPr lang="id-ID" sz="1400" b="0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  <a:ea typeface="Batang" pitchFamily="18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20.109.831.146</a:t>
                      </a:r>
                      <a:endParaRPr lang="id-ID" sz="1400" b="0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  <a:ea typeface="Batang" pitchFamily="18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92.19</a:t>
                      </a:r>
                      <a:endParaRPr lang="id-ID" sz="1400" b="0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  <a:ea typeface="Batang" pitchFamily="18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1400" cap="none" spc="0" dirty="0" smtClean="0">
                        <a:ln w="18415" cmpd="sng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id-ID" sz="1400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100</a:t>
                      </a:r>
                    </a:p>
                    <a:p>
                      <a:pPr algn="ctr"/>
                      <a:r>
                        <a:rPr lang="id-ID" sz="1400" cap="none" spc="0" dirty="0" smtClean="0">
                          <a:ln w="18415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 </a:t>
                      </a:r>
                      <a:endParaRPr lang="id-ID" sz="1400" b="0" cap="none" spc="0" dirty="0">
                        <a:ln w="18415" cmpd="sng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  <a:ea typeface="Batang" pitchFamily="18" charset="-127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4" name="Title 1"/>
          <p:cNvSpPr txBox="1">
            <a:spLocks/>
          </p:cNvSpPr>
          <p:nvPr/>
        </p:nvSpPr>
        <p:spPr>
          <a:xfrm>
            <a:off x="228602" y="1447800"/>
            <a:ext cx="3057514" cy="12241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rPr>
              <a:t>PROGRAM</a:t>
            </a:r>
            <a:endParaRPr kumimoji="0" lang="id-ID" sz="20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04800" y="2858869"/>
            <a:ext cx="2920736" cy="6924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228600" indent="-228600"/>
            <a:r>
              <a:rPr lang="en-US" sz="1300" dirty="0" smtClean="0"/>
              <a:t>01. DUKUNGAN MANAJEMEN DAN </a:t>
            </a:r>
          </a:p>
          <a:p>
            <a:pPr marL="228600" indent="-228600"/>
            <a:r>
              <a:rPr lang="en-US" sz="1300" dirty="0" smtClean="0"/>
              <a:t>      PELAKSANAAN TUGAS TEKNIS </a:t>
            </a:r>
          </a:p>
          <a:p>
            <a:pPr marL="228600" indent="-228600"/>
            <a:r>
              <a:rPr lang="en-US" sz="1300" dirty="0" smtClean="0"/>
              <a:t>      LAINNYA BKN</a:t>
            </a:r>
            <a:endParaRPr lang="en-US" sz="1300" dirty="0"/>
          </a:p>
        </p:txBody>
      </p:sp>
      <p:sp>
        <p:nvSpPr>
          <p:cNvPr id="55" name="TextBox 54"/>
          <p:cNvSpPr txBox="1"/>
          <p:nvPr/>
        </p:nvSpPr>
        <p:spPr>
          <a:xfrm>
            <a:off x="279664" y="3810000"/>
            <a:ext cx="2730299" cy="49244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228600" indent="-228600"/>
            <a:r>
              <a:rPr lang="en-US" sz="1300" dirty="0" smtClean="0"/>
              <a:t>02. PENINGKATAN SARANA DAN</a:t>
            </a:r>
          </a:p>
          <a:p>
            <a:pPr marL="228600" indent="-228600"/>
            <a:r>
              <a:rPr lang="en-US" sz="1300" dirty="0" smtClean="0"/>
              <a:t>      PRASARANA APARATUR BKN</a:t>
            </a:r>
            <a:endParaRPr lang="en-US" sz="1300" dirty="0"/>
          </a:p>
        </p:txBody>
      </p:sp>
      <p:sp>
        <p:nvSpPr>
          <p:cNvPr id="56" name="TextBox 55"/>
          <p:cNvSpPr txBox="1"/>
          <p:nvPr/>
        </p:nvSpPr>
        <p:spPr>
          <a:xfrm>
            <a:off x="279664" y="4800600"/>
            <a:ext cx="2759602" cy="6924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228600" indent="-228600"/>
            <a:r>
              <a:rPr lang="en-US" sz="1300" dirty="0" smtClean="0"/>
              <a:t>06. PENYELENGGARAAN </a:t>
            </a:r>
          </a:p>
          <a:p>
            <a:pPr marL="228600" indent="-228600"/>
            <a:r>
              <a:rPr lang="en-US" sz="1300" dirty="0"/>
              <a:t> </a:t>
            </a:r>
            <a:r>
              <a:rPr lang="en-US" sz="1300" dirty="0" smtClean="0"/>
              <a:t>     MANAJEMEN KEPEGAWAIAN </a:t>
            </a:r>
          </a:p>
          <a:p>
            <a:pPr marL="228600" indent="-228600"/>
            <a:r>
              <a:rPr lang="en-US" sz="1300" dirty="0"/>
              <a:t> </a:t>
            </a:r>
            <a:r>
              <a:rPr lang="en-US" sz="1300" dirty="0" smtClean="0"/>
              <a:t>     NEGARA</a:t>
            </a:r>
            <a:endParaRPr lang="en-US" sz="1300" dirty="0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4"/>
          <p:cNvSpPr>
            <a:spLocks noChangeArrowheads="1" noChangeShapeType="1"/>
          </p:cNvSpPr>
          <p:nvPr/>
        </p:nvSpPr>
        <p:spPr bwMode="auto">
          <a:xfrm>
            <a:off x="343437" y="76200"/>
            <a:ext cx="2209800" cy="2209800"/>
          </a:xfrm>
          <a:prstGeom prst="ellipse">
            <a:avLst/>
          </a:prstGeom>
          <a:noFill/>
          <a:ln w="88900" cap="rnd" cmpd="sng" algn="in">
            <a:solidFill>
              <a:srgbClr val="FF0000"/>
            </a:solidFill>
            <a:prstDash val="sysDash"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Rectangle 15"/>
          <p:cNvSpPr>
            <a:spLocks noChangeArrowheads="1" noChangeShapeType="1"/>
          </p:cNvSpPr>
          <p:nvPr/>
        </p:nvSpPr>
        <p:spPr bwMode="auto">
          <a:xfrm>
            <a:off x="0" y="685800"/>
            <a:ext cx="9144000" cy="914400"/>
          </a:xfrm>
          <a:prstGeom prst="rect">
            <a:avLst/>
          </a:prstGeom>
          <a:solidFill>
            <a:srgbClr val="A4FD03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905000" y="514350"/>
            <a:ext cx="257175" cy="1230313"/>
            <a:chOff x="112953547" y="105613201"/>
            <a:chExt cx="256897" cy="1230365"/>
          </a:xfrm>
          <a:solidFill>
            <a:schemeClr val="bg1"/>
          </a:solidFill>
        </p:grpSpPr>
        <p:sp>
          <p:nvSpPr>
            <p:cNvPr id="10" name="Rectangle 17"/>
            <p:cNvSpPr>
              <a:spLocks noChangeArrowheads="1" noChangeShapeType="1"/>
            </p:cNvSpPr>
            <p:nvPr/>
          </p:nvSpPr>
          <p:spPr bwMode="auto">
            <a:xfrm rot="10800000">
              <a:off x="112953547" y="105613201"/>
              <a:ext cx="256897" cy="94639"/>
            </a:xfrm>
            <a:prstGeom prst="rect">
              <a:avLst/>
            </a:prstGeom>
            <a:grpFill/>
            <a:ln w="0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Rectangle 18"/>
            <p:cNvSpPr>
              <a:spLocks noChangeArrowheads="1" noChangeShapeType="1"/>
            </p:cNvSpPr>
            <p:nvPr/>
          </p:nvSpPr>
          <p:spPr bwMode="auto">
            <a:xfrm>
              <a:off x="112953547" y="106748924"/>
              <a:ext cx="256897" cy="94642"/>
            </a:xfrm>
            <a:prstGeom prst="rect">
              <a:avLst/>
            </a:prstGeom>
            <a:grpFill/>
            <a:ln w="0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Rectangle 19"/>
            <p:cNvSpPr>
              <a:spLocks noChangeArrowheads="1" noChangeShapeType="1"/>
            </p:cNvSpPr>
            <p:nvPr/>
          </p:nvSpPr>
          <p:spPr bwMode="auto">
            <a:xfrm rot="10800000">
              <a:off x="113102273" y="105613201"/>
              <a:ext cx="108171" cy="1230364"/>
            </a:xfrm>
            <a:prstGeom prst="rect">
              <a:avLst/>
            </a:prstGeom>
            <a:grpFill/>
            <a:ln w="0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733425" y="514350"/>
            <a:ext cx="257175" cy="1230313"/>
            <a:chOff x="107788524" y="106089450"/>
            <a:chExt cx="256917" cy="1230267"/>
          </a:xfrm>
          <a:solidFill>
            <a:srgbClr val="FF3300"/>
          </a:solidFill>
        </p:grpSpPr>
        <p:sp>
          <p:nvSpPr>
            <p:cNvPr id="14" name="Rectangle 21"/>
            <p:cNvSpPr>
              <a:spLocks noChangeArrowheads="1" noChangeShapeType="1"/>
            </p:cNvSpPr>
            <p:nvPr/>
          </p:nvSpPr>
          <p:spPr bwMode="auto">
            <a:xfrm>
              <a:off x="107788524" y="106096342"/>
              <a:ext cx="110585" cy="1223375"/>
            </a:xfrm>
            <a:prstGeom prst="rect">
              <a:avLst/>
            </a:prstGeom>
            <a:grpFill/>
            <a:ln w="0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n>
                  <a:solidFill>
                    <a:srgbClr val="FF3300"/>
                  </a:solidFill>
                </a:ln>
              </a:endParaRPr>
            </a:p>
          </p:txBody>
        </p:sp>
        <p:sp>
          <p:nvSpPr>
            <p:cNvPr id="15" name="Rectangle 22"/>
            <p:cNvSpPr>
              <a:spLocks noChangeArrowheads="1" noChangeShapeType="1"/>
            </p:cNvSpPr>
            <p:nvPr/>
          </p:nvSpPr>
          <p:spPr bwMode="auto">
            <a:xfrm rot="10800000">
              <a:off x="107788558" y="106089450"/>
              <a:ext cx="256883" cy="95306"/>
            </a:xfrm>
            <a:prstGeom prst="rect">
              <a:avLst/>
            </a:prstGeom>
            <a:grpFill/>
            <a:ln w="0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n>
                  <a:solidFill>
                    <a:srgbClr val="FF3300"/>
                  </a:solidFill>
                </a:ln>
              </a:endParaRPr>
            </a:p>
          </p:txBody>
        </p:sp>
        <p:sp>
          <p:nvSpPr>
            <p:cNvPr id="16" name="Rectangle 23"/>
            <p:cNvSpPr>
              <a:spLocks noChangeArrowheads="1" noChangeShapeType="1"/>
            </p:cNvSpPr>
            <p:nvPr/>
          </p:nvSpPr>
          <p:spPr bwMode="auto">
            <a:xfrm>
              <a:off x="107788524" y="107227870"/>
              <a:ext cx="256895" cy="91847"/>
            </a:xfrm>
            <a:prstGeom prst="rect">
              <a:avLst/>
            </a:prstGeom>
            <a:grpFill/>
            <a:ln w="0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n>
                  <a:solidFill>
                    <a:srgbClr val="FF3300"/>
                  </a:solidFill>
                </a:ln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838200" y="609600"/>
            <a:ext cx="1219200" cy="1066800"/>
          </a:xfrm>
          <a:prstGeom prst="rect">
            <a:avLst/>
          </a:prstGeom>
          <a:solidFill>
            <a:srgbClr val="0000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0" name="Picture 6" descr="GARU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284" y="632049"/>
            <a:ext cx="838200" cy="968151"/>
          </a:xfrm>
          <a:prstGeom prst="rect">
            <a:avLst/>
          </a:prstGeom>
          <a:noFill/>
        </p:spPr>
      </p:pic>
      <p:sp>
        <p:nvSpPr>
          <p:cNvPr id="41" name="Rectangle 40"/>
          <p:cNvSpPr/>
          <p:nvPr/>
        </p:nvSpPr>
        <p:spPr>
          <a:xfrm>
            <a:off x="2571736" y="762000"/>
            <a:ext cx="61495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sz="2200" b="1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Antique Olive Compact" pitchFamily="34" charset="0"/>
              </a:rPr>
              <a:t>REALISASI ANGGARAN</a:t>
            </a:r>
            <a:r>
              <a:rPr kumimoji="0" lang="id-ID" sz="2200" b="1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Antique Olive Compact" pitchFamily="34" charset="0"/>
              </a:rPr>
              <a:t> TAHUN 2016</a:t>
            </a:r>
            <a:endParaRPr kumimoji="0" lang="en-US" sz="2200" b="1" i="0" u="none" strike="noStrike" cap="none" normalizeH="0" dirty="0" smtClean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latin typeface="Antique Olive Compact" pitchFamily="34" charset="0"/>
            </a:endParaRPr>
          </a:p>
          <a:p>
            <a:pPr algn="ctr"/>
            <a:r>
              <a:rPr lang="en-U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tique Olive Compact" pitchFamily="34" charset="0"/>
              </a:rPr>
              <a:t>KEADAAN S/D </a:t>
            </a:r>
            <a:r>
              <a:rPr lang="id-ID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tique Olive Compact" pitchFamily="34" charset="0"/>
              </a:rPr>
              <a:t>30 DESEMBER </a:t>
            </a:r>
            <a:r>
              <a:rPr lang="en-U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tique Olive Compact" pitchFamily="34" charset="0"/>
              </a:rPr>
              <a:t>2016</a:t>
            </a:r>
            <a:endParaRPr lang="en-US" sz="2200" dirty="0">
              <a:latin typeface="Antique Olive Compact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304800" y="2357430"/>
            <a:ext cx="6553200" cy="374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>
              <a:tabLst>
                <a:tab pos="1255713" algn="l"/>
              </a:tabLst>
            </a:pPr>
            <a:r>
              <a:rPr lang="id-ID" sz="2000" b="1" dirty="0"/>
              <a:t>Pagu </a:t>
            </a:r>
            <a:r>
              <a:rPr lang="id-ID" sz="2000" b="1" dirty="0" smtClean="0"/>
              <a:t>:</a:t>
            </a:r>
            <a:endParaRPr lang="id-ID" sz="2000" b="1" dirty="0"/>
          </a:p>
          <a:p>
            <a:pPr algn="just">
              <a:tabLst>
                <a:tab pos="1255713" algn="l"/>
              </a:tabLst>
            </a:pPr>
            <a:r>
              <a:rPr lang="id-ID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Rp.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21.</a:t>
            </a:r>
            <a:r>
              <a:rPr lang="id-ID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812.760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.000</a:t>
            </a:r>
            <a:endParaRPr lang="id-ID" sz="2000" b="1" dirty="0"/>
          </a:p>
          <a:p>
            <a:pPr algn="just">
              <a:tabLst>
                <a:tab pos="1255713" algn="l"/>
              </a:tabLst>
            </a:pPr>
            <a:endParaRPr lang="id-ID" sz="2000" b="1" dirty="0"/>
          </a:p>
          <a:p>
            <a:pPr algn="just">
              <a:tabLst>
                <a:tab pos="1255713" algn="l"/>
              </a:tabLst>
            </a:pPr>
            <a:r>
              <a:rPr lang="id-ID" sz="2000" b="1" dirty="0" smtClean="0"/>
              <a:t>Realisasi</a:t>
            </a:r>
            <a:r>
              <a:rPr lang="en-US" sz="2000" b="1" dirty="0" smtClean="0"/>
              <a:t> </a:t>
            </a:r>
            <a:r>
              <a:rPr lang="id-ID" sz="2000" b="1" dirty="0" smtClean="0"/>
              <a:t>:</a:t>
            </a:r>
            <a:endParaRPr lang="id-ID" sz="2000" b="1" dirty="0"/>
          </a:p>
          <a:p>
            <a:pPr algn="just">
              <a:tabLst>
                <a:tab pos="1255713" algn="l"/>
              </a:tabLst>
            </a:pPr>
            <a:r>
              <a:rPr lang="id-ID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Rp.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id-ID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0.109.831.146</a:t>
            </a:r>
            <a:endParaRPr lang="id-ID" sz="2000" b="1" dirty="0"/>
          </a:p>
          <a:p>
            <a:pPr algn="just">
              <a:tabLst>
                <a:tab pos="1255713" algn="l"/>
              </a:tabLst>
            </a:pPr>
            <a:endParaRPr lang="en-US" sz="2000" b="1" dirty="0" smtClean="0"/>
          </a:p>
          <a:p>
            <a:pPr algn="just">
              <a:tabLst>
                <a:tab pos="1255713" algn="l"/>
              </a:tabLst>
            </a:pPr>
            <a:r>
              <a:rPr lang="en-US" sz="1700" b="1" dirty="0" err="1" smtClean="0"/>
              <a:t>Penyelesaian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Rencana</a:t>
            </a:r>
            <a:r>
              <a:rPr lang="en-US" sz="1700" b="1" dirty="0" smtClean="0"/>
              <a:t> </a:t>
            </a:r>
          </a:p>
          <a:p>
            <a:pPr algn="just">
              <a:tabLst>
                <a:tab pos="1255713" algn="l"/>
              </a:tabLst>
            </a:pPr>
            <a:r>
              <a:rPr lang="en-US" sz="1700" b="1" dirty="0" err="1" smtClean="0"/>
              <a:t>Realisasi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Anggaran</a:t>
            </a:r>
            <a:r>
              <a:rPr lang="en-US" sz="1700" b="1" dirty="0" smtClean="0"/>
              <a:t> </a:t>
            </a:r>
            <a:r>
              <a:rPr lang="id-ID" sz="1700" b="1" dirty="0" smtClean="0"/>
              <a:t>:</a:t>
            </a:r>
          </a:p>
          <a:p>
            <a:pPr algn="just">
              <a:tabLst>
                <a:tab pos="1255713" algn="l"/>
              </a:tabLst>
            </a:pPr>
            <a:r>
              <a:rPr lang="id-ID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Rp. </a:t>
            </a:r>
            <a:r>
              <a:rPr lang="id-ID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1.702.928.854</a:t>
            </a:r>
            <a:endParaRPr lang="id-ID" sz="2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tabLst>
                <a:tab pos="1255713" algn="l"/>
              </a:tabLst>
            </a:pPr>
            <a:endParaRPr lang="id-ID" sz="2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tabLst>
                <a:tab pos="1255713" algn="l"/>
              </a:tabLst>
            </a:pPr>
            <a:r>
              <a:rPr lang="id-ID" sz="1700" b="1" dirty="0" smtClean="0"/>
              <a:t>Realisasi Anggaran (%)</a:t>
            </a:r>
          </a:p>
          <a:p>
            <a:pPr algn="just">
              <a:tabLst>
                <a:tab pos="1255713" algn="l"/>
              </a:tabLst>
            </a:pPr>
            <a:r>
              <a:rPr lang="id-ID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92.19</a:t>
            </a:r>
            <a:endParaRPr lang="id-ID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9" name="Chart 18"/>
          <p:cNvGraphicFramePr/>
          <p:nvPr/>
        </p:nvGraphicFramePr>
        <p:xfrm>
          <a:off x="3357554" y="2500306"/>
          <a:ext cx="5357850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PAGU ANGGARAN TAHUN 2017</a:t>
            </a:r>
            <a:endParaRPr lang="id-ID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515939" y="1681496"/>
          <a:ext cx="7842275" cy="317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913"/>
                <a:gridCol w="4899579"/>
                <a:gridCol w="21727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NO</a:t>
                      </a:r>
                      <a:endParaRPr lang="id-ID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PROGRAM</a:t>
                      </a:r>
                      <a:endParaRPr lang="id-ID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PAGU (Rp)</a:t>
                      </a:r>
                      <a:endParaRPr lang="id-ID" sz="16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1</a:t>
                      </a:r>
                      <a:endParaRPr lang="id-ID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/>
                      <a:r>
                        <a:rPr lang="en-US" sz="1600" dirty="0" smtClean="0">
                          <a:latin typeface="+mn-lt"/>
                        </a:rPr>
                        <a:t>01. DUKUNGAN MANAJEMEN DAN </a:t>
                      </a:r>
                    </a:p>
                    <a:p>
                      <a:pPr marL="228600" indent="-228600"/>
                      <a:r>
                        <a:rPr lang="en-US" sz="1600" dirty="0" smtClean="0">
                          <a:latin typeface="+mn-lt"/>
                        </a:rPr>
                        <a:t>      PELAKSANAAN TUGAS TEKNIS </a:t>
                      </a:r>
                    </a:p>
                    <a:p>
                      <a:pPr marL="228600" indent="-228600"/>
                      <a:r>
                        <a:rPr lang="en-US" sz="1600" dirty="0" smtClean="0">
                          <a:latin typeface="+mn-lt"/>
                        </a:rPr>
                        <a:t>      LAINNYA BKN</a:t>
                      </a:r>
                      <a:endParaRPr lang="id-ID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600" dirty="0" smtClean="0">
                          <a:latin typeface="+mn-lt"/>
                        </a:rPr>
                        <a:t>16.840.813.000</a:t>
                      </a:r>
                      <a:endParaRPr lang="id-ID" sz="16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2</a:t>
                      </a:r>
                      <a:endParaRPr lang="id-ID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/>
                      <a:r>
                        <a:rPr lang="en-US" sz="1600" dirty="0" smtClean="0">
                          <a:latin typeface="+mn-lt"/>
                        </a:rPr>
                        <a:t>02. PENINGKATAN SARANA DAN</a:t>
                      </a:r>
                    </a:p>
                    <a:p>
                      <a:pPr marL="228600" indent="-228600"/>
                      <a:r>
                        <a:rPr lang="en-US" sz="1600" dirty="0" smtClean="0">
                          <a:latin typeface="+mn-lt"/>
                        </a:rPr>
                        <a:t>      PRASARANA APARATUR BKN</a:t>
                      </a:r>
                      <a:endParaRPr lang="id-ID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600" dirty="0" smtClean="0">
                          <a:latin typeface="+mn-lt"/>
                        </a:rPr>
                        <a:t>295.750.000</a:t>
                      </a:r>
                      <a:endParaRPr lang="id-ID" sz="1600" dirty="0">
                        <a:latin typeface="+mn-lt"/>
                      </a:endParaRPr>
                    </a:p>
                  </a:txBody>
                  <a:tcPr/>
                </a:tc>
              </a:tr>
              <a:tr h="903278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3</a:t>
                      </a:r>
                      <a:endParaRPr lang="id-ID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/>
                      <a:r>
                        <a:rPr lang="en-US" sz="1600" dirty="0" smtClean="0">
                          <a:latin typeface="+mn-lt"/>
                        </a:rPr>
                        <a:t>06. PENYELENGGARAAN </a:t>
                      </a:r>
                    </a:p>
                    <a:p>
                      <a:pPr marL="228600" indent="-228600"/>
                      <a:r>
                        <a:rPr lang="en-US" sz="1600" dirty="0" smtClean="0">
                          <a:latin typeface="+mn-lt"/>
                        </a:rPr>
                        <a:t>      MANAJEMEN KEPEGAWAIAN </a:t>
                      </a:r>
                    </a:p>
                    <a:p>
                      <a:pPr marL="228600" indent="-228600"/>
                      <a:r>
                        <a:rPr lang="en-US" sz="1600" dirty="0" smtClean="0">
                          <a:latin typeface="+mn-lt"/>
                        </a:rPr>
                        <a:t>      NEGARA</a:t>
                      </a:r>
                      <a:endParaRPr lang="id-ID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600" dirty="0" smtClean="0">
                          <a:latin typeface="+mn-lt"/>
                        </a:rPr>
                        <a:t>2.117.931.000</a:t>
                      </a:r>
                      <a:endParaRPr lang="id-ID" sz="1600" dirty="0">
                        <a:latin typeface="+mn-lt"/>
                      </a:endParaRPr>
                    </a:p>
                  </a:txBody>
                  <a:tcPr/>
                </a:tc>
              </a:tr>
              <a:tr h="500066">
                <a:tc gridSpan="2"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JUMLAH PAGU</a:t>
                      </a:r>
                      <a:endParaRPr lang="id-ID" sz="160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600" dirty="0" smtClean="0">
                          <a:latin typeface="+mn-lt"/>
                        </a:rPr>
                        <a:t>19.254.494.000</a:t>
                      </a:r>
                      <a:endParaRPr lang="id-ID" sz="16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2386B33-DF8E-4092-B966-45B92B7F7AE7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61864"/>
            <a:ext cx="9144000" cy="39673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smtClean="0">
                <a:solidFill>
                  <a:srgbClr val="FF0000"/>
                </a:solidFill>
              </a:rPr>
              <a:t>INOVASI</a:t>
            </a:r>
          </a:p>
          <a:p>
            <a:pPr algn="ctr">
              <a:defRPr/>
            </a:pPr>
            <a:r>
              <a:rPr lang="en-US" sz="5400" b="1" dirty="0" smtClean="0">
                <a:solidFill>
                  <a:srgbClr val="FF0000"/>
                </a:solidFill>
              </a:rPr>
              <a:t>KANREG 2 BKN SURABAYA</a:t>
            </a:r>
          </a:p>
          <a:p>
            <a:pPr algn="ctr">
              <a:defRPr/>
            </a:pPr>
            <a:r>
              <a:rPr lang="en-US" sz="5400" b="1" dirty="0" smtClean="0">
                <a:solidFill>
                  <a:srgbClr val="FF0000"/>
                </a:solidFill>
              </a:rPr>
              <a:t>TAHUN 2017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38041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2" descr="Hasil gambar untuk innovation icon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430517">
            <a:off x="490538" y="23813"/>
            <a:ext cx="1166812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W:\temp\ling\ppt\new_layout\arro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429000"/>
            <a:ext cx="7781925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itle 1"/>
          <p:cNvSpPr txBox="1">
            <a:spLocks noChangeArrowheads="1"/>
          </p:cNvSpPr>
          <p:nvPr/>
        </p:nvSpPr>
        <p:spPr bwMode="auto">
          <a:xfrm>
            <a:off x="990600" y="3429000"/>
            <a:ext cx="2133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400" b="1">
                <a:solidFill>
                  <a:srgbClr val="F1EAD3"/>
                </a:solidFill>
                <a:ea typeface="PMingLiU" pitchFamily="18" charset="-120"/>
              </a:rPr>
              <a:t>Innovation 2017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990600" y="457200"/>
            <a:ext cx="75438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2800" b="1" kern="0" dirty="0">
                <a:solidFill>
                  <a:schemeClr val="bg1"/>
                </a:solidFill>
                <a:latin typeface="Segoe UI" pitchFamily="34" charset="0"/>
                <a:ea typeface="+mj-ea"/>
                <a:cs typeface="Segoe UI" pitchFamily="34" charset="0"/>
              </a:rPr>
              <a:t>RENCANA INOVASI BIDANG INFORMASI KEPEGAWAIAN TAHUN 2017</a:t>
            </a:r>
          </a:p>
        </p:txBody>
      </p:sp>
      <p:pic>
        <p:nvPicPr>
          <p:cNvPr id="16390" name="Picture 14" descr="Hasil gambar untuk innovation icon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20997">
            <a:off x="7216775" y="5083175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6" descr="Hasil gambar untuk scan icon 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4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8" descr="Hasil gambar untuk system information icon 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14478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457200" y="4114800"/>
            <a:ext cx="1905000" cy="9144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TATA NASKAH ELEKTRONIK</a:t>
            </a:r>
          </a:p>
        </p:txBody>
      </p: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2438400" y="4114800"/>
            <a:ext cx="2057400" cy="9144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PPT</a:t>
            </a:r>
          </a:p>
        </p:txBody>
      </p: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6664424" y="4114800"/>
            <a:ext cx="2251134" cy="9144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SIP</a:t>
            </a:r>
          </a:p>
          <a:p>
            <a:pPr algn="ctr">
              <a:defRPr/>
            </a:pPr>
            <a:r>
              <a:rPr lang="en-US" dirty="0" smtClean="0"/>
              <a:t>(</a:t>
            </a:r>
            <a:r>
              <a:rPr lang="en-US" sz="1400" dirty="0" smtClean="0"/>
              <a:t>SISTEM INFORMASI PELAYANAN)</a:t>
            </a:r>
            <a:endParaRPr lang="en-US" sz="1400" dirty="0"/>
          </a:p>
        </p:txBody>
      </p:sp>
      <p:pic>
        <p:nvPicPr>
          <p:cNvPr id="16402" name="Picture 4" descr="Hasil gambar untuk service excellent icon 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13716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4572000" y="4114800"/>
            <a:ext cx="2016224" cy="9144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SAP</a:t>
            </a:r>
          </a:p>
          <a:p>
            <a:pPr algn="ctr">
              <a:defRPr/>
            </a:pPr>
            <a:r>
              <a:rPr lang="en-US" sz="2000" dirty="0" smtClean="0"/>
              <a:t>(</a:t>
            </a:r>
            <a:r>
              <a:rPr lang="en-US" sz="1400" dirty="0" smtClean="0"/>
              <a:t>SISTEM </a:t>
            </a:r>
            <a:r>
              <a:rPr lang="en-US" sz="1400" dirty="0"/>
              <a:t>APLIKASI </a:t>
            </a:r>
            <a:r>
              <a:rPr lang="en-US" sz="1400" dirty="0" smtClean="0"/>
              <a:t>PERSEDIAAN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16406" name="Picture 35" descr="Gambar terkai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19600" y="1219200"/>
            <a:ext cx="24209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6842350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81200" y="685800"/>
            <a:ext cx="5334000" cy="685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362200" y="609600"/>
            <a:ext cx="54864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1" kern="0" dirty="0">
                <a:solidFill>
                  <a:schemeClr val="bg1"/>
                </a:solidFill>
                <a:latin typeface="Segoe UI" pitchFamily="34" charset="0"/>
                <a:ea typeface="+mj-ea"/>
                <a:cs typeface="Segoe UI" pitchFamily="34" charset="0"/>
              </a:rPr>
              <a:t>TATA NASKAH ELEKTRONIK</a:t>
            </a:r>
          </a:p>
        </p:txBody>
      </p:sp>
      <p:pic>
        <p:nvPicPr>
          <p:cNvPr id="17414" name="Picture 16" descr="Hasil gambar untuk scan icon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048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533400" y="1981200"/>
            <a:ext cx="82296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3600" b="1" dirty="0" err="1">
                <a:latin typeface="Segoe UI" pitchFamily="34" charset="0"/>
                <a:cs typeface="Segoe UI" pitchFamily="34" charset="0"/>
              </a:rPr>
              <a:t>Pengembangan</a:t>
            </a:r>
            <a:r>
              <a:rPr lang="en-US" sz="3600" b="1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3600" b="1" dirty="0" err="1">
                <a:latin typeface="Segoe UI" pitchFamily="34" charset="0"/>
                <a:cs typeface="Segoe UI" pitchFamily="34" charset="0"/>
              </a:rPr>
              <a:t>aplikasi</a:t>
            </a:r>
            <a:r>
              <a:rPr lang="en-US" sz="3600" b="1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3600" b="1" dirty="0" err="1">
                <a:latin typeface="Segoe UI" pitchFamily="34" charset="0"/>
                <a:cs typeface="Segoe UI" pitchFamily="34" charset="0"/>
              </a:rPr>
              <a:t>Sistem</a:t>
            </a:r>
            <a:r>
              <a:rPr lang="en-US" sz="3600" b="1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3600" b="1" dirty="0" err="1">
                <a:latin typeface="Segoe UI" pitchFamily="34" charset="0"/>
                <a:cs typeface="Segoe UI" pitchFamily="34" charset="0"/>
              </a:rPr>
              <a:t>Informasi</a:t>
            </a:r>
            <a:r>
              <a:rPr lang="en-US" sz="3600" b="1" dirty="0">
                <a:latin typeface="Segoe UI" pitchFamily="34" charset="0"/>
                <a:cs typeface="Segoe UI" pitchFamily="34" charset="0"/>
              </a:rPr>
              <a:t> Tata </a:t>
            </a:r>
            <a:r>
              <a:rPr lang="en-US" sz="3600" b="1" dirty="0" err="1">
                <a:latin typeface="Segoe UI" pitchFamily="34" charset="0"/>
                <a:cs typeface="Segoe UI" pitchFamily="34" charset="0"/>
              </a:rPr>
              <a:t>Naskah</a:t>
            </a:r>
            <a:endParaRPr lang="en-US" sz="3600" b="1" dirty="0">
              <a:latin typeface="Segoe UI" pitchFamily="34" charset="0"/>
              <a:cs typeface="Segoe UI" pitchFamily="34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3600" b="1" dirty="0" err="1">
                <a:latin typeface="Segoe UI" pitchFamily="34" charset="0"/>
                <a:cs typeface="Segoe UI" pitchFamily="34" charset="0"/>
              </a:rPr>
              <a:t>Melakukan</a:t>
            </a:r>
            <a:r>
              <a:rPr lang="en-US" sz="3600" b="1" dirty="0">
                <a:latin typeface="Segoe UI" pitchFamily="34" charset="0"/>
                <a:cs typeface="Segoe UI" pitchFamily="34" charset="0"/>
              </a:rPr>
              <a:t> scan </a:t>
            </a:r>
            <a:r>
              <a:rPr lang="en-US" sz="3600" b="1" dirty="0" err="1">
                <a:latin typeface="Segoe UI" pitchFamily="34" charset="0"/>
                <a:cs typeface="Segoe UI" pitchFamily="34" charset="0"/>
              </a:rPr>
              <a:t>dokumen</a:t>
            </a:r>
            <a:r>
              <a:rPr lang="en-US" sz="3600" b="1" dirty="0">
                <a:latin typeface="Segoe UI" pitchFamily="34" charset="0"/>
                <a:cs typeface="Segoe UI" pitchFamily="34" charset="0"/>
              </a:rPr>
              <a:t> yang </a:t>
            </a:r>
            <a:r>
              <a:rPr lang="en-US" sz="3600" b="1" dirty="0" err="1">
                <a:latin typeface="Segoe UI" pitchFamily="34" charset="0"/>
                <a:cs typeface="Segoe UI" pitchFamily="34" charset="0"/>
              </a:rPr>
              <a:t>ada</a:t>
            </a:r>
            <a:endParaRPr lang="en-US" sz="3600" b="1" dirty="0">
              <a:latin typeface="Segoe UI" pitchFamily="34" charset="0"/>
              <a:cs typeface="Segoe UI" pitchFamily="34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3600" b="1" dirty="0" err="1">
                <a:latin typeface="Segoe UI" pitchFamily="34" charset="0"/>
                <a:cs typeface="Segoe UI" pitchFamily="34" charset="0"/>
              </a:rPr>
              <a:t>Melakukan</a:t>
            </a:r>
            <a:r>
              <a:rPr lang="en-US" sz="3600" b="1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3600" b="1" dirty="0" err="1">
                <a:latin typeface="Segoe UI" pitchFamily="34" charset="0"/>
                <a:cs typeface="Segoe UI" pitchFamily="34" charset="0"/>
              </a:rPr>
              <a:t>rekonsiliasi</a:t>
            </a:r>
            <a:r>
              <a:rPr lang="en-US" sz="3600" b="1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3600" b="1" dirty="0" err="1">
                <a:latin typeface="Segoe UI" pitchFamily="34" charset="0"/>
                <a:cs typeface="Segoe UI" pitchFamily="34" charset="0"/>
              </a:rPr>
              <a:t>dokumen</a:t>
            </a:r>
            <a:r>
              <a:rPr lang="en-US" sz="3600" b="1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3600" b="1" dirty="0" err="1">
                <a:latin typeface="Segoe UI" pitchFamily="34" charset="0"/>
                <a:cs typeface="Segoe UI" pitchFamily="34" charset="0"/>
              </a:rPr>
              <a:t>elektronik</a:t>
            </a:r>
            <a:r>
              <a:rPr lang="en-US" sz="3600" b="1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3600" b="1" dirty="0" err="1">
                <a:latin typeface="Segoe UI" pitchFamily="34" charset="0"/>
                <a:cs typeface="Segoe UI" pitchFamily="34" charset="0"/>
              </a:rPr>
              <a:t>dengan</a:t>
            </a:r>
            <a:r>
              <a:rPr lang="en-US" sz="3600" b="1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3600" b="1" dirty="0" err="1">
                <a:latin typeface="Segoe UI" pitchFamily="34" charset="0"/>
                <a:cs typeface="Segoe UI" pitchFamily="34" charset="0"/>
              </a:rPr>
              <a:t>instansi</a:t>
            </a:r>
            <a:endParaRPr lang="en-US" sz="3600" b="1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46769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05000" y="762000"/>
            <a:ext cx="5105400" cy="685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286000" y="685800"/>
            <a:ext cx="54864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1" kern="0" dirty="0" err="1">
                <a:solidFill>
                  <a:schemeClr val="bg1"/>
                </a:solidFill>
                <a:latin typeface="Segoe UI" pitchFamily="34" charset="0"/>
                <a:ea typeface="+mj-ea"/>
                <a:cs typeface="Segoe UI" pitchFamily="34" charset="0"/>
              </a:rPr>
              <a:t>Pusat</a:t>
            </a:r>
            <a:r>
              <a:rPr lang="en-US" sz="2800" b="1" kern="0" dirty="0">
                <a:solidFill>
                  <a:schemeClr val="bg1"/>
                </a:solidFill>
                <a:latin typeface="Segoe UI" pitchFamily="34" charset="0"/>
                <a:ea typeface="+mj-ea"/>
                <a:cs typeface="Segoe UI" pitchFamily="34" charset="0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Segoe UI" pitchFamily="34" charset="0"/>
                <a:ea typeface="+mj-ea"/>
                <a:cs typeface="Segoe UI" pitchFamily="34" charset="0"/>
              </a:rPr>
              <a:t>Pelayanan</a:t>
            </a:r>
            <a:r>
              <a:rPr lang="en-US" sz="2800" b="1" kern="0" dirty="0">
                <a:solidFill>
                  <a:schemeClr val="bg1"/>
                </a:solidFill>
                <a:latin typeface="Segoe UI" pitchFamily="34" charset="0"/>
                <a:ea typeface="+mj-ea"/>
                <a:cs typeface="Segoe UI" pitchFamily="34" charset="0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Segoe UI" pitchFamily="34" charset="0"/>
                <a:ea typeface="+mj-ea"/>
                <a:cs typeface="Segoe UI" pitchFamily="34" charset="0"/>
              </a:rPr>
              <a:t>Terpadu</a:t>
            </a:r>
            <a:endParaRPr lang="en-US" sz="2800" b="1" kern="0" dirty="0">
              <a:solidFill>
                <a:schemeClr val="bg1"/>
              </a:solidFill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" y="3276600"/>
            <a:ext cx="8229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defRPr/>
            </a:pPr>
            <a:r>
              <a:rPr lang="en-US" sz="2400" dirty="0" err="1">
                <a:latin typeface="Segoe UI" pitchFamily="34" charset="0"/>
                <a:cs typeface="Segoe UI" pitchFamily="34" charset="0"/>
              </a:rPr>
              <a:t>Contoh</a:t>
            </a:r>
            <a:r>
              <a:rPr lang="en-US" sz="2400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cs typeface="Segoe UI" pitchFamily="34" charset="0"/>
              </a:rPr>
              <a:t>Pelayanan</a:t>
            </a:r>
            <a:r>
              <a:rPr lang="en-US" sz="2400" dirty="0">
                <a:latin typeface="Segoe UI" pitchFamily="34" charset="0"/>
                <a:cs typeface="Segoe UI" pitchFamily="34" charset="0"/>
              </a:rPr>
              <a:t> :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400" dirty="0" err="1">
                <a:latin typeface="Segoe UI" pitchFamily="34" charset="0"/>
                <a:cs typeface="Segoe UI" pitchFamily="34" charset="0"/>
              </a:rPr>
              <a:t>Penerbitan</a:t>
            </a:r>
            <a:r>
              <a:rPr lang="en-US" sz="2400" dirty="0">
                <a:latin typeface="Segoe UI" pitchFamily="34" charset="0"/>
                <a:cs typeface="Segoe UI" pitchFamily="34" charset="0"/>
              </a:rPr>
              <a:t> SK </a:t>
            </a:r>
            <a:r>
              <a:rPr lang="en-US" sz="2400" dirty="0" err="1">
                <a:latin typeface="Segoe UI" pitchFamily="34" charset="0"/>
                <a:cs typeface="Segoe UI" pitchFamily="34" charset="0"/>
              </a:rPr>
              <a:t>Janda</a:t>
            </a:r>
            <a:r>
              <a:rPr lang="en-US" sz="2400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cs typeface="Segoe UI" pitchFamily="34" charset="0"/>
              </a:rPr>
              <a:t>Duda</a:t>
            </a:r>
            <a:r>
              <a:rPr lang="en-US" sz="2400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cs typeface="Segoe UI" pitchFamily="34" charset="0"/>
              </a:rPr>
              <a:t>Taspen</a:t>
            </a:r>
            <a:endParaRPr lang="en-US" sz="2400" dirty="0">
              <a:latin typeface="Segoe UI" pitchFamily="34" charset="0"/>
              <a:cs typeface="Segoe UI" pitchFamily="34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400" dirty="0" err="1">
                <a:latin typeface="Segoe UI" pitchFamily="34" charset="0"/>
                <a:cs typeface="Segoe UI" pitchFamily="34" charset="0"/>
              </a:rPr>
              <a:t>Penerbitan</a:t>
            </a:r>
            <a:r>
              <a:rPr lang="en-US" sz="2400" dirty="0">
                <a:latin typeface="Segoe UI" pitchFamily="34" charset="0"/>
                <a:cs typeface="Segoe UI" pitchFamily="34" charset="0"/>
              </a:rPr>
              <a:t> SK </a:t>
            </a:r>
            <a:r>
              <a:rPr lang="en-US" sz="2400" dirty="0" err="1">
                <a:latin typeface="Segoe UI" pitchFamily="34" charset="0"/>
                <a:cs typeface="Segoe UI" pitchFamily="34" charset="0"/>
              </a:rPr>
              <a:t>Janda</a:t>
            </a:r>
            <a:r>
              <a:rPr lang="en-US" sz="2400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cs typeface="Segoe UI" pitchFamily="34" charset="0"/>
              </a:rPr>
              <a:t>Duda</a:t>
            </a:r>
            <a:endParaRPr lang="en-US" sz="2400" dirty="0">
              <a:latin typeface="Segoe UI" pitchFamily="34" charset="0"/>
              <a:cs typeface="Segoe UI" pitchFamily="34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400" dirty="0" err="1">
                <a:latin typeface="Segoe UI" pitchFamily="34" charset="0"/>
                <a:cs typeface="Segoe UI" pitchFamily="34" charset="0"/>
              </a:rPr>
              <a:t>Pindah</a:t>
            </a:r>
            <a:r>
              <a:rPr lang="en-US" sz="2400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cs typeface="Segoe UI" pitchFamily="34" charset="0"/>
              </a:rPr>
              <a:t>Instansi</a:t>
            </a:r>
            <a:endParaRPr lang="en-US" sz="2400" dirty="0">
              <a:latin typeface="Segoe UI" pitchFamily="34" charset="0"/>
              <a:cs typeface="Segoe UI" pitchFamily="34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400" dirty="0" err="1">
                <a:latin typeface="Segoe UI" pitchFamily="34" charset="0"/>
                <a:cs typeface="Segoe UI" pitchFamily="34" charset="0"/>
              </a:rPr>
              <a:t>Pencetakan</a:t>
            </a:r>
            <a:r>
              <a:rPr lang="en-US" sz="2400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cs typeface="Segoe UI" pitchFamily="34" charset="0"/>
              </a:rPr>
              <a:t>Karis</a:t>
            </a:r>
            <a:r>
              <a:rPr lang="en-US" sz="2400" dirty="0">
                <a:latin typeface="Segoe UI" pitchFamily="34" charset="0"/>
                <a:cs typeface="Segoe UI" pitchFamily="34" charset="0"/>
              </a:rPr>
              <a:t>/</a:t>
            </a:r>
            <a:r>
              <a:rPr lang="en-US" sz="2400" dirty="0" err="1">
                <a:latin typeface="Segoe UI" pitchFamily="34" charset="0"/>
                <a:cs typeface="Segoe UI" pitchFamily="34" charset="0"/>
              </a:rPr>
              <a:t>Karsu</a:t>
            </a:r>
            <a:r>
              <a:rPr lang="en-US" sz="2400" dirty="0">
                <a:latin typeface="Segoe UI" pitchFamily="34" charset="0"/>
                <a:cs typeface="Segoe UI" pitchFamily="34" charset="0"/>
              </a:rPr>
              <a:t>/</a:t>
            </a:r>
            <a:r>
              <a:rPr lang="en-US" sz="2400" dirty="0" err="1">
                <a:latin typeface="Segoe UI" pitchFamily="34" charset="0"/>
                <a:cs typeface="Segoe UI" pitchFamily="34" charset="0"/>
              </a:rPr>
              <a:t>Karpeg</a:t>
            </a:r>
            <a:r>
              <a:rPr lang="en-US" sz="2400" dirty="0">
                <a:latin typeface="Segoe UI" pitchFamily="34" charset="0"/>
                <a:cs typeface="Segoe UI" pitchFamily="34" charset="0"/>
              </a:rPr>
              <a:t> yang </a:t>
            </a:r>
            <a:r>
              <a:rPr lang="en-US" sz="2400" dirty="0" err="1">
                <a:latin typeface="Segoe UI" pitchFamily="34" charset="0"/>
                <a:cs typeface="Segoe UI" pitchFamily="34" charset="0"/>
              </a:rPr>
              <a:t>usulannya</a:t>
            </a:r>
            <a:r>
              <a:rPr lang="en-US" sz="2400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cs typeface="Segoe UI" pitchFamily="34" charset="0"/>
              </a:rPr>
              <a:t>kurang</a:t>
            </a:r>
            <a:r>
              <a:rPr lang="en-US" sz="2400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cs typeface="Segoe UI" pitchFamily="34" charset="0"/>
              </a:rPr>
              <a:t>dari</a:t>
            </a:r>
            <a:r>
              <a:rPr lang="en-US" sz="2400" dirty="0">
                <a:latin typeface="Segoe UI" pitchFamily="34" charset="0"/>
                <a:cs typeface="Segoe UI" pitchFamily="34" charset="0"/>
              </a:rPr>
              <a:t> 25 </a:t>
            </a:r>
            <a:r>
              <a:rPr lang="en-US" sz="2400" dirty="0" err="1">
                <a:latin typeface="Segoe UI" pitchFamily="34" charset="0"/>
                <a:cs typeface="Segoe UI" pitchFamily="34" charset="0"/>
              </a:rPr>
              <a:t>lembar</a:t>
            </a:r>
            <a:endParaRPr lang="en-US" sz="2400" dirty="0">
              <a:latin typeface="Segoe UI" pitchFamily="34" charset="0"/>
              <a:cs typeface="Segoe UI" pitchFamily="34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400" dirty="0" err="1">
                <a:latin typeface="Segoe UI" pitchFamily="34" charset="0"/>
                <a:cs typeface="Segoe UI" pitchFamily="34" charset="0"/>
              </a:rPr>
              <a:t>Penerbitan</a:t>
            </a:r>
            <a:r>
              <a:rPr lang="en-US" sz="2400" dirty="0">
                <a:latin typeface="Segoe UI" pitchFamily="34" charset="0"/>
                <a:cs typeface="Segoe UI" pitchFamily="34" charset="0"/>
              </a:rPr>
              <a:t> SK </a:t>
            </a:r>
            <a:r>
              <a:rPr lang="en-US" sz="2400" dirty="0" err="1">
                <a:latin typeface="Segoe UI" pitchFamily="34" charset="0"/>
                <a:cs typeface="Segoe UI" pitchFamily="34" charset="0"/>
              </a:rPr>
              <a:t>Konversi</a:t>
            </a:r>
            <a:r>
              <a:rPr lang="en-US" sz="2400" dirty="0">
                <a:latin typeface="Segoe UI" pitchFamily="34" charset="0"/>
                <a:cs typeface="Segoe UI" pitchFamily="34" charset="0"/>
              </a:rPr>
              <a:t> NIP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400" dirty="0" err="1">
                <a:latin typeface="Segoe UI" pitchFamily="34" charset="0"/>
                <a:cs typeface="Segoe UI" pitchFamily="34" charset="0"/>
              </a:rPr>
              <a:t>Mutasi</a:t>
            </a:r>
            <a:r>
              <a:rPr lang="en-US" sz="2400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cs typeface="Segoe UI" pitchFamily="34" charset="0"/>
              </a:rPr>
              <a:t>Keluarga</a:t>
            </a:r>
            <a:endParaRPr lang="en-US" sz="2400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8439" name="Picture 4" descr="Hasil gambar untuk service excellent icon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048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AutoShape 4" descr="Hasil gambar untuk question icon png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9" name="Rounded Rectangle 8"/>
          <p:cNvSpPr/>
          <p:nvPr/>
        </p:nvSpPr>
        <p:spPr>
          <a:xfrm>
            <a:off x="152400" y="1905000"/>
            <a:ext cx="8686800" cy="990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i="1" dirty="0" err="1">
                <a:latin typeface="Segoe UI" pitchFamily="34" charset="0"/>
                <a:cs typeface="Segoe UI" pitchFamily="34" charset="0"/>
              </a:rPr>
              <a:t>Pelayanan</a:t>
            </a:r>
            <a:r>
              <a:rPr lang="en-US" sz="2400" i="1" dirty="0">
                <a:latin typeface="Segoe UI" pitchFamily="34" charset="0"/>
                <a:cs typeface="Segoe UI" pitchFamily="34" charset="0"/>
              </a:rPr>
              <a:t> yang </a:t>
            </a:r>
            <a:r>
              <a:rPr lang="en-US" sz="2400" i="1" dirty="0" err="1">
                <a:latin typeface="Segoe UI" pitchFamily="34" charset="0"/>
                <a:cs typeface="Segoe UI" pitchFamily="34" charset="0"/>
              </a:rPr>
              <a:t>terstandart</a:t>
            </a:r>
            <a:r>
              <a:rPr lang="en-US" sz="2400" i="1" dirty="0">
                <a:latin typeface="Segoe UI" pitchFamily="34" charset="0"/>
                <a:cs typeface="Segoe UI" pitchFamily="34" charset="0"/>
              </a:rPr>
              <a:t>. </a:t>
            </a:r>
          </a:p>
          <a:p>
            <a:pPr>
              <a:defRPr/>
            </a:pPr>
            <a:r>
              <a:rPr lang="en-US" sz="2400" i="1" dirty="0" err="1">
                <a:latin typeface="Segoe UI" pitchFamily="34" charset="0"/>
                <a:cs typeface="Segoe UI" pitchFamily="34" charset="0"/>
              </a:rPr>
              <a:t>Penyelesaian</a:t>
            </a:r>
            <a:r>
              <a:rPr lang="en-US" sz="2400" i="1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400" i="1" dirty="0" err="1">
                <a:latin typeface="Segoe UI" pitchFamily="34" charset="0"/>
                <a:cs typeface="Segoe UI" pitchFamily="34" charset="0"/>
              </a:rPr>
              <a:t>Pelayanan</a:t>
            </a:r>
            <a:r>
              <a:rPr lang="en-US" sz="2400" i="1" dirty="0">
                <a:latin typeface="Segoe UI" pitchFamily="34" charset="0"/>
                <a:cs typeface="Segoe UI" pitchFamily="34" charset="0"/>
              </a:rPr>
              <a:t> yang </a:t>
            </a:r>
            <a:r>
              <a:rPr lang="en-US" sz="2400" i="1" dirty="0" err="1">
                <a:latin typeface="Segoe UI" pitchFamily="34" charset="0"/>
                <a:cs typeface="Segoe UI" pitchFamily="34" charset="0"/>
              </a:rPr>
              <a:t>bisa</a:t>
            </a:r>
            <a:r>
              <a:rPr lang="en-US" sz="2400" i="1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400" i="1" dirty="0" err="1">
                <a:latin typeface="Segoe UI" pitchFamily="34" charset="0"/>
                <a:cs typeface="Segoe UI" pitchFamily="34" charset="0"/>
              </a:rPr>
              <a:t>diukur</a:t>
            </a:r>
            <a:r>
              <a:rPr lang="en-US" sz="2400" i="1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400" i="1" dirty="0" err="1">
                <a:latin typeface="Segoe UI" pitchFamily="34" charset="0"/>
                <a:cs typeface="Segoe UI" pitchFamily="34" charset="0"/>
              </a:rPr>
              <a:t>penyelesaiannya</a:t>
            </a:r>
            <a:endParaRPr lang="en-US" sz="2400" i="1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8442" name="Picture 6" descr="Hasil gambar untuk question icon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2807297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4637</TotalTime>
  <Words>395</Words>
  <Application>Microsoft Office PowerPoint</Application>
  <PresentationFormat>On-screen Show (4:3)</PresentationFormat>
  <Paragraphs>143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Albertus Extra Bold</vt:lpstr>
      <vt:lpstr>Antique Olive Compact</vt:lpstr>
      <vt:lpstr>Arial</vt:lpstr>
      <vt:lpstr>Arial Black</vt:lpstr>
      <vt:lpstr>Batang</vt:lpstr>
      <vt:lpstr>Bodoni MT Black</vt:lpstr>
      <vt:lpstr>Century Schoolbook</vt:lpstr>
      <vt:lpstr>Cooper Black</vt:lpstr>
      <vt:lpstr>Garamond</vt:lpstr>
      <vt:lpstr>PMingLiU</vt:lpstr>
      <vt:lpstr>Rockwell</vt:lpstr>
      <vt:lpstr>Segoe UI</vt:lpstr>
      <vt:lpstr>Times New Roman</vt:lpstr>
      <vt:lpstr>Wingdings</vt:lpstr>
      <vt:lpstr>Wingdings 2</vt:lpstr>
      <vt:lpstr>Oriel</vt:lpstr>
      <vt:lpstr>PowerPoint Presentation</vt:lpstr>
      <vt:lpstr>PowerPoint Presentation</vt:lpstr>
      <vt:lpstr>PENYERAPAN ANGGARAN DAN CAPAIAN KINERJA</vt:lpstr>
      <vt:lpstr>PowerPoint Presentation</vt:lpstr>
      <vt:lpstr>PAGU ANGGARAN TAHUN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Company>Direktorat Penyusunan APBN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PERENCANAAN DAN PENGANGGARAN APBN</dc:title>
  <dc:creator>kasubit PA Pajak</dc:creator>
  <cp:lastModifiedBy>Asus</cp:lastModifiedBy>
  <cp:revision>272</cp:revision>
  <dcterms:created xsi:type="dcterms:W3CDTF">2007-09-27T08:06:59Z</dcterms:created>
  <dcterms:modified xsi:type="dcterms:W3CDTF">2017-01-05T16:32:48Z</dcterms:modified>
</cp:coreProperties>
</file>