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2" r:id="rId2"/>
    <p:sldId id="256" r:id="rId3"/>
    <p:sldId id="257" r:id="rId4"/>
    <p:sldId id="271" r:id="rId5"/>
    <p:sldId id="258" r:id="rId6"/>
    <p:sldId id="265" r:id="rId7"/>
    <p:sldId id="266" r:id="rId8"/>
    <p:sldId id="267" r:id="rId9"/>
    <p:sldId id="268" r:id="rId10"/>
    <p:sldId id="259" r:id="rId11"/>
    <p:sldId id="260" r:id="rId12"/>
    <p:sldId id="261" r:id="rId13"/>
    <p:sldId id="262" r:id="rId14"/>
    <p:sldId id="263" r:id="rId15"/>
    <p:sldId id="264" r:id="rId16"/>
    <p:sldId id="269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9F67"/>
    <a:srgbClr val="F5640B"/>
    <a:srgbClr val="8C3906"/>
    <a:srgbClr val="FFD757"/>
    <a:srgbClr val="8A0000"/>
    <a:srgbClr val="AA7DFB"/>
    <a:srgbClr val="F159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556DFE-B909-46D5-90AF-4A412B9B607B}" type="doc">
      <dgm:prSet loTypeId="urn:microsoft.com/office/officeart/2005/8/layout/chevron2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627920F5-185A-4D43-B34B-223AA47D1F61}">
      <dgm:prSet phldrT="[Text]" custT="1"/>
      <dgm:spPr/>
      <dgm:t>
        <a:bodyPr/>
        <a:lstStyle/>
        <a:p>
          <a:endParaRPr lang="en-US" sz="400" b="1" dirty="0" smtClean="0">
            <a:solidFill>
              <a:schemeClr val="bg1"/>
            </a:solidFill>
            <a:latin typeface="+mj-lt"/>
          </a:endParaRPr>
        </a:p>
        <a:p>
          <a:endParaRPr lang="en-US" sz="500" b="1" dirty="0" smtClean="0">
            <a:solidFill>
              <a:schemeClr val="bg1"/>
            </a:solidFill>
            <a:latin typeface="+mj-lt"/>
          </a:endParaRPr>
        </a:p>
        <a:p>
          <a:r>
            <a:rPr lang="en-US" sz="1600" b="1" dirty="0" smtClean="0">
              <a:solidFill>
                <a:schemeClr val="bg1"/>
              </a:solidFill>
              <a:latin typeface="+mj-lt"/>
            </a:rPr>
            <a:t>PPT</a:t>
          </a:r>
          <a:endParaRPr lang="en-US" sz="1600" b="1" dirty="0">
            <a:solidFill>
              <a:schemeClr val="bg1"/>
            </a:solidFill>
            <a:latin typeface="+mj-lt"/>
          </a:endParaRPr>
        </a:p>
      </dgm:t>
    </dgm:pt>
    <dgm:pt modelId="{F88ACFAE-2C56-4A9A-83E0-AB372611CF06}" type="parTrans" cxnId="{ECECE724-65AA-4B8B-BF15-BB9D7BEC0345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17D9B5DC-DF16-488E-9B0B-48F40C090C9D}" type="sibTrans" cxnId="{ECECE724-65AA-4B8B-BF15-BB9D7BEC0345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1F7180AF-BC2A-4F4B-85AF-B6DFD27B3221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Usulan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diterima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diinputkan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kedalam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Aplikasi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Klik-Dokumen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A01F7529-B132-4E3E-8594-9AC991DA7DB3}" type="parTrans" cxnId="{610D1558-0937-4852-B47C-31412E81D51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7A820A1C-1691-4799-9D76-40D2EE46EFFA}" type="sibTrans" cxnId="{610D1558-0937-4852-B47C-31412E81D51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45CDCC6D-55CC-4C22-842E-12EB6BFE2C63}">
      <dgm:prSet phldrT="[Text]" custT="1"/>
      <dgm:spPr/>
      <dgm:t>
        <a:bodyPr/>
        <a:lstStyle/>
        <a:p>
          <a:r>
            <a:rPr lang="en-US" sz="1800" b="0" smtClean="0">
              <a:solidFill>
                <a:schemeClr val="bg1"/>
              </a:solidFill>
              <a:latin typeface="+mj-lt"/>
            </a:rPr>
            <a:t>Surat/Usulan didisposisi ke tujuan surat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DE2E62D8-8A67-45A2-A03C-88408B700B98}" type="parTrans" cxnId="{F1737F38-6B83-47C9-9EED-578AFE750090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277755DA-F8CF-4D39-94E7-209EF55E9D33}" type="sibTrans" cxnId="{F1737F38-6B83-47C9-9EED-578AFE750090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8366734D-47FD-48B3-BADF-F741BB5FA7D2}">
      <dgm:prSet phldrT="[Text]" custT="1"/>
      <dgm:spPr/>
      <dgm:t>
        <a:bodyPr/>
        <a:lstStyle/>
        <a:p>
          <a:endParaRPr lang="en-US" sz="1000" b="1" dirty="0" smtClean="0">
            <a:solidFill>
              <a:schemeClr val="bg1"/>
            </a:solidFill>
            <a:latin typeface="+mj-lt"/>
          </a:endParaRPr>
        </a:p>
        <a:p>
          <a:r>
            <a:rPr lang="en-US" sz="1500" b="1" dirty="0" smtClean="0">
              <a:solidFill>
                <a:schemeClr val="bg1"/>
              </a:solidFill>
              <a:latin typeface="+mj-lt"/>
            </a:rPr>
            <a:t>TU </a:t>
          </a:r>
          <a:r>
            <a:rPr lang="en-US" sz="1500" b="1" dirty="0" err="1" smtClean="0">
              <a:solidFill>
                <a:schemeClr val="bg1"/>
              </a:solidFill>
              <a:latin typeface="+mj-lt"/>
            </a:rPr>
            <a:t>Bidang</a:t>
          </a:r>
          <a:endParaRPr lang="en-US" sz="1500" b="1" dirty="0">
            <a:solidFill>
              <a:schemeClr val="bg1"/>
            </a:solidFill>
            <a:latin typeface="+mj-lt"/>
          </a:endParaRPr>
        </a:p>
      </dgm:t>
    </dgm:pt>
    <dgm:pt modelId="{0780DE9C-CFAC-4765-8C77-AC0A1D5667E8}" type="parTrans" cxnId="{9F820223-4F2A-4309-AB9F-09AC53E0B279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0AA33588-985B-4034-B615-52B2D0DCF474}" type="sibTrans" cxnId="{9F820223-4F2A-4309-AB9F-09AC53E0B279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E7FE8FCA-1EC3-4BDE-A0D2-00E1D55821A7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usulan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didisposisi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kepada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teknis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bidang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yang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sesuai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melalui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Klik-Dokumen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AD072E5F-4E65-462D-84D3-8985842F32A0}" type="parTrans" cxnId="{FD2A7A89-727D-4C12-88E9-8C6C2294C396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1640C3CE-7E05-4C20-9989-7BB514FDBA17}" type="sibTrans" cxnId="{FD2A7A89-727D-4C12-88E9-8C6C2294C396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7D762A83-B259-4F52-8D49-FF50B709DA1A}">
      <dgm:prSet phldrT="[Text]" custT="1"/>
      <dgm:spPr/>
      <dgm:t>
        <a:bodyPr/>
        <a:lstStyle/>
        <a:p>
          <a:endParaRPr lang="en-US" sz="900" b="1" dirty="0" smtClean="0">
            <a:solidFill>
              <a:schemeClr val="bg1"/>
            </a:solidFill>
            <a:latin typeface="+mj-lt"/>
          </a:endParaRPr>
        </a:p>
        <a:p>
          <a:r>
            <a:rPr lang="en-US" sz="1400" b="1" dirty="0" err="1" smtClean="0">
              <a:solidFill>
                <a:schemeClr val="bg1"/>
              </a:solidFill>
              <a:latin typeface="+mj-lt"/>
            </a:rPr>
            <a:t>Teknis</a:t>
          </a:r>
          <a:r>
            <a:rPr lang="en-US" sz="1400" b="1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400" b="1" dirty="0" err="1" smtClean="0">
              <a:solidFill>
                <a:schemeClr val="bg1"/>
              </a:solidFill>
              <a:latin typeface="+mj-lt"/>
            </a:rPr>
            <a:t>Bidang</a:t>
          </a:r>
          <a:endParaRPr lang="en-US" sz="1400" b="1" dirty="0">
            <a:solidFill>
              <a:schemeClr val="bg1"/>
            </a:solidFill>
            <a:latin typeface="+mj-lt"/>
          </a:endParaRPr>
        </a:p>
      </dgm:t>
    </dgm:pt>
    <dgm:pt modelId="{8079E084-F404-4244-85E9-71E95ECD12AE}" type="parTrans" cxnId="{940A43A0-5B76-47A3-B098-0E5E2E8BE480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F067428A-E153-476B-A257-E65E8621DC7F}" type="sibTrans" cxnId="{940A43A0-5B76-47A3-B098-0E5E2E8BE480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72701210-A975-4FBC-ABF2-8555C0627E02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bg1"/>
              </a:solidFill>
              <a:latin typeface="+mj-lt"/>
            </a:rPr>
            <a:t>Memproses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usulan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yang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diterima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085A2B7F-2957-4C39-8CF5-80A14A58FA44}" type="parTrans" cxnId="{79B5841E-9ACA-4FC8-9033-B0D82F4A0D0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595E85A2-0570-48B4-8AC4-8C8BBFB35289}" type="sibTrans" cxnId="{79B5841E-9ACA-4FC8-9033-B0D82F4A0D0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5A386777-25FA-4562-A758-1F449F0BD749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bg1"/>
              </a:solidFill>
              <a:latin typeface="+mj-lt"/>
            </a:rPr>
            <a:t>Memberikan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report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pada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Klik-Dokumen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9CEB02C2-C763-46A0-A0E1-CFDBDD8E1207}" type="parTrans" cxnId="{2082829D-1F75-4A0C-878F-DE2F9F03131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987EDA64-C3FB-42D3-B46C-2AA5969BA212}" type="sibTrans" cxnId="{2082829D-1F75-4A0C-878F-DE2F9F03131C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4CD7411B-D812-4E0E-B704-987A43F37A0B}">
      <dgm:prSet phldrT="[Text]" custT="1"/>
      <dgm:spPr/>
      <dgm:t>
        <a:bodyPr/>
        <a:lstStyle/>
        <a:p>
          <a:endParaRPr lang="en-US" sz="800" b="1" dirty="0" smtClean="0">
            <a:solidFill>
              <a:schemeClr val="bg1"/>
            </a:solidFill>
            <a:latin typeface="+mj-lt"/>
          </a:endParaRPr>
        </a:p>
        <a:p>
          <a:r>
            <a:rPr lang="en-US" sz="1600" b="1" dirty="0" err="1" smtClean="0">
              <a:solidFill>
                <a:schemeClr val="bg1"/>
              </a:solidFill>
              <a:latin typeface="+mj-lt"/>
            </a:rPr>
            <a:t>Selesai</a:t>
          </a:r>
          <a:endParaRPr lang="en-US" sz="1600" b="1" dirty="0">
            <a:solidFill>
              <a:schemeClr val="bg1"/>
            </a:solidFill>
            <a:latin typeface="+mj-lt"/>
          </a:endParaRPr>
        </a:p>
      </dgm:t>
    </dgm:pt>
    <dgm:pt modelId="{9E282FFF-F7F8-44C2-B7F2-3AB737BD8DE6}" type="parTrans" cxnId="{A01B2DEE-8415-4108-9849-4785497A4DA1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C9164E22-B19C-4721-98A5-9FFA445BE818}" type="sibTrans" cxnId="{A01B2DEE-8415-4108-9849-4785497A4DA1}">
      <dgm:prSet/>
      <dgm:spPr/>
      <dgm:t>
        <a:bodyPr/>
        <a:lstStyle/>
        <a:p>
          <a:endParaRPr lang="en-US" sz="1400" b="1">
            <a:solidFill>
              <a:schemeClr val="bg1"/>
            </a:solidFill>
            <a:latin typeface="+mj-lt"/>
          </a:endParaRPr>
        </a:p>
      </dgm:t>
    </dgm:pt>
    <dgm:pt modelId="{52A22FC6-F7DB-4BA5-BD69-2E349BB31D36}">
      <dgm:prSet phldrT="[Text]" custT="1"/>
      <dgm:spPr/>
      <dgm:t>
        <a:bodyPr/>
        <a:lstStyle/>
        <a:p>
          <a:r>
            <a:rPr lang="en-US" sz="1800" b="0" dirty="0" err="1" smtClean="0">
              <a:solidFill>
                <a:schemeClr val="bg1"/>
              </a:solidFill>
              <a:latin typeface="+mj-lt"/>
            </a:rPr>
            <a:t>Menerima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usulan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48C3FBE6-6C8D-4027-8335-AEC9DC05296E}" type="parTrans" cxnId="{4AF7BFF3-51D4-4309-A9CC-4803EC7A9767}">
      <dgm:prSet/>
      <dgm:spPr/>
      <dgm:t>
        <a:bodyPr/>
        <a:lstStyle/>
        <a:p>
          <a:endParaRPr lang="en-US"/>
        </a:p>
      </dgm:t>
    </dgm:pt>
    <dgm:pt modelId="{F6555CF9-D375-4260-B728-5273FDD84141}" type="sibTrans" cxnId="{4AF7BFF3-51D4-4309-A9CC-4803EC7A9767}">
      <dgm:prSet/>
      <dgm:spPr/>
      <dgm:t>
        <a:bodyPr/>
        <a:lstStyle/>
        <a:p>
          <a:endParaRPr lang="en-US"/>
        </a:p>
      </dgm:t>
    </dgm:pt>
    <dgm:pt modelId="{0E711669-FF35-41D2-9947-BF848D019E2B}">
      <dgm:prSet phldrT="[Text]" custT="1"/>
      <dgm:spPr/>
      <dgm:t>
        <a:bodyPr/>
        <a:lstStyle/>
        <a:p>
          <a:r>
            <a:rPr lang="en-US" sz="1800" b="0" dirty="0" smtClean="0">
              <a:solidFill>
                <a:schemeClr val="bg1"/>
              </a:solidFill>
              <a:latin typeface="+mj-lt"/>
            </a:rPr>
            <a:t> Status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berkas</a:t>
          </a:r>
          <a:r>
            <a:rPr lang="en-US" sz="1800" b="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dirty="0" err="1" smtClean="0">
              <a:solidFill>
                <a:schemeClr val="bg1"/>
              </a:solidFill>
              <a:latin typeface="+mj-lt"/>
            </a:rPr>
            <a:t>terlihat</a:t>
          </a:r>
          <a:endParaRPr lang="en-US" sz="1800" b="0" dirty="0">
            <a:solidFill>
              <a:schemeClr val="bg1"/>
            </a:solidFill>
            <a:latin typeface="+mj-lt"/>
          </a:endParaRPr>
        </a:p>
      </dgm:t>
    </dgm:pt>
    <dgm:pt modelId="{E3A79ECE-F9C2-47D5-90BD-D2EB5235B9AC}" type="parTrans" cxnId="{EAEF28D4-D113-4108-B3F2-AA8614426AF7}">
      <dgm:prSet/>
      <dgm:spPr/>
      <dgm:t>
        <a:bodyPr/>
        <a:lstStyle/>
        <a:p>
          <a:endParaRPr lang="en-US"/>
        </a:p>
      </dgm:t>
    </dgm:pt>
    <dgm:pt modelId="{C4F5DBFC-9FC5-4BE9-952F-A20AE25F32E6}" type="sibTrans" cxnId="{EAEF28D4-D113-4108-B3F2-AA8614426AF7}">
      <dgm:prSet/>
      <dgm:spPr/>
      <dgm:t>
        <a:bodyPr/>
        <a:lstStyle/>
        <a:p>
          <a:endParaRPr lang="en-US"/>
        </a:p>
      </dgm:t>
    </dgm:pt>
    <dgm:pt modelId="{AB4D67D3-8F86-4ABD-822A-F49D5B12FC9D}" type="pres">
      <dgm:prSet presAssocID="{FA556DFE-B909-46D5-90AF-4A412B9B607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F4F0F2-4703-4469-820C-BBFEBD914FAF}" type="pres">
      <dgm:prSet presAssocID="{627920F5-185A-4D43-B34B-223AA47D1F61}" presName="composite" presStyleCnt="0"/>
      <dgm:spPr/>
      <dgm:t>
        <a:bodyPr/>
        <a:lstStyle/>
        <a:p>
          <a:endParaRPr lang="en-US"/>
        </a:p>
      </dgm:t>
    </dgm:pt>
    <dgm:pt modelId="{A1ADB2AF-5AB2-4900-A7F1-80346CCB5DBD}" type="pres">
      <dgm:prSet presAssocID="{627920F5-185A-4D43-B34B-223AA47D1F6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8CF37-EC5E-4994-8AE5-1C0F7B854FBD}" type="pres">
      <dgm:prSet presAssocID="{627920F5-185A-4D43-B34B-223AA47D1F61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4C37A-C3AD-42AA-BD32-E352042F371A}" type="pres">
      <dgm:prSet presAssocID="{17D9B5DC-DF16-488E-9B0B-48F40C090C9D}" presName="sp" presStyleCnt="0"/>
      <dgm:spPr/>
      <dgm:t>
        <a:bodyPr/>
        <a:lstStyle/>
        <a:p>
          <a:endParaRPr lang="en-US"/>
        </a:p>
      </dgm:t>
    </dgm:pt>
    <dgm:pt modelId="{955BF10D-B90A-4192-857B-1FCDBCD1C9CA}" type="pres">
      <dgm:prSet presAssocID="{8366734D-47FD-48B3-BADF-F741BB5FA7D2}" presName="composite" presStyleCnt="0"/>
      <dgm:spPr/>
      <dgm:t>
        <a:bodyPr/>
        <a:lstStyle/>
        <a:p>
          <a:endParaRPr lang="en-US"/>
        </a:p>
      </dgm:t>
    </dgm:pt>
    <dgm:pt modelId="{DE521364-6F03-4080-B865-51794810769C}" type="pres">
      <dgm:prSet presAssocID="{8366734D-47FD-48B3-BADF-F741BB5FA7D2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DDFED-6C62-4A3B-A928-EEB0CF0D7039}" type="pres">
      <dgm:prSet presAssocID="{8366734D-47FD-48B3-BADF-F741BB5FA7D2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DEF20-8534-4286-8305-B85B23372A8A}" type="pres">
      <dgm:prSet presAssocID="{0AA33588-985B-4034-B615-52B2D0DCF474}" presName="sp" presStyleCnt="0"/>
      <dgm:spPr/>
      <dgm:t>
        <a:bodyPr/>
        <a:lstStyle/>
        <a:p>
          <a:endParaRPr lang="en-US"/>
        </a:p>
      </dgm:t>
    </dgm:pt>
    <dgm:pt modelId="{AB0C405E-D4F7-41A9-B668-6220E6D1EAB7}" type="pres">
      <dgm:prSet presAssocID="{7D762A83-B259-4F52-8D49-FF50B709DA1A}" presName="composite" presStyleCnt="0"/>
      <dgm:spPr/>
      <dgm:t>
        <a:bodyPr/>
        <a:lstStyle/>
        <a:p>
          <a:endParaRPr lang="en-US"/>
        </a:p>
      </dgm:t>
    </dgm:pt>
    <dgm:pt modelId="{F1685AE8-53B4-440A-965A-DB101EC4E90B}" type="pres">
      <dgm:prSet presAssocID="{7D762A83-B259-4F52-8D49-FF50B709DA1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B5915-1E2C-4D24-B6AE-6962823D449F}" type="pres">
      <dgm:prSet presAssocID="{7D762A83-B259-4F52-8D49-FF50B709DA1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9D5255-7E33-4583-B201-F1B0902C0571}" type="pres">
      <dgm:prSet presAssocID="{F067428A-E153-476B-A257-E65E8621DC7F}" presName="sp" presStyleCnt="0"/>
      <dgm:spPr/>
      <dgm:t>
        <a:bodyPr/>
        <a:lstStyle/>
        <a:p>
          <a:endParaRPr lang="en-US"/>
        </a:p>
      </dgm:t>
    </dgm:pt>
    <dgm:pt modelId="{3BA4ED1D-1BD6-4C73-830A-EBFA5D17F2A6}" type="pres">
      <dgm:prSet presAssocID="{4CD7411B-D812-4E0E-B704-987A43F37A0B}" presName="composite" presStyleCnt="0"/>
      <dgm:spPr/>
      <dgm:t>
        <a:bodyPr/>
        <a:lstStyle/>
        <a:p>
          <a:endParaRPr lang="en-US"/>
        </a:p>
      </dgm:t>
    </dgm:pt>
    <dgm:pt modelId="{02094B87-B7C3-435B-A47A-5541AACFF7EE}" type="pres">
      <dgm:prSet presAssocID="{4CD7411B-D812-4E0E-B704-987A43F37A0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A1215-24A9-456A-AADA-EA55B542F182}" type="pres">
      <dgm:prSet presAssocID="{4CD7411B-D812-4E0E-B704-987A43F37A0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EC3E88-5073-4598-B3D3-EB5A0FB1BA43}" type="presOf" srcId="{45CDCC6D-55CC-4C22-842E-12EB6BFE2C63}" destId="{9E38CF37-EC5E-4994-8AE5-1C0F7B854FBD}" srcOrd="0" destOrd="1" presId="urn:microsoft.com/office/officeart/2005/8/layout/chevron2"/>
    <dgm:cxn modelId="{940A43A0-5B76-47A3-B098-0E5E2E8BE480}" srcId="{FA556DFE-B909-46D5-90AF-4A412B9B607B}" destId="{7D762A83-B259-4F52-8D49-FF50B709DA1A}" srcOrd="2" destOrd="0" parTransId="{8079E084-F404-4244-85E9-71E95ECD12AE}" sibTransId="{F067428A-E153-476B-A257-E65E8621DC7F}"/>
    <dgm:cxn modelId="{FE3A4C3D-B3B4-494E-9CF9-AABB38944C22}" type="presOf" srcId="{52A22FC6-F7DB-4BA5-BD69-2E349BB31D36}" destId="{CE9DDFED-6C62-4A3B-A928-EEB0CF0D7039}" srcOrd="0" destOrd="0" presId="urn:microsoft.com/office/officeart/2005/8/layout/chevron2"/>
    <dgm:cxn modelId="{46561705-19B3-48DD-87DD-9E638A2922E6}" type="presOf" srcId="{7D762A83-B259-4F52-8D49-FF50B709DA1A}" destId="{F1685AE8-53B4-440A-965A-DB101EC4E90B}" srcOrd="0" destOrd="0" presId="urn:microsoft.com/office/officeart/2005/8/layout/chevron2"/>
    <dgm:cxn modelId="{ECECE724-65AA-4B8B-BF15-BB9D7BEC0345}" srcId="{FA556DFE-B909-46D5-90AF-4A412B9B607B}" destId="{627920F5-185A-4D43-B34B-223AA47D1F61}" srcOrd="0" destOrd="0" parTransId="{F88ACFAE-2C56-4A9A-83E0-AB372611CF06}" sibTransId="{17D9B5DC-DF16-488E-9B0B-48F40C090C9D}"/>
    <dgm:cxn modelId="{A01B2DEE-8415-4108-9849-4785497A4DA1}" srcId="{FA556DFE-B909-46D5-90AF-4A412B9B607B}" destId="{4CD7411B-D812-4E0E-B704-987A43F37A0B}" srcOrd="3" destOrd="0" parTransId="{9E282FFF-F7F8-44C2-B7F2-3AB737BD8DE6}" sibTransId="{C9164E22-B19C-4721-98A5-9FFA445BE818}"/>
    <dgm:cxn modelId="{9F820223-4F2A-4309-AB9F-09AC53E0B279}" srcId="{FA556DFE-B909-46D5-90AF-4A412B9B607B}" destId="{8366734D-47FD-48B3-BADF-F741BB5FA7D2}" srcOrd="1" destOrd="0" parTransId="{0780DE9C-CFAC-4765-8C77-AC0A1D5667E8}" sibTransId="{0AA33588-985B-4034-B615-52B2D0DCF474}"/>
    <dgm:cxn modelId="{610D1558-0937-4852-B47C-31412E81D51C}" srcId="{627920F5-185A-4D43-B34B-223AA47D1F61}" destId="{1F7180AF-BC2A-4F4B-85AF-B6DFD27B3221}" srcOrd="0" destOrd="0" parTransId="{A01F7529-B132-4E3E-8594-9AC991DA7DB3}" sibTransId="{7A820A1C-1691-4799-9D76-40D2EE46EFFA}"/>
    <dgm:cxn modelId="{3AD93F22-C9D1-4AC4-915B-3733CCEC15AF}" type="presOf" srcId="{1F7180AF-BC2A-4F4B-85AF-B6DFD27B3221}" destId="{9E38CF37-EC5E-4994-8AE5-1C0F7B854FBD}" srcOrd="0" destOrd="0" presId="urn:microsoft.com/office/officeart/2005/8/layout/chevron2"/>
    <dgm:cxn modelId="{F1737F38-6B83-47C9-9EED-578AFE750090}" srcId="{627920F5-185A-4D43-B34B-223AA47D1F61}" destId="{45CDCC6D-55CC-4C22-842E-12EB6BFE2C63}" srcOrd="1" destOrd="0" parTransId="{DE2E62D8-8A67-45A2-A03C-88408B700B98}" sibTransId="{277755DA-F8CF-4D39-94E7-209EF55E9D33}"/>
    <dgm:cxn modelId="{FD2A7A89-727D-4C12-88E9-8C6C2294C396}" srcId="{8366734D-47FD-48B3-BADF-F741BB5FA7D2}" destId="{E7FE8FCA-1EC3-4BDE-A0D2-00E1D55821A7}" srcOrd="1" destOrd="0" parTransId="{AD072E5F-4E65-462D-84D3-8985842F32A0}" sibTransId="{1640C3CE-7E05-4C20-9989-7BB514FDBA17}"/>
    <dgm:cxn modelId="{EB85D97A-C601-4F94-9E9C-AD85DFF63BBF}" type="presOf" srcId="{FA556DFE-B909-46D5-90AF-4A412B9B607B}" destId="{AB4D67D3-8F86-4ABD-822A-F49D5B12FC9D}" srcOrd="0" destOrd="0" presId="urn:microsoft.com/office/officeart/2005/8/layout/chevron2"/>
    <dgm:cxn modelId="{0038EF12-5829-4DBE-AC1E-37A88D22C709}" type="presOf" srcId="{4CD7411B-D812-4E0E-B704-987A43F37A0B}" destId="{02094B87-B7C3-435B-A47A-5541AACFF7EE}" srcOrd="0" destOrd="0" presId="urn:microsoft.com/office/officeart/2005/8/layout/chevron2"/>
    <dgm:cxn modelId="{A3ED2AF7-158C-4E2F-A178-B986711F5D90}" type="presOf" srcId="{5A386777-25FA-4562-A758-1F449F0BD749}" destId="{30FB5915-1E2C-4D24-B6AE-6962823D449F}" srcOrd="0" destOrd="1" presId="urn:microsoft.com/office/officeart/2005/8/layout/chevron2"/>
    <dgm:cxn modelId="{863E16FA-087C-43BC-A9C2-C9C94DCA5859}" type="presOf" srcId="{0E711669-FF35-41D2-9947-BF848D019E2B}" destId="{8BDA1215-24A9-456A-AADA-EA55B542F182}" srcOrd="0" destOrd="0" presId="urn:microsoft.com/office/officeart/2005/8/layout/chevron2"/>
    <dgm:cxn modelId="{22BA2695-49E3-4FC9-B5BC-BA2F8BA69DB0}" type="presOf" srcId="{8366734D-47FD-48B3-BADF-F741BB5FA7D2}" destId="{DE521364-6F03-4080-B865-51794810769C}" srcOrd="0" destOrd="0" presId="urn:microsoft.com/office/officeart/2005/8/layout/chevron2"/>
    <dgm:cxn modelId="{2082829D-1F75-4A0C-878F-DE2F9F03131C}" srcId="{7D762A83-B259-4F52-8D49-FF50B709DA1A}" destId="{5A386777-25FA-4562-A758-1F449F0BD749}" srcOrd="1" destOrd="0" parTransId="{9CEB02C2-C763-46A0-A0E1-CFDBDD8E1207}" sibTransId="{987EDA64-C3FB-42D3-B46C-2AA5969BA212}"/>
    <dgm:cxn modelId="{00ADFCE7-22E0-4775-B9BC-90515A93A610}" type="presOf" srcId="{E7FE8FCA-1EC3-4BDE-A0D2-00E1D55821A7}" destId="{CE9DDFED-6C62-4A3B-A928-EEB0CF0D7039}" srcOrd="0" destOrd="1" presId="urn:microsoft.com/office/officeart/2005/8/layout/chevron2"/>
    <dgm:cxn modelId="{EAEF28D4-D113-4108-B3F2-AA8614426AF7}" srcId="{4CD7411B-D812-4E0E-B704-987A43F37A0B}" destId="{0E711669-FF35-41D2-9947-BF848D019E2B}" srcOrd="0" destOrd="0" parTransId="{E3A79ECE-F9C2-47D5-90BD-D2EB5235B9AC}" sibTransId="{C4F5DBFC-9FC5-4BE9-952F-A20AE25F32E6}"/>
    <dgm:cxn modelId="{0B5CBEDF-54C2-4A6C-BC49-6C25D5A73879}" type="presOf" srcId="{72701210-A975-4FBC-ABF2-8555C0627E02}" destId="{30FB5915-1E2C-4D24-B6AE-6962823D449F}" srcOrd="0" destOrd="0" presId="urn:microsoft.com/office/officeart/2005/8/layout/chevron2"/>
    <dgm:cxn modelId="{6C48EF10-2530-4FB0-84DF-D02E48BB80A2}" type="presOf" srcId="{627920F5-185A-4D43-B34B-223AA47D1F61}" destId="{A1ADB2AF-5AB2-4900-A7F1-80346CCB5DBD}" srcOrd="0" destOrd="0" presId="urn:microsoft.com/office/officeart/2005/8/layout/chevron2"/>
    <dgm:cxn modelId="{79B5841E-9ACA-4FC8-9033-B0D82F4A0D0C}" srcId="{7D762A83-B259-4F52-8D49-FF50B709DA1A}" destId="{72701210-A975-4FBC-ABF2-8555C0627E02}" srcOrd="0" destOrd="0" parTransId="{085A2B7F-2957-4C39-8CF5-80A14A58FA44}" sibTransId="{595E85A2-0570-48B4-8AC4-8C8BBFB35289}"/>
    <dgm:cxn modelId="{4AF7BFF3-51D4-4309-A9CC-4803EC7A9767}" srcId="{8366734D-47FD-48B3-BADF-F741BB5FA7D2}" destId="{52A22FC6-F7DB-4BA5-BD69-2E349BB31D36}" srcOrd="0" destOrd="0" parTransId="{48C3FBE6-6C8D-4027-8335-AEC9DC05296E}" sibTransId="{F6555CF9-D375-4260-B728-5273FDD84141}"/>
    <dgm:cxn modelId="{875D8589-542B-45D4-9C9C-75EE67AD8BD6}" type="presParOf" srcId="{AB4D67D3-8F86-4ABD-822A-F49D5B12FC9D}" destId="{3DF4F0F2-4703-4469-820C-BBFEBD914FAF}" srcOrd="0" destOrd="0" presId="urn:microsoft.com/office/officeart/2005/8/layout/chevron2"/>
    <dgm:cxn modelId="{D42DEA4C-545C-4E85-9686-90852E6AC19E}" type="presParOf" srcId="{3DF4F0F2-4703-4469-820C-BBFEBD914FAF}" destId="{A1ADB2AF-5AB2-4900-A7F1-80346CCB5DBD}" srcOrd="0" destOrd="0" presId="urn:microsoft.com/office/officeart/2005/8/layout/chevron2"/>
    <dgm:cxn modelId="{6507AC6E-CC9E-4A28-AA07-BA69C7ABFE1F}" type="presParOf" srcId="{3DF4F0F2-4703-4469-820C-BBFEBD914FAF}" destId="{9E38CF37-EC5E-4994-8AE5-1C0F7B854FBD}" srcOrd="1" destOrd="0" presId="urn:microsoft.com/office/officeart/2005/8/layout/chevron2"/>
    <dgm:cxn modelId="{072318E0-25B9-40FB-B830-181854F4AB00}" type="presParOf" srcId="{AB4D67D3-8F86-4ABD-822A-F49D5B12FC9D}" destId="{8784C37A-C3AD-42AA-BD32-E352042F371A}" srcOrd="1" destOrd="0" presId="urn:microsoft.com/office/officeart/2005/8/layout/chevron2"/>
    <dgm:cxn modelId="{3D8AF42E-9981-455E-A665-AAE81047DCCD}" type="presParOf" srcId="{AB4D67D3-8F86-4ABD-822A-F49D5B12FC9D}" destId="{955BF10D-B90A-4192-857B-1FCDBCD1C9CA}" srcOrd="2" destOrd="0" presId="urn:microsoft.com/office/officeart/2005/8/layout/chevron2"/>
    <dgm:cxn modelId="{381E93FD-0951-47B1-B827-69645A4A43BE}" type="presParOf" srcId="{955BF10D-B90A-4192-857B-1FCDBCD1C9CA}" destId="{DE521364-6F03-4080-B865-51794810769C}" srcOrd="0" destOrd="0" presId="urn:microsoft.com/office/officeart/2005/8/layout/chevron2"/>
    <dgm:cxn modelId="{CFE8F106-EC1D-4687-BF66-879178833AF9}" type="presParOf" srcId="{955BF10D-B90A-4192-857B-1FCDBCD1C9CA}" destId="{CE9DDFED-6C62-4A3B-A928-EEB0CF0D7039}" srcOrd="1" destOrd="0" presId="urn:microsoft.com/office/officeart/2005/8/layout/chevron2"/>
    <dgm:cxn modelId="{AE40B96C-58E0-45EF-B755-D2032F7C183F}" type="presParOf" srcId="{AB4D67D3-8F86-4ABD-822A-F49D5B12FC9D}" destId="{FADDEF20-8534-4286-8305-B85B23372A8A}" srcOrd="3" destOrd="0" presId="urn:microsoft.com/office/officeart/2005/8/layout/chevron2"/>
    <dgm:cxn modelId="{183D466F-9294-4642-9A67-94414769A2BF}" type="presParOf" srcId="{AB4D67D3-8F86-4ABD-822A-F49D5B12FC9D}" destId="{AB0C405E-D4F7-41A9-B668-6220E6D1EAB7}" srcOrd="4" destOrd="0" presId="urn:microsoft.com/office/officeart/2005/8/layout/chevron2"/>
    <dgm:cxn modelId="{BF649D77-79EB-4BA1-B198-FFE00C3E8854}" type="presParOf" srcId="{AB0C405E-D4F7-41A9-B668-6220E6D1EAB7}" destId="{F1685AE8-53B4-440A-965A-DB101EC4E90B}" srcOrd="0" destOrd="0" presId="urn:microsoft.com/office/officeart/2005/8/layout/chevron2"/>
    <dgm:cxn modelId="{0CCAC7E2-72B6-4FC7-9B0A-ADF577888D20}" type="presParOf" srcId="{AB0C405E-D4F7-41A9-B668-6220E6D1EAB7}" destId="{30FB5915-1E2C-4D24-B6AE-6962823D449F}" srcOrd="1" destOrd="0" presId="urn:microsoft.com/office/officeart/2005/8/layout/chevron2"/>
    <dgm:cxn modelId="{31D5B325-E1A5-4DAF-940F-1590D12061E1}" type="presParOf" srcId="{AB4D67D3-8F86-4ABD-822A-F49D5B12FC9D}" destId="{8F9D5255-7E33-4583-B201-F1B0902C0571}" srcOrd="5" destOrd="0" presId="urn:microsoft.com/office/officeart/2005/8/layout/chevron2"/>
    <dgm:cxn modelId="{E2209652-A1BD-481D-A316-30CAE0365A59}" type="presParOf" srcId="{AB4D67D3-8F86-4ABD-822A-F49D5B12FC9D}" destId="{3BA4ED1D-1BD6-4C73-830A-EBFA5D17F2A6}" srcOrd="6" destOrd="0" presId="urn:microsoft.com/office/officeart/2005/8/layout/chevron2"/>
    <dgm:cxn modelId="{C048CAA2-6516-4680-8E00-C565648A5AD8}" type="presParOf" srcId="{3BA4ED1D-1BD6-4C73-830A-EBFA5D17F2A6}" destId="{02094B87-B7C3-435B-A47A-5541AACFF7EE}" srcOrd="0" destOrd="0" presId="urn:microsoft.com/office/officeart/2005/8/layout/chevron2"/>
    <dgm:cxn modelId="{A1E2AB17-0E75-4B2D-AAA7-C17656E8DD7C}" type="presParOf" srcId="{3BA4ED1D-1BD6-4C73-830A-EBFA5D17F2A6}" destId="{8BDA1215-24A9-456A-AADA-EA55B542F1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DB2AF-5AB2-4900-A7F1-80346CCB5DBD}">
      <dsp:nvSpPr>
        <dsp:cNvPr id="0" name=""/>
        <dsp:cNvSpPr/>
      </dsp:nvSpPr>
      <dsp:spPr>
        <a:xfrm rot="5400000">
          <a:off x="-191503" y="194422"/>
          <a:ext cx="1276689" cy="893682"/>
        </a:xfrm>
        <a:prstGeom prst="chevr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b="1" kern="1200" dirty="0" smtClean="0">
            <a:solidFill>
              <a:schemeClr val="bg1"/>
            </a:solidFill>
            <a:latin typeface="+mj-lt"/>
          </a:endParaRP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 dirty="0" smtClean="0">
            <a:solidFill>
              <a:schemeClr val="bg1"/>
            </a:solidFill>
            <a:latin typeface="+mj-lt"/>
          </a:endParaRPr>
        </a:p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  <a:latin typeface="+mj-lt"/>
            </a:rPr>
            <a:t>PPT</a:t>
          </a:r>
          <a:endParaRPr lang="en-US" sz="16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449759"/>
        <a:ext cx="893682" cy="383007"/>
      </dsp:txXfrm>
    </dsp:sp>
    <dsp:sp modelId="{9E38CF37-EC5E-4994-8AE5-1C0F7B854FBD}">
      <dsp:nvSpPr>
        <dsp:cNvPr id="0" name=""/>
        <dsp:cNvSpPr/>
      </dsp:nvSpPr>
      <dsp:spPr>
        <a:xfrm rot="5400000">
          <a:off x="5029148" y="-4132546"/>
          <a:ext cx="830284" cy="9101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Usulan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diterima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diinputkan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kedalam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Aplikasi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Klik-Dokumen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smtClean="0">
              <a:solidFill>
                <a:schemeClr val="bg1"/>
              </a:solidFill>
              <a:latin typeface="+mj-lt"/>
            </a:rPr>
            <a:t>Surat/Usulan didisposisi ke tujuan surat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</dsp:txBody>
      <dsp:txXfrm rot="-5400000">
        <a:off x="893683" y="43450"/>
        <a:ext cx="9060685" cy="749222"/>
      </dsp:txXfrm>
    </dsp:sp>
    <dsp:sp modelId="{DE521364-6F03-4080-B865-51794810769C}">
      <dsp:nvSpPr>
        <dsp:cNvPr id="0" name=""/>
        <dsp:cNvSpPr/>
      </dsp:nvSpPr>
      <dsp:spPr>
        <a:xfrm rot="5400000">
          <a:off x="-191503" y="1324779"/>
          <a:ext cx="1276689" cy="893682"/>
        </a:xfrm>
        <a:prstGeom prst="chevron">
          <a:avLst/>
        </a:prstGeom>
        <a:solidFill>
          <a:schemeClr val="accent1">
            <a:shade val="50000"/>
            <a:hueOff val="-354844"/>
            <a:satOff val="-3220"/>
            <a:lumOff val="233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 smtClean="0">
            <a:solidFill>
              <a:schemeClr val="bg1"/>
            </a:solidFill>
            <a:latin typeface="+mj-lt"/>
          </a:endParaRP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+mj-lt"/>
            </a:rPr>
            <a:t>TU </a:t>
          </a:r>
          <a:r>
            <a:rPr lang="en-US" sz="1500" b="1" kern="1200" dirty="0" err="1" smtClean="0">
              <a:solidFill>
                <a:schemeClr val="bg1"/>
              </a:solidFill>
              <a:latin typeface="+mj-lt"/>
            </a:rPr>
            <a:t>Bidang</a:t>
          </a:r>
          <a:endParaRPr lang="en-US" sz="15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1580116"/>
        <a:ext cx="893682" cy="383007"/>
      </dsp:txXfrm>
    </dsp:sp>
    <dsp:sp modelId="{CE9DDFED-6C62-4A3B-A928-EEB0CF0D7039}">
      <dsp:nvSpPr>
        <dsp:cNvPr id="0" name=""/>
        <dsp:cNvSpPr/>
      </dsp:nvSpPr>
      <dsp:spPr>
        <a:xfrm rot="5400000">
          <a:off x="5029366" y="-3002407"/>
          <a:ext cx="829848" cy="9101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Menerima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usulan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usulan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didisposisi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kepada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teknis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bidang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yang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sesuai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melalui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Klik-Dokumen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</dsp:txBody>
      <dsp:txXfrm rot="-5400000">
        <a:off x="893682" y="1173787"/>
        <a:ext cx="9060706" cy="748828"/>
      </dsp:txXfrm>
    </dsp:sp>
    <dsp:sp modelId="{F1685AE8-53B4-440A-965A-DB101EC4E90B}">
      <dsp:nvSpPr>
        <dsp:cNvPr id="0" name=""/>
        <dsp:cNvSpPr/>
      </dsp:nvSpPr>
      <dsp:spPr>
        <a:xfrm rot="5400000">
          <a:off x="-191503" y="2455137"/>
          <a:ext cx="1276689" cy="893682"/>
        </a:xfrm>
        <a:prstGeom prst="chevron">
          <a:avLst/>
        </a:prstGeom>
        <a:solidFill>
          <a:schemeClr val="accent1">
            <a:shade val="50000"/>
            <a:hueOff val="-709688"/>
            <a:satOff val="-6440"/>
            <a:lumOff val="466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 dirty="0" smtClean="0">
            <a:solidFill>
              <a:schemeClr val="bg1"/>
            </a:solidFill>
            <a:latin typeface="+mj-lt"/>
          </a:endParaRP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  <a:latin typeface="+mj-lt"/>
            </a:rPr>
            <a:t>Teknis</a:t>
          </a:r>
          <a:r>
            <a:rPr lang="en-US" sz="1400" b="1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  <a:latin typeface="+mj-lt"/>
            </a:rPr>
            <a:t>Bidang</a:t>
          </a:r>
          <a:endParaRPr lang="en-US" sz="14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2710474"/>
        <a:ext cx="893682" cy="383007"/>
      </dsp:txXfrm>
    </dsp:sp>
    <dsp:sp modelId="{30FB5915-1E2C-4D24-B6AE-6962823D449F}">
      <dsp:nvSpPr>
        <dsp:cNvPr id="0" name=""/>
        <dsp:cNvSpPr/>
      </dsp:nvSpPr>
      <dsp:spPr>
        <a:xfrm rot="5400000">
          <a:off x="5029366" y="-1872050"/>
          <a:ext cx="829848" cy="9101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Memproses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surat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/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usulan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yang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diterima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Memberikan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report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pada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Klik-Dokumen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</dsp:txBody>
      <dsp:txXfrm rot="-5400000">
        <a:off x="893682" y="2304144"/>
        <a:ext cx="9060706" cy="748828"/>
      </dsp:txXfrm>
    </dsp:sp>
    <dsp:sp modelId="{02094B87-B7C3-435B-A47A-5541AACFF7EE}">
      <dsp:nvSpPr>
        <dsp:cNvPr id="0" name=""/>
        <dsp:cNvSpPr/>
      </dsp:nvSpPr>
      <dsp:spPr>
        <a:xfrm rot="5400000">
          <a:off x="-191503" y="3585495"/>
          <a:ext cx="1276689" cy="893682"/>
        </a:xfrm>
        <a:prstGeom prst="chevron">
          <a:avLst/>
        </a:prstGeom>
        <a:solidFill>
          <a:schemeClr val="accent1">
            <a:shade val="50000"/>
            <a:hueOff val="-354844"/>
            <a:satOff val="-3220"/>
            <a:lumOff val="233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b="1" kern="1200" dirty="0" smtClean="0">
            <a:solidFill>
              <a:schemeClr val="bg1"/>
            </a:solidFill>
            <a:latin typeface="+mj-lt"/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chemeClr val="bg1"/>
              </a:solidFill>
              <a:latin typeface="+mj-lt"/>
            </a:rPr>
            <a:t>Selesai</a:t>
          </a:r>
          <a:endParaRPr lang="en-US" sz="1600" b="1" kern="1200" dirty="0">
            <a:solidFill>
              <a:schemeClr val="bg1"/>
            </a:solidFill>
            <a:latin typeface="+mj-lt"/>
          </a:endParaRPr>
        </a:p>
      </dsp:txBody>
      <dsp:txXfrm rot="-5400000">
        <a:off x="1" y="3840832"/>
        <a:ext cx="893682" cy="383007"/>
      </dsp:txXfrm>
    </dsp:sp>
    <dsp:sp modelId="{8BDA1215-24A9-456A-AADA-EA55B542F182}">
      <dsp:nvSpPr>
        <dsp:cNvPr id="0" name=""/>
        <dsp:cNvSpPr/>
      </dsp:nvSpPr>
      <dsp:spPr>
        <a:xfrm rot="5400000">
          <a:off x="5029366" y="-741692"/>
          <a:ext cx="829848" cy="91012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Status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berkas</a:t>
          </a:r>
          <a:r>
            <a:rPr lang="en-US" sz="1800" b="0" kern="1200" dirty="0" smtClean="0">
              <a:solidFill>
                <a:schemeClr val="bg1"/>
              </a:solidFill>
              <a:latin typeface="+mj-lt"/>
            </a:rPr>
            <a:t> </a:t>
          </a:r>
          <a:r>
            <a:rPr lang="en-US" sz="1800" b="0" kern="1200" dirty="0" err="1" smtClean="0">
              <a:solidFill>
                <a:schemeClr val="bg1"/>
              </a:solidFill>
              <a:latin typeface="+mj-lt"/>
            </a:rPr>
            <a:t>terlihat</a:t>
          </a:r>
          <a:endParaRPr lang="en-US" sz="1800" b="0" kern="1200" dirty="0">
            <a:solidFill>
              <a:schemeClr val="bg1"/>
            </a:solidFill>
            <a:latin typeface="+mj-lt"/>
          </a:endParaRPr>
        </a:p>
      </dsp:txBody>
      <dsp:txXfrm rot="-5400000">
        <a:off x="893682" y="3434502"/>
        <a:ext cx="9060706" cy="748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pPr/>
              <a:t>1/6/2017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590076"/>
            <a:ext cx="12191999" cy="952121"/>
          </a:xfrm>
          <a:solidFill>
            <a:srgbClr val="F99F67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231775" algn="ctr"/>
            <a:r>
              <a:rPr lang="en-US" sz="5400" b="1" dirty="0" smtClean="0">
                <a:solidFill>
                  <a:schemeClr val="bg1"/>
                </a:solidFill>
                <a:latin typeface="Baskerville Old Face" pitchFamily="18" charset="0"/>
              </a:rPr>
              <a:t>PROGRAM INOVASI 2017</a:t>
            </a:r>
            <a:endParaRPr lang="en-US" sz="5400" b="1" dirty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4294967295"/>
          </p:nvPr>
        </p:nvSpPr>
        <p:spPr>
          <a:xfrm>
            <a:off x="0" y="1535481"/>
            <a:ext cx="12201101" cy="501650"/>
          </a:xfrm>
          <a:solidFill>
            <a:schemeClr val="bg1"/>
          </a:solidFill>
        </p:spPr>
        <p:txBody>
          <a:bodyPr anchor="ctr"/>
          <a:lstStyle/>
          <a:p>
            <a:pPr marL="231775" indent="0" algn="ctr">
              <a:buNone/>
            </a:pPr>
            <a:r>
              <a:rPr lang="en-US" b="1" dirty="0" smtClean="0">
                <a:latin typeface="Baskerville Old Face" pitchFamily="18" charset="0"/>
              </a:rPr>
              <a:t>KANTOR REGIONAL V BKN JAKARTA</a:t>
            </a:r>
            <a:endParaRPr lang="en-US" b="1" dirty="0"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60" y="2170257"/>
            <a:ext cx="8966580" cy="4302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/>
          <p:cNvSpPr/>
          <p:nvPr/>
        </p:nvSpPr>
        <p:spPr>
          <a:xfrm>
            <a:off x="12091917" y="900752"/>
            <a:ext cx="100083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0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</a:t>
            </a:r>
            <a:r>
              <a:rPr lang="en-US" dirty="0" smtClean="0"/>
              <a:t>Pembangunan/p</a:t>
            </a:r>
            <a:r>
              <a:rPr lang="id-ID" dirty="0" smtClean="0"/>
              <a:t>engembangan </a:t>
            </a:r>
            <a:r>
              <a:rPr lang="id-ID" i="1" dirty="0" smtClean="0"/>
              <a:t>Website</a:t>
            </a:r>
            <a:endParaRPr lang="id-ID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lphaUcPeriod"/>
            </a:pPr>
            <a:r>
              <a:rPr lang="id-ID" dirty="0" smtClean="0"/>
              <a:t>Menambahkan </a:t>
            </a:r>
            <a:r>
              <a:rPr lang="id-ID" dirty="0" smtClean="0"/>
              <a:t>menu pada </a:t>
            </a:r>
            <a:r>
              <a:rPr lang="id-ID" i="1" dirty="0" smtClean="0"/>
              <a:t>website</a:t>
            </a:r>
            <a:r>
              <a:rPr lang="en-US" i="1" dirty="0" smtClean="0"/>
              <a:t> (bkn5jakarta.net)</a:t>
            </a:r>
            <a:r>
              <a:rPr lang="id-ID" i="1" dirty="0" smtClean="0"/>
              <a:t> </a:t>
            </a:r>
            <a:r>
              <a:rPr lang="id-ID" dirty="0" smtClean="0"/>
              <a:t>yang </a:t>
            </a:r>
            <a:r>
              <a:rPr lang="id-ID" dirty="0" smtClean="0"/>
              <a:t>telah berjalan </a:t>
            </a:r>
            <a:r>
              <a:rPr lang="id-ID" dirty="0" smtClean="0"/>
              <a:t>untuk </a:t>
            </a:r>
            <a:r>
              <a:rPr lang="id-ID" dirty="0" smtClean="0"/>
              <a:t>:</a:t>
            </a:r>
          </a:p>
          <a:p>
            <a:pPr marL="914400" indent="-450850" algn="just">
              <a:buFont typeface="+mj-lt"/>
              <a:buAutoNum type="arabicPeriod"/>
            </a:pPr>
            <a:r>
              <a:rPr lang="id-ID" dirty="0"/>
              <a:t>Memberikan Informasi Terkait Penyelesaian SK Pensiun dan</a:t>
            </a:r>
          </a:p>
          <a:p>
            <a:pPr marL="914400" indent="-450850" algn="just">
              <a:buFont typeface="+mj-lt"/>
              <a:buAutoNum type="arabicPeriod"/>
            </a:pPr>
            <a:r>
              <a:rPr lang="id-ID" dirty="0"/>
              <a:t>Memberikan Informasi Terkait Penyelesaian </a:t>
            </a:r>
            <a:r>
              <a:rPr lang="id-ID" dirty="0" smtClean="0"/>
              <a:t>NPKP</a:t>
            </a:r>
          </a:p>
          <a:p>
            <a:pPr marL="0" indent="0" algn="just">
              <a:buNone/>
            </a:pPr>
            <a:endParaRPr lang="id-ID" sz="1200" dirty="0"/>
          </a:p>
          <a:p>
            <a:pPr marL="463550" indent="-463550" algn="just">
              <a:buAutoNum type="alphaUcPeriod" startAt="2"/>
            </a:pPr>
            <a:r>
              <a:rPr lang="en-US" dirty="0" err="1" smtClean="0"/>
              <a:t>Tujuan</a:t>
            </a:r>
            <a:r>
              <a:rPr lang="en-US" dirty="0" smtClean="0"/>
              <a:t> :</a:t>
            </a:r>
          </a:p>
          <a:p>
            <a:pPr marL="463550" lvl="0" indent="0" algn="just">
              <a:buNone/>
            </a:pPr>
            <a:r>
              <a:rPr lang="id-ID" dirty="0" smtClean="0"/>
              <a:t>untuk </a:t>
            </a:r>
            <a:r>
              <a:rPr lang="id-ID" dirty="0" smtClean="0"/>
              <a:t>memudahkan pemohon dalam memperoleh informasi dengan cepat dan </a:t>
            </a:r>
            <a:r>
              <a:rPr lang="id-ID" dirty="0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t</a:t>
            </a:r>
            <a:r>
              <a:rPr lang="en-US" dirty="0" err="1" smtClean="0"/>
              <a:t>e</a:t>
            </a:r>
            <a:r>
              <a:rPr lang="en-US" dirty="0" err="1" smtClean="0"/>
              <a:t>rkait</a:t>
            </a:r>
            <a:r>
              <a:rPr lang="en-US" dirty="0" smtClean="0"/>
              <a:t> </a:t>
            </a:r>
            <a:r>
              <a:rPr lang="en-US" dirty="0" err="1" smtClean="0"/>
              <a:t>kedudukan</a:t>
            </a:r>
            <a:r>
              <a:rPr lang="en-US" dirty="0" smtClean="0"/>
              <a:t> </a:t>
            </a:r>
            <a:r>
              <a:rPr lang="en-US" dirty="0" err="1" smtClean="0"/>
              <a:t>serta</a:t>
            </a:r>
            <a:r>
              <a:rPr lang="en-US" dirty="0" smtClean="0"/>
              <a:t> status </a:t>
            </a:r>
            <a:r>
              <a:rPr lang="en-US" dirty="0" err="1" smtClean="0"/>
              <a:t>surat</a:t>
            </a:r>
            <a:r>
              <a:rPr lang="en-US" dirty="0" smtClean="0"/>
              <a:t>/</a:t>
            </a:r>
            <a:r>
              <a:rPr lang="en-US" dirty="0" err="1" smtClean="0"/>
              <a:t>usulan</a:t>
            </a:r>
            <a:r>
              <a:rPr lang="en-US" dirty="0" smtClean="0"/>
              <a:t> yang </a:t>
            </a:r>
            <a:r>
              <a:rPr lang="en-US" dirty="0" err="1" smtClean="0"/>
              <a:t>diajukan</a:t>
            </a:r>
            <a:r>
              <a:rPr lang="id-ID" dirty="0" smtClean="0"/>
              <a:t>.</a:t>
            </a:r>
            <a:endParaRPr lang="id-ID" dirty="0" smtClean="0"/>
          </a:p>
          <a:p>
            <a:pPr marL="0" indent="0" algn="just">
              <a:buNone/>
            </a:pPr>
            <a:endParaRPr lang="id-ID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5" name="Picture 24" descr="Garuda 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6651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Screenshoot</a:t>
            </a:r>
            <a:br>
              <a:rPr lang="id-ID" dirty="0" smtClean="0"/>
            </a:br>
            <a:r>
              <a:rPr lang="id-ID" sz="3200" dirty="0" smtClean="0"/>
              <a:t>Rancangan Pengembangan Website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pSp>
        <p:nvGrpSpPr>
          <p:cNvPr id="12" name="Group 11"/>
          <p:cNvGrpSpPr/>
          <p:nvPr/>
        </p:nvGrpSpPr>
        <p:grpSpPr>
          <a:xfrm>
            <a:off x="801344" y="2097741"/>
            <a:ext cx="9613861" cy="4571999"/>
            <a:chOff x="1317812" y="2124636"/>
            <a:chExt cx="8976370" cy="4450976"/>
          </a:xfrm>
        </p:grpSpPr>
        <p:sp>
          <p:nvSpPr>
            <p:cNvPr id="4" name="Rectangle 3"/>
            <p:cNvSpPr/>
            <p:nvPr/>
          </p:nvSpPr>
          <p:spPr>
            <a:xfrm>
              <a:off x="1317812" y="2124636"/>
              <a:ext cx="8976370" cy="4450976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1259" y="2124636"/>
              <a:ext cx="8962923" cy="551329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HEADER</a:t>
              </a:r>
              <a:endParaRPr lang="id-ID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46411" y="2864224"/>
              <a:ext cx="5869183" cy="1707776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Slideshow Update Berita</a:t>
              </a:r>
              <a:endParaRPr lang="id-ID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7624482" y="2864224"/>
              <a:ext cx="2460812" cy="1492623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Agenda Kegiatan</a:t>
              </a:r>
              <a:endParaRPr lang="id-ID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624482" y="4464424"/>
              <a:ext cx="2460812" cy="1492623"/>
            </a:xfrm>
            <a:prstGeom prst="rect">
              <a:avLst/>
            </a:prstGeom>
            <a:solidFill>
              <a:srgbClr val="F1599A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Link Terkait</a:t>
              </a:r>
              <a:endParaRPr lang="id-ID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546411" y="4746812"/>
              <a:ext cx="2739609" cy="5109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Berita Terkini</a:t>
              </a:r>
              <a:endParaRPr lang="id-ID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804189" y="4746812"/>
              <a:ext cx="2622177" cy="510988"/>
            </a:xfrm>
            <a:prstGeom prst="rect">
              <a:avLst/>
            </a:prstGeom>
            <a:solidFill>
              <a:srgbClr val="AA7D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Layanan Kepegawaian</a:t>
              </a:r>
              <a:endParaRPr lang="id-ID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546410" y="5432612"/>
              <a:ext cx="5869183" cy="941294"/>
            </a:xfrm>
            <a:prstGeom prst="roundRect">
              <a:avLst/>
            </a:prstGeom>
            <a:solidFill>
              <a:srgbClr val="8A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dirty="0" smtClean="0"/>
                <a:t>Informasi Penyelesaian SK Pensiun dan NPKP</a:t>
              </a:r>
              <a:endParaRPr lang="id-ID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14" name="Picture 24" descr="Garuda 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  <p:sp>
        <p:nvSpPr>
          <p:cNvPr id="16" name="Left Arrow 15"/>
          <p:cNvSpPr/>
          <p:nvPr/>
        </p:nvSpPr>
        <p:spPr>
          <a:xfrm>
            <a:off x="7110484" y="5730526"/>
            <a:ext cx="1160059" cy="607660"/>
          </a:xfrm>
          <a:prstGeom prst="leftArrow">
            <a:avLst/>
          </a:prstGeom>
          <a:solidFill>
            <a:srgbClr val="FFD757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500" dirty="0" smtClean="0"/>
              <a:t>3. ABON (Aplikasi BON Barang</a:t>
            </a:r>
            <a:r>
              <a:rPr lang="id-ID" sz="3500" dirty="0" smtClean="0"/>
              <a:t>)</a:t>
            </a:r>
            <a:r>
              <a:rPr lang="en-US" sz="3500" dirty="0" smtClean="0"/>
              <a:t>/</a:t>
            </a:r>
            <a:r>
              <a:rPr lang="en-US" sz="3500" i="1" dirty="0" smtClean="0"/>
              <a:t>Stock </a:t>
            </a:r>
            <a:r>
              <a:rPr lang="en-US" sz="3500" i="1" dirty="0" err="1" smtClean="0"/>
              <a:t>Opname</a:t>
            </a:r>
            <a:endParaRPr lang="id-ID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2298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id-ID" dirty="0" smtClean="0"/>
              <a:t>Membuat sistem yang dapat </a:t>
            </a:r>
            <a:r>
              <a:rPr lang="id-ID" dirty="0" smtClean="0"/>
              <a:t>:</a:t>
            </a:r>
            <a:endParaRPr lang="en-US" dirty="0" smtClean="0"/>
          </a:p>
          <a:p>
            <a:pPr marL="914400" indent="-450850">
              <a:buFont typeface="+mj-lt"/>
              <a:buAutoNum type="arabicPeriod"/>
            </a:pPr>
            <a:r>
              <a:rPr lang="id-ID" dirty="0"/>
              <a:t>Menyimpan keseluruhan penggunaan barang pada masing-masing </a:t>
            </a:r>
            <a:r>
              <a:rPr lang="id-ID" dirty="0" smtClean="0"/>
              <a:t>unit</a:t>
            </a:r>
            <a:r>
              <a:rPr lang="en-US" dirty="0" smtClean="0"/>
              <a:t>;</a:t>
            </a:r>
            <a:endParaRPr lang="id-ID" dirty="0"/>
          </a:p>
          <a:p>
            <a:pPr marL="914400" indent="-450850">
              <a:buFont typeface="+mj-lt"/>
              <a:buAutoNum type="arabicPeriod"/>
            </a:pPr>
            <a:r>
              <a:rPr lang="id-ID" dirty="0"/>
              <a:t>Menyimpan seluruh permintaan barang yang dilakukan pada masing-masing unit</a:t>
            </a:r>
            <a:r>
              <a:rPr lang="id-ID" dirty="0" smtClean="0"/>
              <a:t>.</a:t>
            </a:r>
            <a:r>
              <a:rPr lang="en-US" dirty="0" smtClean="0"/>
              <a:t>;</a:t>
            </a:r>
            <a:endParaRPr lang="id-ID" dirty="0"/>
          </a:p>
          <a:p>
            <a:pPr marL="914400" indent="-450850">
              <a:buFont typeface="+mj-lt"/>
              <a:buAutoNum type="arabicPeriod"/>
            </a:pPr>
            <a:r>
              <a:rPr lang="id-ID" dirty="0"/>
              <a:t>Transparan dan Akuntabel dalam penggunaan barang</a:t>
            </a:r>
            <a:r>
              <a:rPr lang="id-ID" dirty="0" smtClean="0"/>
              <a:t>.</a:t>
            </a:r>
            <a:endParaRPr lang="en-US" dirty="0" smtClean="0"/>
          </a:p>
          <a:p>
            <a:pPr marL="463550" indent="0">
              <a:buNone/>
            </a:pPr>
            <a:endParaRPr lang="en-US" sz="1300" dirty="0" smtClean="0"/>
          </a:p>
          <a:p>
            <a:pPr marL="463550" indent="-463550">
              <a:buAutoNum type="alphaUcPeriod" startAt="2"/>
            </a:pPr>
            <a:r>
              <a:rPr lang="en-US" dirty="0" err="1" smtClean="0"/>
              <a:t>Tujuan</a:t>
            </a:r>
            <a:r>
              <a:rPr lang="en-US" dirty="0" smtClean="0"/>
              <a:t>	:</a:t>
            </a:r>
          </a:p>
          <a:p>
            <a:pPr marL="920750" indent="-457200">
              <a:buFont typeface="+mj-lt"/>
              <a:buAutoNum type="arabicPeriod"/>
            </a:pP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pengadaan</a:t>
            </a:r>
            <a:r>
              <a:rPr lang="en-US" dirty="0" smtClean="0"/>
              <a:t> ATK </a:t>
            </a:r>
            <a:r>
              <a:rPr lang="en-US" dirty="0" err="1" smtClean="0"/>
              <a:t>ditahun</a:t>
            </a:r>
            <a:r>
              <a:rPr lang="en-US" dirty="0" smtClean="0"/>
              <a:t> </a:t>
            </a:r>
            <a:r>
              <a:rPr lang="en-US" dirty="0" err="1" smtClean="0"/>
              <a:t>mendatang</a:t>
            </a:r>
            <a:r>
              <a:rPr lang="en-US" dirty="0" smtClean="0"/>
              <a:t>;</a:t>
            </a:r>
          </a:p>
          <a:p>
            <a:pPr marL="920750" indent="-457200">
              <a:buFont typeface="+mj-lt"/>
              <a:buAutoNum type="arabicPeriod"/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persediaan</a:t>
            </a:r>
            <a:r>
              <a:rPr lang="en-US" dirty="0" smtClean="0"/>
              <a:t> </a:t>
            </a:r>
            <a:r>
              <a:rPr lang="en-US" dirty="0" err="1" smtClean="0"/>
              <a:t>barang</a:t>
            </a:r>
            <a:r>
              <a:rPr lang="en-US" dirty="0" smtClean="0"/>
              <a:t> yang </a:t>
            </a:r>
            <a:r>
              <a:rPr lang="en-US" dirty="0" err="1" smtClean="0"/>
              <a:t>ada</a:t>
            </a:r>
            <a:r>
              <a:rPr lang="en-US" dirty="0"/>
              <a:t>.</a:t>
            </a:r>
            <a:endParaRPr lang="id-ID" dirty="0" smtClean="0"/>
          </a:p>
          <a:p>
            <a:pPr marL="463550" indent="0">
              <a:buNone/>
            </a:pPr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5" name="Picture 24" descr="Garuda 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77900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Screenshoot Aplikasi BON Barang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179" y="2108201"/>
            <a:ext cx="8964474" cy="4507753"/>
          </a:xfrm>
        </p:spPr>
      </p:pic>
      <p:grpSp>
        <p:nvGrpSpPr>
          <p:cNvPr id="5" name="Group 4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6" name="Picture 24" descr="Garuda 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269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3200" dirty="0" smtClean="0"/>
              <a:t>4. Aplikasi Petikan Ke-II dan </a:t>
            </a:r>
            <a:r>
              <a:rPr lang="id-ID" sz="3200" dirty="0" smtClean="0"/>
              <a:t>Janda</a:t>
            </a:r>
            <a:r>
              <a:rPr lang="en-US" sz="3200" dirty="0" smtClean="0"/>
              <a:t>/</a:t>
            </a:r>
            <a:r>
              <a:rPr lang="en-US" sz="3200" dirty="0" err="1" smtClean="0"/>
              <a:t>Duda</a:t>
            </a:r>
            <a:r>
              <a:rPr lang="id-ID" sz="3200" dirty="0" smtClean="0"/>
              <a:t> </a:t>
            </a:r>
            <a:r>
              <a:rPr lang="id-ID" sz="3200" dirty="0" smtClean="0"/>
              <a:t>Pensiunan 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d-ID" dirty="0" smtClean="0"/>
              <a:t>Membuat sistem yang dapat memudahkan proses pencetakan SK Petikan Ke-II dan SK </a:t>
            </a:r>
            <a:r>
              <a:rPr lang="id-ID" dirty="0" smtClean="0"/>
              <a:t>Janda</a:t>
            </a:r>
            <a:r>
              <a:rPr lang="en-US" dirty="0" smtClean="0"/>
              <a:t>/</a:t>
            </a:r>
            <a:r>
              <a:rPr lang="en-US" dirty="0" err="1" smtClean="0"/>
              <a:t>Duda</a:t>
            </a:r>
            <a:r>
              <a:rPr lang="id-ID" dirty="0" smtClean="0"/>
              <a:t> </a:t>
            </a:r>
            <a:r>
              <a:rPr lang="id-ID" dirty="0" smtClean="0"/>
              <a:t>Pensiunan </a:t>
            </a:r>
            <a:r>
              <a:rPr lang="id-ID" dirty="0" smtClean="0"/>
              <a:t>PNS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5" name="Picture 24" descr="Garuda 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9429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Screenshoot</a:t>
            </a:r>
            <a:br>
              <a:rPr lang="id-ID" dirty="0" smtClean="0"/>
            </a:br>
            <a:r>
              <a:rPr lang="id-ID" sz="3200" dirty="0" smtClean="0"/>
              <a:t>Aplikasi </a:t>
            </a:r>
            <a:r>
              <a:rPr lang="id-ID" sz="3200" dirty="0"/>
              <a:t>Petikan Ke-II dan Janda Pensiunan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t="3248" b="4505"/>
          <a:stretch/>
        </p:blipFill>
        <p:spPr bwMode="auto">
          <a:xfrm>
            <a:off x="1567827" y="2030506"/>
            <a:ext cx="8853644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6" name="Picture 24" descr="Garuda 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748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51" y="604903"/>
            <a:ext cx="11268660" cy="556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36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/>
              <a:t>5</a:t>
            </a:r>
            <a:r>
              <a:rPr lang="id-ID" sz="3400" dirty="0" smtClean="0"/>
              <a:t>. </a:t>
            </a:r>
            <a:r>
              <a:rPr lang="en-US" sz="3400" dirty="0" err="1"/>
              <a:t>Aplikasi</a:t>
            </a:r>
            <a:r>
              <a:rPr lang="en-US" sz="3400" dirty="0"/>
              <a:t>/</a:t>
            </a:r>
            <a:r>
              <a:rPr lang="en-US" sz="3400" dirty="0" err="1"/>
              <a:t>sistem</a:t>
            </a:r>
            <a:r>
              <a:rPr lang="en-US" sz="3400" dirty="0"/>
              <a:t> </a:t>
            </a:r>
            <a:r>
              <a:rPr lang="en-US" sz="3400" dirty="0" err="1" smtClean="0"/>
              <a:t>penyelesaian</a:t>
            </a:r>
            <a:r>
              <a:rPr lang="en-US" sz="3400" dirty="0" smtClean="0"/>
              <a:t> </a:t>
            </a:r>
            <a:r>
              <a:rPr lang="en-US" sz="3400" dirty="0" err="1"/>
              <a:t>permasalahan</a:t>
            </a:r>
            <a:r>
              <a:rPr lang="en-US" sz="3400" dirty="0"/>
              <a:t> 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3400" dirty="0"/>
              <a:t> </a:t>
            </a:r>
            <a:r>
              <a:rPr lang="en-US" sz="3400" dirty="0" smtClean="0"/>
              <a:t>   </a:t>
            </a:r>
            <a:r>
              <a:rPr lang="en-US" sz="3400" dirty="0" err="1" smtClean="0"/>
              <a:t>kepegawaian</a:t>
            </a:r>
            <a:endParaRPr lang="id-ID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id-ID" dirty="0" smtClean="0"/>
              <a:t>Membuat sistem yang dapat memudahkan proses </a:t>
            </a:r>
            <a:r>
              <a:rPr lang="en-US" dirty="0" err="1" smtClean="0"/>
              <a:t>penyelesaian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</a:t>
            </a:r>
            <a:r>
              <a:rPr lang="en-US" dirty="0" err="1" smtClean="0"/>
              <a:t>kepegawaian</a:t>
            </a:r>
            <a:r>
              <a:rPr lang="en-US" dirty="0" smtClean="0"/>
              <a:t>.</a:t>
            </a: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endParaRPr lang="id-ID" dirty="0"/>
          </a:p>
        </p:txBody>
      </p:sp>
      <p:grpSp>
        <p:nvGrpSpPr>
          <p:cNvPr id="4" name="Group 3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5" name="Picture 24" descr="Garuda 0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48981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0322" y="2625223"/>
            <a:ext cx="8144134" cy="1373070"/>
          </a:xfrm>
        </p:spPr>
        <p:txBody>
          <a:bodyPr/>
          <a:lstStyle/>
          <a:p>
            <a:r>
              <a:rPr lang="id-ID" dirty="0" smtClean="0"/>
              <a:t>Sekian dan Terimakasih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82" y="2719521"/>
            <a:ext cx="2877671" cy="138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34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365" y="2787296"/>
            <a:ext cx="8647035" cy="1373070"/>
          </a:xfrm>
        </p:spPr>
        <p:txBody>
          <a:bodyPr/>
          <a:lstStyle/>
          <a:p>
            <a:r>
              <a:rPr lang="id-ID" sz="5200" dirty="0" smtClean="0"/>
              <a:t>SISTEM INTEGRASI INFORMASI </a:t>
            </a:r>
            <a:r>
              <a:rPr lang="id-ID" sz="5200" dirty="0" smtClean="0"/>
              <a:t>PELAYANAN</a:t>
            </a:r>
            <a:r>
              <a:rPr lang="en-US" sz="5200" dirty="0" smtClean="0"/>
              <a:t> (SIIP)</a:t>
            </a:r>
            <a:endParaRPr lang="id-ID" sz="5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1394" y="4394039"/>
            <a:ext cx="8144134" cy="1117687"/>
          </a:xfrm>
        </p:spPr>
        <p:txBody>
          <a:bodyPr>
            <a:normAutofit/>
          </a:bodyPr>
          <a:lstStyle/>
          <a:p>
            <a:r>
              <a:rPr lang="id-ID" sz="2400" dirty="0" smtClean="0"/>
              <a:t>KANTOR REGIONAL V BKN JAKARTA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682" y="2719521"/>
            <a:ext cx="2877671" cy="1380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99744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</a:t>
            </a:r>
            <a:r>
              <a:rPr lang="id-ID" dirty="0" smtClean="0"/>
              <a:t>Klik-Dokumen</a:t>
            </a:r>
            <a:r>
              <a:rPr lang="en-US" dirty="0" smtClean="0"/>
              <a:t>/</a:t>
            </a:r>
            <a:r>
              <a:rPr lang="en-US" i="1" dirty="0" err="1" smtClean="0"/>
              <a:t>Mailtracking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15" y="2131693"/>
            <a:ext cx="9754597" cy="35993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sz="2800" b="1" dirty="0" smtClean="0"/>
              <a:t>Tujuan</a:t>
            </a:r>
            <a:endParaRPr lang="en-US" sz="2800" b="1" dirty="0" smtClean="0"/>
          </a:p>
          <a:p>
            <a:pPr marL="0" indent="0">
              <a:buNone/>
            </a:pPr>
            <a:endParaRPr lang="id-ID" sz="200" b="1" dirty="0" smtClean="0"/>
          </a:p>
          <a:p>
            <a:pPr lvl="0"/>
            <a:r>
              <a:rPr lang="id-ID" dirty="0" smtClean="0"/>
              <a:t>Melakukan </a:t>
            </a:r>
            <a:r>
              <a:rPr lang="id-ID" dirty="0"/>
              <a:t>inovasi pengelolaan persuratan dengan cepat dan tepat;</a:t>
            </a:r>
          </a:p>
          <a:p>
            <a:pPr lvl="0"/>
            <a:r>
              <a:rPr lang="id-ID" dirty="0"/>
              <a:t>Melakukan optimalisasi pemanfaatan teknologi informasi dan komunikasi untuk pelaksanaan tugas dan fungsi yang tepat guna;</a:t>
            </a:r>
          </a:p>
          <a:p>
            <a:pPr lvl="0"/>
            <a:r>
              <a:rPr lang="id-ID" dirty="0"/>
              <a:t>Melakukan pengembangan budaya nilai dan prilaku kerja yang positif;</a:t>
            </a:r>
          </a:p>
          <a:p>
            <a:pPr lvl="0"/>
            <a:r>
              <a:rPr lang="id-ID" dirty="0"/>
              <a:t>Melakukan penyederhanaan sistem, prosedur, mekanisme dan kontrol kerja yang efektif; serta</a:t>
            </a:r>
          </a:p>
          <a:p>
            <a:r>
              <a:rPr lang="id-ID" dirty="0"/>
              <a:t>Meningkatkan mutu layanan administrasi persuratan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720" y="5118628"/>
            <a:ext cx="4012698" cy="1549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6" name="Picture 24" descr="Garuda 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2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725466"/>
            <a:ext cx="10972800" cy="1143000"/>
          </a:xfrm>
        </p:spPr>
        <p:txBody>
          <a:bodyPr/>
          <a:lstStyle/>
          <a:p>
            <a:r>
              <a:rPr lang="en-US" b="1" dirty="0" err="1" smtClean="0"/>
              <a:t>Alur</a:t>
            </a:r>
            <a:r>
              <a:rPr lang="en-US" b="1" dirty="0" smtClean="0"/>
              <a:t> </a:t>
            </a:r>
            <a:r>
              <a:rPr lang="en-US" b="1" dirty="0" err="1" smtClean="0"/>
              <a:t>Proses</a:t>
            </a:r>
            <a:r>
              <a:rPr lang="en-US" b="1" dirty="0" smtClean="0"/>
              <a:t> </a:t>
            </a:r>
            <a:r>
              <a:rPr lang="en-US" b="1" dirty="0" err="1" smtClean="0"/>
              <a:t>Klik-Dokumen</a:t>
            </a:r>
            <a:endParaRPr lang="en-US" b="1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866526978"/>
              </p:ext>
            </p:extLst>
          </p:nvPr>
        </p:nvGraphicFramePr>
        <p:xfrm>
          <a:off x="457201" y="2108200"/>
          <a:ext cx="9994899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5" name="Picture 24" descr="Garuda 0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Screenshoot Klik-Dokumen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312" y="2107086"/>
            <a:ext cx="8719819" cy="4493683"/>
          </a:xfrm>
        </p:spPr>
      </p:pic>
      <p:grpSp>
        <p:nvGrpSpPr>
          <p:cNvPr id="5" name="Group 4"/>
          <p:cNvGrpSpPr/>
          <p:nvPr/>
        </p:nvGrpSpPr>
        <p:grpSpPr>
          <a:xfrm>
            <a:off x="10601739" y="808383"/>
            <a:ext cx="1603513" cy="983690"/>
            <a:chOff x="10601739" y="808383"/>
            <a:chExt cx="1603513" cy="983690"/>
          </a:xfrm>
        </p:grpSpPr>
        <p:pic>
          <p:nvPicPr>
            <p:cNvPr id="6" name="Picture 24" descr="Garuda 0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82446" y="808383"/>
              <a:ext cx="597571" cy="650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10601739" y="1453519"/>
              <a:ext cx="16035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2">
                <a:schemeClr val="bg2">
                  <a:alpha val="50000"/>
                </a:schemeClr>
              </a:prstShdw>
            </a:effec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KANTOR REGIONAL V</a:t>
              </a:r>
            </a:p>
            <a:p>
              <a:pPr algn="ctr" eaLnBrk="0" hangingPunct="0"/>
              <a:r>
                <a:rPr lang="id-ID" sz="800" b="1" u="sng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BADAN KEPEGAWAIAN NEGARA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06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11" y="603250"/>
            <a:ext cx="11680825" cy="5689600"/>
          </a:xfrm>
        </p:spPr>
      </p:pic>
    </p:spTree>
    <p:extLst>
      <p:ext uri="{BB962C8B-B14F-4D97-AF65-F5344CB8AC3E}">
        <p14:creationId xmlns:p14="http://schemas.microsoft.com/office/powerpoint/2010/main" val="380292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" y="594161"/>
            <a:ext cx="11879105" cy="55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1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7" y="592147"/>
            <a:ext cx="11879062" cy="51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81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90" y="592146"/>
            <a:ext cx="11900283" cy="56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681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161</TotalTime>
  <Words>345</Words>
  <Application>Microsoft Office PowerPoint</Application>
  <PresentationFormat>Custom</PresentationFormat>
  <Paragraphs>81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Berlin</vt:lpstr>
      <vt:lpstr>PROGRAM INOVASI 2017</vt:lpstr>
      <vt:lpstr>SISTEM INTEGRASI INFORMASI PELAYANAN (SIIP)</vt:lpstr>
      <vt:lpstr>1. Klik-Dokumen/Mailtracking</vt:lpstr>
      <vt:lpstr>Alur Proses Klik-Dokumen</vt:lpstr>
      <vt:lpstr>Screenshoot Klik-Dokumen</vt:lpstr>
      <vt:lpstr>PowerPoint Presentation</vt:lpstr>
      <vt:lpstr>PowerPoint Presentation</vt:lpstr>
      <vt:lpstr>PowerPoint Presentation</vt:lpstr>
      <vt:lpstr>PowerPoint Presentation</vt:lpstr>
      <vt:lpstr>2. Pembangunan/pengembangan Website</vt:lpstr>
      <vt:lpstr>Screenshoot Rancangan Pengembangan Website</vt:lpstr>
      <vt:lpstr>3. ABON (Aplikasi BON Barang)/Stock Opname</vt:lpstr>
      <vt:lpstr>Screenshoot Aplikasi BON Barang</vt:lpstr>
      <vt:lpstr>4. Aplikasi Petikan Ke-II dan Janda/Duda Pensiunan </vt:lpstr>
      <vt:lpstr>Screenshoot Aplikasi Petikan Ke-II dan Janda Pensiunan</vt:lpstr>
      <vt:lpstr>PowerPoint Presentation</vt:lpstr>
      <vt:lpstr>5. Aplikasi/sistem penyelesaian permasalahan      kepegawaian</vt:lpstr>
      <vt:lpstr>Sekian dan Terimakasih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INTEGRASI INFORMASI PELAYANAN</dc:title>
  <dc:creator>user</dc:creator>
  <cp:lastModifiedBy>wahid</cp:lastModifiedBy>
  <cp:revision>22</cp:revision>
  <dcterms:created xsi:type="dcterms:W3CDTF">2017-01-04T06:44:32Z</dcterms:created>
  <dcterms:modified xsi:type="dcterms:W3CDTF">2017-01-05T23:31:34Z</dcterms:modified>
</cp:coreProperties>
</file>