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61" r:id="rId4"/>
    <p:sldId id="275" r:id="rId5"/>
    <p:sldId id="262" r:id="rId6"/>
    <p:sldId id="293" r:id="rId7"/>
    <p:sldId id="264" r:id="rId8"/>
    <p:sldId id="286" r:id="rId9"/>
    <p:sldId id="267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26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41DB7D-2ADE-4498-818A-2DCCEF5662DF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5A5487-AC02-407A-B785-650041D68BCD}">
      <dgm:prSet phldrT="[Text]"/>
      <dgm:spPr/>
      <dgm:t>
        <a:bodyPr/>
        <a:lstStyle/>
        <a:p>
          <a:pPr algn="ctr"/>
          <a:r>
            <a:rPr lang="en-US" smtClean="0"/>
            <a:t>BKN menyusun Daftar Nominatif PNS yang Dipertimbangkan Kenaikan Pangkat Reguler</a:t>
          </a:r>
          <a:endParaRPr lang="en-US"/>
        </a:p>
      </dgm:t>
    </dgm:pt>
    <dgm:pt modelId="{82C2E4E0-5B4D-4B7A-AC96-8520DD4BE0AB}" type="parTrans" cxnId="{59298079-B0F1-4135-9C18-5C9952F275C1}">
      <dgm:prSet/>
      <dgm:spPr/>
      <dgm:t>
        <a:bodyPr/>
        <a:lstStyle/>
        <a:p>
          <a:endParaRPr lang="en-US"/>
        </a:p>
      </dgm:t>
    </dgm:pt>
    <dgm:pt modelId="{F34AC224-12AF-4E1F-A5B0-E5ECA95AA1D4}" type="sibTrans" cxnId="{59298079-B0F1-4135-9C18-5C9952F275C1}">
      <dgm:prSet/>
      <dgm:spPr/>
      <dgm:t>
        <a:bodyPr/>
        <a:lstStyle/>
        <a:p>
          <a:endParaRPr lang="en-US"/>
        </a:p>
      </dgm:t>
    </dgm:pt>
    <dgm:pt modelId="{8CCF80A0-7117-415D-B59A-4F2B675AEB27}">
      <dgm:prSet phldrT="[Text]"/>
      <dgm:spPr/>
      <dgm:t>
        <a:bodyPr/>
        <a:lstStyle/>
        <a:p>
          <a:pPr algn="ctr"/>
          <a:r>
            <a:rPr lang="en-US" smtClean="0"/>
            <a:t>BKN dan Instansi melaksanakan Rekonsiliasi Data PNS</a:t>
          </a:r>
          <a:endParaRPr lang="en-US"/>
        </a:p>
      </dgm:t>
    </dgm:pt>
    <dgm:pt modelId="{DE84AD0E-FB05-40FF-BC02-70635C7FED02}" type="parTrans" cxnId="{FD54CED7-4F16-414C-A979-B4F3E984AB57}">
      <dgm:prSet/>
      <dgm:spPr/>
      <dgm:t>
        <a:bodyPr/>
        <a:lstStyle/>
        <a:p>
          <a:endParaRPr lang="en-US"/>
        </a:p>
      </dgm:t>
    </dgm:pt>
    <dgm:pt modelId="{598CCC24-6DF8-48F4-931F-49FF1CBE0A8E}" type="sibTrans" cxnId="{FD54CED7-4F16-414C-A979-B4F3E984AB57}">
      <dgm:prSet/>
      <dgm:spPr/>
      <dgm:t>
        <a:bodyPr/>
        <a:lstStyle/>
        <a:p>
          <a:endParaRPr lang="en-US"/>
        </a:p>
      </dgm:t>
    </dgm:pt>
    <dgm:pt modelId="{F6AF6897-5DF4-4E5F-8DAA-CD13DD85AC30}">
      <dgm:prSet phldrT="[Text]"/>
      <dgm:spPr/>
      <dgm:t>
        <a:bodyPr/>
        <a:lstStyle/>
        <a:p>
          <a:pPr algn="ctr"/>
          <a:r>
            <a:rPr lang="en-US" smtClean="0"/>
            <a:t>Kenaikan Pangkat Reguler         yang Less Paper</a:t>
          </a:r>
          <a:endParaRPr lang="en-US"/>
        </a:p>
      </dgm:t>
    </dgm:pt>
    <dgm:pt modelId="{43636AF4-D476-4E5E-9AB0-A17E6064FE2B}" type="parTrans" cxnId="{C3FC25FC-B7D7-4672-9394-8040891AA594}">
      <dgm:prSet/>
      <dgm:spPr/>
      <dgm:t>
        <a:bodyPr/>
        <a:lstStyle/>
        <a:p>
          <a:endParaRPr lang="en-US"/>
        </a:p>
      </dgm:t>
    </dgm:pt>
    <dgm:pt modelId="{E811D56D-3D91-44E0-AF91-6CC5C2A646DE}" type="sibTrans" cxnId="{C3FC25FC-B7D7-4672-9394-8040891AA594}">
      <dgm:prSet/>
      <dgm:spPr/>
      <dgm:t>
        <a:bodyPr/>
        <a:lstStyle/>
        <a:p>
          <a:endParaRPr lang="en-US"/>
        </a:p>
      </dgm:t>
    </dgm:pt>
    <dgm:pt modelId="{879EFA7F-6CEC-4CBC-9A75-44728A9EFEEA}" type="pres">
      <dgm:prSet presAssocID="{B741DB7D-2ADE-4498-818A-2DCCEF5662D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D5F8E5-5E7A-467B-A8EE-EE9BB963DE92}" type="pres">
      <dgm:prSet presAssocID="{B741DB7D-2ADE-4498-818A-2DCCEF5662DF}" presName="dummyMaxCanvas" presStyleCnt="0">
        <dgm:presLayoutVars/>
      </dgm:prSet>
      <dgm:spPr/>
    </dgm:pt>
    <dgm:pt modelId="{F75C15B6-989D-44AB-82C3-898EA60537EC}" type="pres">
      <dgm:prSet presAssocID="{B741DB7D-2ADE-4498-818A-2DCCEF5662D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D653D-D74F-4675-9FD3-FAD7E8B73325}" type="pres">
      <dgm:prSet presAssocID="{B741DB7D-2ADE-4498-818A-2DCCEF5662D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24F8F5-0254-457F-BC07-FF7B38CA1AF4}" type="pres">
      <dgm:prSet presAssocID="{B741DB7D-2ADE-4498-818A-2DCCEF5662D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A60C85-AFCC-4C7D-8974-C1DB7F2F3E56}" type="pres">
      <dgm:prSet presAssocID="{B741DB7D-2ADE-4498-818A-2DCCEF5662D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D420A0-2092-4619-AAF8-D26F986CB8B8}" type="pres">
      <dgm:prSet presAssocID="{B741DB7D-2ADE-4498-818A-2DCCEF5662D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D0E41-1A9F-483F-827F-968FF9F6D4F2}" type="pres">
      <dgm:prSet presAssocID="{B741DB7D-2ADE-4498-818A-2DCCEF5662D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58D4C-53DE-43B0-AA3E-E6B2E224BE2E}" type="pres">
      <dgm:prSet presAssocID="{B741DB7D-2ADE-4498-818A-2DCCEF5662D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3267E5-65CD-44AF-B778-472571215584}" type="pres">
      <dgm:prSet presAssocID="{B741DB7D-2ADE-4498-818A-2DCCEF5662D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4CED7-4F16-414C-A979-B4F3E984AB57}" srcId="{B741DB7D-2ADE-4498-818A-2DCCEF5662DF}" destId="{8CCF80A0-7117-415D-B59A-4F2B675AEB27}" srcOrd="1" destOrd="0" parTransId="{DE84AD0E-FB05-40FF-BC02-70635C7FED02}" sibTransId="{598CCC24-6DF8-48F4-931F-49FF1CBE0A8E}"/>
    <dgm:cxn modelId="{2DAD50BC-4EF9-4ABD-8F2E-84FBBECE422C}" type="presOf" srcId="{598CCC24-6DF8-48F4-931F-49FF1CBE0A8E}" destId="{9ED420A0-2092-4619-AAF8-D26F986CB8B8}" srcOrd="0" destOrd="0" presId="urn:microsoft.com/office/officeart/2005/8/layout/vProcess5"/>
    <dgm:cxn modelId="{231BA266-C204-4DD4-9E3F-47D3AF51C16A}" type="presOf" srcId="{F6AF6897-5DF4-4E5F-8DAA-CD13DD85AC30}" destId="{6B24F8F5-0254-457F-BC07-FF7B38CA1AF4}" srcOrd="0" destOrd="0" presId="urn:microsoft.com/office/officeart/2005/8/layout/vProcess5"/>
    <dgm:cxn modelId="{C3FC25FC-B7D7-4672-9394-8040891AA594}" srcId="{B741DB7D-2ADE-4498-818A-2DCCEF5662DF}" destId="{F6AF6897-5DF4-4E5F-8DAA-CD13DD85AC30}" srcOrd="2" destOrd="0" parTransId="{43636AF4-D476-4E5E-9AB0-A17E6064FE2B}" sibTransId="{E811D56D-3D91-44E0-AF91-6CC5C2A646DE}"/>
    <dgm:cxn modelId="{955BEF3C-D3C4-4342-B2D3-47F13A510588}" type="presOf" srcId="{9D5A5487-AC02-407A-B785-650041D68BCD}" destId="{F75C15B6-989D-44AB-82C3-898EA60537EC}" srcOrd="0" destOrd="0" presId="urn:microsoft.com/office/officeart/2005/8/layout/vProcess5"/>
    <dgm:cxn modelId="{77E04DCE-0591-4948-9E96-FCA4BE2DADE7}" type="presOf" srcId="{F34AC224-12AF-4E1F-A5B0-E5ECA95AA1D4}" destId="{6EA60C85-AFCC-4C7D-8974-C1DB7F2F3E56}" srcOrd="0" destOrd="0" presId="urn:microsoft.com/office/officeart/2005/8/layout/vProcess5"/>
    <dgm:cxn modelId="{59298079-B0F1-4135-9C18-5C9952F275C1}" srcId="{B741DB7D-2ADE-4498-818A-2DCCEF5662DF}" destId="{9D5A5487-AC02-407A-B785-650041D68BCD}" srcOrd="0" destOrd="0" parTransId="{82C2E4E0-5B4D-4B7A-AC96-8520DD4BE0AB}" sibTransId="{F34AC224-12AF-4E1F-A5B0-E5ECA95AA1D4}"/>
    <dgm:cxn modelId="{5961C422-7F7C-4F2C-A59D-99B3C49DFA8F}" type="presOf" srcId="{B741DB7D-2ADE-4498-818A-2DCCEF5662DF}" destId="{879EFA7F-6CEC-4CBC-9A75-44728A9EFEEA}" srcOrd="0" destOrd="0" presId="urn:microsoft.com/office/officeart/2005/8/layout/vProcess5"/>
    <dgm:cxn modelId="{DE48D716-A38F-4026-8BC1-864F0AEB5A32}" type="presOf" srcId="{F6AF6897-5DF4-4E5F-8DAA-CD13DD85AC30}" destId="{CB3267E5-65CD-44AF-B778-472571215584}" srcOrd="1" destOrd="0" presId="urn:microsoft.com/office/officeart/2005/8/layout/vProcess5"/>
    <dgm:cxn modelId="{5C650582-E7DF-4EE3-B2F6-3CCA5AD9322F}" type="presOf" srcId="{9D5A5487-AC02-407A-B785-650041D68BCD}" destId="{0BAD0E41-1A9F-483F-827F-968FF9F6D4F2}" srcOrd="1" destOrd="0" presId="urn:microsoft.com/office/officeart/2005/8/layout/vProcess5"/>
    <dgm:cxn modelId="{832A581D-015B-4D27-96C4-734703D34494}" type="presOf" srcId="{8CCF80A0-7117-415D-B59A-4F2B675AEB27}" destId="{111D653D-D74F-4675-9FD3-FAD7E8B73325}" srcOrd="0" destOrd="0" presId="urn:microsoft.com/office/officeart/2005/8/layout/vProcess5"/>
    <dgm:cxn modelId="{2B4F83AC-F592-4D02-849B-546BD53BACD2}" type="presOf" srcId="{8CCF80A0-7117-415D-B59A-4F2B675AEB27}" destId="{5FB58D4C-53DE-43B0-AA3E-E6B2E224BE2E}" srcOrd="1" destOrd="0" presId="urn:microsoft.com/office/officeart/2005/8/layout/vProcess5"/>
    <dgm:cxn modelId="{8CBEA9B7-2C9A-4CD3-B4D7-D29184D24F4D}" type="presParOf" srcId="{879EFA7F-6CEC-4CBC-9A75-44728A9EFEEA}" destId="{7CD5F8E5-5E7A-467B-A8EE-EE9BB963DE92}" srcOrd="0" destOrd="0" presId="urn:microsoft.com/office/officeart/2005/8/layout/vProcess5"/>
    <dgm:cxn modelId="{85A26F08-3DEF-4427-970E-B2B4EB31F860}" type="presParOf" srcId="{879EFA7F-6CEC-4CBC-9A75-44728A9EFEEA}" destId="{F75C15B6-989D-44AB-82C3-898EA60537EC}" srcOrd="1" destOrd="0" presId="urn:microsoft.com/office/officeart/2005/8/layout/vProcess5"/>
    <dgm:cxn modelId="{C91BACEE-D452-460F-B02A-D4CA9560B1BD}" type="presParOf" srcId="{879EFA7F-6CEC-4CBC-9A75-44728A9EFEEA}" destId="{111D653D-D74F-4675-9FD3-FAD7E8B73325}" srcOrd="2" destOrd="0" presId="urn:microsoft.com/office/officeart/2005/8/layout/vProcess5"/>
    <dgm:cxn modelId="{C84E74DC-DE0F-4281-8B59-6505AA3A0243}" type="presParOf" srcId="{879EFA7F-6CEC-4CBC-9A75-44728A9EFEEA}" destId="{6B24F8F5-0254-457F-BC07-FF7B38CA1AF4}" srcOrd="3" destOrd="0" presId="urn:microsoft.com/office/officeart/2005/8/layout/vProcess5"/>
    <dgm:cxn modelId="{BF7DFFF1-0FAC-4041-8D5C-55961DC2F562}" type="presParOf" srcId="{879EFA7F-6CEC-4CBC-9A75-44728A9EFEEA}" destId="{6EA60C85-AFCC-4C7D-8974-C1DB7F2F3E56}" srcOrd="4" destOrd="0" presId="urn:microsoft.com/office/officeart/2005/8/layout/vProcess5"/>
    <dgm:cxn modelId="{35567D9C-2788-42AF-8A3A-04AED35EF795}" type="presParOf" srcId="{879EFA7F-6CEC-4CBC-9A75-44728A9EFEEA}" destId="{9ED420A0-2092-4619-AAF8-D26F986CB8B8}" srcOrd="5" destOrd="0" presId="urn:microsoft.com/office/officeart/2005/8/layout/vProcess5"/>
    <dgm:cxn modelId="{AC1F948A-BA69-42AA-9E9B-11611551CAEB}" type="presParOf" srcId="{879EFA7F-6CEC-4CBC-9A75-44728A9EFEEA}" destId="{0BAD0E41-1A9F-483F-827F-968FF9F6D4F2}" srcOrd="6" destOrd="0" presId="urn:microsoft.com/office/officeart/2005/8/layout/vProcess5"/>
    <dgm:cxn modelId="{DCCA195B-354B-4593-A934-8A5946DFAF28}" type="presParOf" srcId="{879EFA7F-6CEC-4CBC-9A75-44728A9EFEEA}" destId="{5FB58D4C-53DE-43B0-AA3E-E6B2E224BE2E}" srcOrd="7" destOrd="0" presId="urn:microsoft.com/office/officeart/2005/8/layout/vProcess5"/>
    <dgm:cxn modelId="{87A9693E-9468-402D-B494-512CD245DA1C}" type="presParOf" srcId="{879EFA7F-6CEC-4CBC-9A75-44728A9EFEEA}" destId="{CB3267E5-65CD-44AF-B778-472571215584}" srcOrd="8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41DB7D-2ADE-4498-818A-2DCCEF5662DF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5A5487-AC02-407A-B785-650041D68BCD}">
      <dgm:prSet phldrT="[Text]"/>
      <dgm:spPr/>
      <dgm:t>
        <a:bodyPr/>
        <a:lstStyle/>
        <a:p>
          <a:pPr algn="ctr"/>
          <a:r>
            <a:rPr lang="en-US" smtClean="0"/>
            <a:t>BKN menyusun Daftar Nominatif PNS yang Dipertimbangkan Kenaikan Pangkat Reguler</a:t>
          </a:r>
          <a:endParaRPr lang="en-US"/>
        </a:p>
      </dgm:t>
    </dgm:pt>
    <dgm:pt modelId="{82C2E4E0-5B4D-4B7A-AC96-8520DD4BE0AB}" type="parTrans" cxnId="{59298079-B0F1-4135-9C18-5C9952F275C1}">
      <dgm:prSet/>
      <dgm:spPr/>
      <dgm:t>
        <a:bodyPr/>
        <a:lstStyle/>
        <a:p>
          <a:endParaRPr lang="en-US"/>
        </a:p>
      </dgm:t>
    </dgm:pt>
    <dgm:pt modelId="{F34AC224-12AF-4E1F-A5B0-E5ECA95AA1D4}" type="sibTrans" cxnId="{59298079-B0F1-4135-9C18-5C9952F275C1}">
      <dgm:prSet/>
      <dgm:spPr/>
      <dgm:t>
        <a:bodyPr/>
        <a:lstStyle/>
        <a:p>
          <a:endParaRPr lang="en-US"/>
        </a:p>
      </dgm:t>
    </dgm:pt>
    <dgm:pt modelId="{8CCF80A0-7117-415D-B59A-4F2B675AEB27}">
      <dgm:prSet phldrT="[Text]"/>
      <dgm:spPr/>
      <dgm:t>
        <a:bodyPr/>
        <a:lstStyle/>
        <a:p>
          <a:pPr algn="ctr"/>
          <a:r>
            <a:rPr lang="en-US" smtClean="0"/>
            <a:t>Rekonsiliasi Data PNS tidak    berjalan secara sistematis</a:t>
          </a:r>
          <a:endParaRPr lang="en-US"/>
        </a:p>
      </dgm:t>
    </dgm:pt>
    <dgm:pt modelId="{DE84AD0E-FB05-40FF-BC02-70635C7FED02}" type="parTrans" cxnId="{FD54CED7-4F16-414C-A979-B4F3E984AB57}">
      <dgm:prSet/>
      <dgm:spPr/>
      <dgm:t>
        <a:bodyPr/>
        <a:lstStyle/>
        <a:p>
          <a:endParaRPr lang="en-US"/>
        </a:p>
      </dgm:t>
    </dgm:pt>
    <dgm:pt modelId="{598CCC24-6DF8-48F4-931F-49FF1CBE0A8E}" type="sibTrans" cxnId="{FD54CED7-4F16-414C-A979-B4F3E984AB57}">
      <dgm:prSet/>
      <dgm:spPr/>
      <dgm:t>
        <a:bodyPr/>
        <a:lstStyle/>
        <a:p>
          <a:endParaRPr lang="en-US"/>
        </a:p>
      </dgm:t>
    </dgm:pt>
    <dgm:pt modelId="{F6AF6897-5DF4-4E5F-8DAA-CD13DD85AC30}">
      <dgm:prSet phldrT="[Text]"/>
      <dgm:spPr/>
      <dgm:t>
        <a:bodyPr/>
        <a:lstStyle/>
        <a:p>
          <a:pPr algn="ctr"/>
          <a:r>
            <a:rPr lang="en-US" smtClean="0"/>
            <a:t>Kenaikan Pangkat Reguler  Sesuai Perka BKN No 25 tahun 2013     tidak dapat dilaksanakan</a:t>
          </a:r>
          <a:endParaRPr lang="en-US"/>
        </a:p>
      </dgm:t>
    </dgm:pt>
    <dgm:pt modelId="{43636AF4-D476-4E5E-9AB0-A17E6064FE2B}" type="parTrans" cxnId="{C3FC25FC-B7D7-4672-9394-8040891AA594}">
      <dgm:prSet/>
      <dgm:spPr/>
      <dgm:t>
        <a:bodyPr/>
        <a:lstStyle/>
        <a:p>
          <a:endParaRPr lang="en-US"/>
        </a:p>
      </dgm:t>
    </dgm:pt>
    <dgm:pt modelId="{E811D56D-3D91-44E0-AF91-6CC5C2A646DE}" type="sibTrans" cxnId="{C3FC25FC-B7D7-4672-9394-8040891AA594}">
      <dgm:prSet/>
      <dgm:spPr/>
      <dgm:t>
        <a:bodyPr/>
        <a:lstStyle/>
        <a:p>
          <a:endParaRPr lang="en-US"/>
        </a:p>
      </dgm:t>
    </dgm:pt>
    <dgm:pt modelId="{879EFA7F-6CEC-4CBC-9A75-44728A9EFEEA}" type="pres">
      <dgm:prSet presAssocID="{B741DB7D-2ADE-4498-818A-2DCCEF5662D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D5F8E5-5E7A-467B-A8EE-EE9BB963DE92}" type="pres">
      <dgm:prSet presAssocID="{B741DB7D-2ADE-4498-818A-2DCCEF5662DF}" presName="dummyMaxCanvas" presStyleCnt="0">
        <dgm:presLayoutVars/>
      </dgm:prSet>
      <dgm:spPr/>
    </dgm:pt>
    <dgm:pt modelId="{F75C15B6-989D-44AB-82C3-898EA60537EC}" type="pres">
      <dgm:prSet presAssocID="{B741DB7D-2ADE-4498-818A-2DCCEF5662D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D653D-D74F-4675-9FD3-FAD7E8B73325}" type="pres">
      <dgm:prSet presAssocID="{B741DB7D-2ADE-4498-818A-2DCCEF5662D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24F8F5-0254-457F-BC07-FF7B38CA1AF4}" type="pres">
      <dgm:prSet presAssocID="{B741DB7D-2ADE-4498-818A-2DCCEF5662D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A60C85-AFCC-4C7D-8974-C1DB7F2F3E56}" type="pres">
      <dgm:prSet presAssocID="{B741DB7D-2ADE-4498-818A-2DCCEF5662D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D420A0-2092-4619-AAF8-D26F986CB8B8}" type="pres">
      <dgm:prSet presAssocID="{B741DB7D-2ADE-4498-818A-2DCCEF5662D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D0E41-1A9F-483F-827F-968FF9F6D4F2}" type="pres">
      <dgm:prSet presAssocID="{B741DB7D-2ADE-4498-818A-2DCCEF5662D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58D4C-53DE-43B0-AA3E-E6B2E224BE2E}" type="pres">
      <dgm:prSet presAssocID="{B741DB7D-2ADE-4498-818A-2DCCEF5662D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3267E5-65CD-44AF-B778-472571215584}" type="pres">
      <dgm:prSet presAssocID="{B741DB7D-2ADE-4498-818A-2DCCEF5662D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C284C6-E5BB-4DD3-9848-A959F05FBE04}" type="presOf" srcId="{F34AC224-12AF-4E1F-A5B0-E5ECA95AA1D4}" destId="{6EA60C85-AFCC-4C7D-8974-C1DB7F2F3E56}" srcOrd="0" destOrd="0" presId="urn:microsoft.com/office/officeart/2005/8/layout/vProcess5"/>
    <dgm:cxn modelId="{24F5F196-14F2-4314-83D4-024AB573A30A}" type="presOf" srcId="{9D5A5487-AC02-407A-B785-650041D68BCD}" destId="{0BAD0E41-1A9F-483F-827F-968FF9F6D4F2}" srcOrd="1" destOrd="0" presId="urn:microsoft.com/office/officeart/2005/8/layout/vProcess5"/>
    <dgm:cxn modelId="{BB09E09D-9731-4E94-85D7-0C0926413B32}" type="presOf" srcId="{B741DB7D-2ADE-4498-818A-2DCCEF5662DF}" destId="{879EFA7F-6CEC-4CBC-9A75-44728A9EFEEA}" srcOrd="0" destOrd="0" presId="urn:microsoft.com/office/officeart/2005/8/layout/vProcess5"/>
    <dgm:cxn modelId="{FD54CED7-4F16-414C-A979-B4F3E984AB57}" srcId="{B741DB7D-2ADE-4498-818A-2DCCEF5662DF}" destId="{8CCF80A0-7117-415D-B59A-4F2B675AEB27}" srcOrd="1" destOrd="0" parTransId="{DE84AD0E-FB05-40FF-BC02-70635C7FED02}" sibTransId="{598CCC24-6DF8-48F4-931F-49FF1CBE0A8E}"/>
    <dgm:cxn modelId="{56860AAC-C21A-479A-87C6-E97F2966802B}" type="presOf" srcId="{F6AF6897-5DF4-4E5F-8DAA-CD13DD85AC30}" destId="{6B24F8F5-0254-457F-BC07-FF7B38CA1AF4}" srcOrd="0" destOrd="0" presId="urn:microsoft.com/office/officeart/2005/8/layout/vProcess5"/>
    <dgm:cxn modelId="{87748ECC-1D18-4EC7-86AC-8A51A3E72ADD}" type="presOf" srcId="{9D5A5487-AC02-407A-B785-650041D68BCD}" destId="{F75C15B6-989D-44AB-82C3-898EA60537EC}" srcOrd="0" destOrd="0" presId="urn:microsoft.com/office/officeart/2005/8/layout/vProcess5"/>
    <dgm:cxn modelId="{C3FC25FC-B7D7-4672-9394-8040891AA594}" srcId="{B741DB7D-2ADE-4498-818A-2DCCEF5662DF}" destId="{F6AF6897-5DF4-4E5F-8DAA-CD13DD85AC30}" srcOrd="2" destOrd="0" parTransId="{43636AF4-D476-4E5E-9AB0-A17E6064FE2B}" sibTransId="{E811D56D-3D91-44E0-AF91-6CC5C2A646DE}"/>
    <dgm:cxn modelId="{468DD09D-DA76-400D-B257-217D4ABD6268}" type="presOf" srcId="{8CCF80A0-7117-415D-B59A-4F2B675AEB27}" destId="{5FB58D4C-53DE-43B0-AA3E-E6B2E224BE2E}" srcOrd="1" destOrd="0" presId="urn:microsoft.com/office/officeart/2005/8/layout/vProcess5"/>
    <dgm:cxn modelId="{3C0B4554-6514-4F47-91F1-38BD94B26155}" type="presOf" srcId="{598CCC24-6DF8-48F4-931F-49FF1CBE0A8E}" destId="{9ED420A0-2092-4619-AAF8-D26F986CB8B8}" srcOrd="0" destOrd="0" presId="urn:microsoft.com/office/officeart/2005/8/layout/vProcess5"/>
    <dgm:cxn modelId="{F60D77B9-5C66-4690-8251-B1F244960F4A}" type="presOf" srcId="{F6AF6897-5DF4-4E5F-8DAA-CD13DD85AC30}" destId="{CB3267E5-65CD-44AF-B778-472571215584}" srcOrd="1" destOrd="0" presId="urn:microsoft.com/office/officeart/2005/8/layout/vProcess5"/>
    <dgm:cxn modelId="{59298079-B0F1-4135-9C18-5C9952F275C1}" srcId="{B741DB7D-2ADE-4498-818A-2DCCEF5662DF}" destId="{9D5A5487-AC02-407A-B785-650041D68BCD}" srcOrd="0" destOrd="0" parTransId="{82C2E4E0-5B4D-4B7A-AC96-8520DD4BE0AB}" sibTransId="{F34AC224-12AF-4E1F-A5B0-E5ECA95AA1D4}"/>
    <dgm:cxn modelId="{3260FBB7-560B-4856-AD56-580D08132CA9}" type="presOf" srcId="{8CCF80A0-7117-415D-B59A-4F2B675AEB27}" destId="{111D653D-D74F-4675-9FD3-FAD7E8B73325}" srcOrd="0" destOrd="0" presId="urn:microsoft.com/office/officeart/2005/8/layout/vProcess5"/>
    <dgm:cxn modelId="{EAF63854-E67A-4871-A89D-75389674C1C2}" type="presParOf" srcId="{879EFA7F-6CEC-4CBC-9A75-44728A9EFEEA}" destId="{7CD5F8E5-5E7A-467B-A8EE-EE9BB963DE92}" srcOrd="0" destOrd="0" presId="urn:microsoft.com/office/officeart/2005/8/layout/vProcess5"/>
    <dgm:cxn modelId="{39B4026D-2126-4AE3-A201-3DC9C8CAA753}" type="presParOf" srcId="{879EFA7F-6CEC-4CBC-9A75-44728A9EFEEA}" destId="{F75C15B6-989D-44AB-82C3-898EA60537EC}" srcOrd="1" destOrd="0" presId="urn:microsoft.com/office/officeart/2005/8/layout/vProcess5"/>
    <dgm:cxn modelId="{412F5D4E-CB82-416A-A258-D06CEF940D77}" type="presParOf" srcId="{879EFA7F-6CEC-4CBC-9A75-44728A9EFEEA}" destId="{111D653D-D74F-4675-9FD3-FAD7E8B73325}" srcOrd="2" destOrd="0" presId="urn:microsoft.com/office/officeart/2005/8/layout/vProcess5"/>
    <dgm:cxn modelId="{0C24EEBA-A399-45F3-97EE-FEB2025A0A5F}" type="presParOf" srcId="{879EFA7F-6CEC-4CBC-9A75-44728A9EFEEA}" destId="{6B24F8F5-0254-457F-BC07-FF7B38CA1AF4}" srcOrd="3" destOrd="0" presId="urn:microsoft.com/office/officeart/2005/8/layout/vProcess5"/>
    <dgm:cxn modelId="{5FF2DBFC-5EE1-491B-B987-4387B3A83D9D}" type="presParOf" srcId="{879EFA7F-6CEC-4CBC-9A75-44728A9EFEEA}" destId="{6EA60C85-AFCC-4C7D-8974-C1DB7F2F3E56}" srcOrd="4" destOrd="0" presId="urn:microsoft.com/office/officeart/2005/8/layout/vProcess5"/>
    <dgm:cxn modelId="{CA6EED70-1CBC-4640-94D2-849A90B0EA1E}" type="presParOf" srcId="{879EFA7F-6CEC-4CBC-9A75-44728A9EFEEA}" destId="{9ED420A0-2092-4619-AAF8-D26F986CB8B8}" srcOrd="5" destOrd="0" presId="urn:microsoft.com/office/officeart/2005/8/layout/vProcess5"/>
    <dgm:cxn modelId="{339EECEE-85E9-4419-A8C8-2236E12750F8}" type="presParOf" srcId="{879EFA7F-6CEC-4CBC-9A75-44728A9EFEEA}" destId="{0BAD0E41-1A9F-483F-827F-968FF9F6D4F2}" srcOrd="6" destOrd="0" presId="urn:microsoft.com/office/officeart/2005/8/layout/vProcess5"/>
    <dgm:cxn modelId="{7B39E6AE-C6F6-413A-8E3F-E0ACAC697AD3}" type="presParOf" srcId="{879EFA7F-6CEC-4CBC-9A75-44728A9EFEEA}" destId="{5FB58D4C-53DE-43B0-AA3E-E6B2E224BE2E}" srcOrd="7" destOrd="0" presId="urn:microsoft.com/office/officeart/2005/8/layout/vProcess5"/>
    <dgm:cxn modelId="{738F9DDC-9447-439E-A9A5-7CC915835E8C}" type="presParOf" srcId="{879EFA7F-6CEC-4CBC-9A75-44728A9EFEEA}" destId="{CB3267E5-65CD-44AF-B778-472571215584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6E6B8-476B-408A-B06E-82FDEE466FD6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45768-3DE6-4C4B-A87D-7D33C1AF7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427137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KANTOR REGIONAL XII </a:t>
            </a:r>
          </a:p>
          <a:p>
            <a:pPr algn="ctr"/>
            <a:r>
              <a:rPr lang="en-US" altLang="ko-KR" sz="1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BADAN KEPEGAWAIAN NEGARA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437181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Pembangunan OwnCloud System</a:t>
            </a:r>
          </a:p>
          <a:p>
            <a:pPr algn="ctr"/>
            <a:r>
              <a:rPr lang="en-US" altLang="ko-KR" sz="2400" b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Sebagai Media Penerapan Perka BKN No 25 tahun 2013</a:t>
            </a:r>
          </a:p>
          <a:p>
            <a:pPr algn="ctr"/>
            <a:r>
              <a:rPr lang="en-US" altLang="ko-KR" sz="2400" b="1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Diwilayah Kerja Kantor Regional XII BKN Pekanbaru</a:t>
            </a:r>
            <a:endParaRPr lang="en-US" altLang="ko-KR" sz="2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44908"/>
            <a:ext cx="7524328" cy="1069514"/>
          </a:xfrm>
        </p:spPr>
        <p:txBody>
          <a:bodyPr/>
          <a:lstStyle/>
          <a:p>
            <a:r>
              <a:rPr lang="en-US" sz="3900" smtClean="0"/>
              <a:t>PERKA BKN NO 25 tahun 2013</a:t>
            </a:r>
            <a:endParaRPr lang="en-US" sz="39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0"/>
          </p:nvPr>
        </p:nvGraphicFramePr>
        <p:xfrm>
          <a:off x="1714480" y="1428736"/>
          <a:ext cx="707236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44908"/>
            <a:ext cx="7524328" cy="1069514"/>
          </a:xfrm>
        </p:spPr>
        <p:txBody>
          <a:bodyPr/>
          <a:lstStyle/>
          <a:p>
            <a:r>
              <a:rPr lang="en-US" sz="3900" smtClean="0"/>
              <a:t>KONDISI SAAT INI</a:t>
            </a:r>
            <a:endParaRPr lang="en-US" sz="39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0"/>
          </p:nvPr>
        </p:nvGraphicFramePr>
        <p:xfrm>
          <a:off x="1714480" y="1428736"/>
          <a:ext cx="707236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http://enditmovement.com/assets/images/x-red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3357562"/>
            <a:ext cx="1285884" cy="1210244"/>
          </a:xfrm>
          <a:prstGeom prst="rect">
            <a:avLst/>
          </a:prstGeom>
          <a:noFill/>
        </p:spPr>
      </p:pic>
      <p:pic>
        <p:nvPicPr>
          <p:cNvPr id="6" name="Picture 2" descr="http://enditmovement.com/assets/images/x-red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00958" y="5143512"/>
            <a:ext cx="1285884" cy="12102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87784"/>
            <a:ext cx="7524328" cy="1069514"/>
          </a:xfrm>
        </p:spPr>
        <p:txBody>
          <a:bodyPr/>
          <a:lstStyle/>
          <a:p>
            <a:r>
              <a:rPr lang="en-US" smtClean="0"/>
              <a:t>Penyebab tidak berjalannya </a:t>
            </a:r>
            <a:br>
              <a:rPr lang="en-US" smtClean="0"/>
            </a:br>
            <a:r>
              <a:rPr lang="en-US" smtClean="0"/>
              <a:t>proses rekonsiliasi Data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357290" y="1928802"/>
            <a:ext cx="7358114" cy="4500594"/>
          </a:xfrm>
        </p:spPr>
        <p:txBody>
          <a:bodyPr/>
          <a:lstStyle/>
          <a:p>
            <a:r>
              <a:rPr lang="en-US" sz="2000" smtClean="0"/>
              <a:t>Salah Satu Penyebab Rekonsiliasi Data PNS Tidak </a:t>
            </a:r>
          </a:p>
          <a:p>
            <a:r>
              <a:rPr lang="en-US" sz="2000" smtClean="0"/>
              <a:t>berjalan secara sistematis antara lain karena masalah biaya.</a:t>
            </a:r>
          </a:p>
          <a:p>
            <a:endParaRPr lang="en-US" sz="2000" smtClean="0"/>
          </a:p>
          <a:p>
            <a:pPr>
              <a:buFont typeface="Arial" pitchFamily="34" charset="0"/>
              <a:buChar char="•"/>
            </a:pPr>
            <a:r>
              <a:rPr lang="en-US" sz="2000" smtClean="0"/>
              <a:t> INSTANSI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smtClean="0"/>
              <a:t>Untuk 1 periode Kenaikan Pangkat, Instansi datang  ke BKN sebanyak 3 kali, Mengantar Usul KP, Melengkapi Berkas BTL dan Mengambil Nota. Jika ditambah untuk rekonsiliasi data, maka 1 periode KP instansi  harus datang ke BKN sebanyak 4 kali. </a:t>
            </a:r>
          </a:p>
          <a:p>
            <a:pPr>
              <a:buFont typeface="Arial" pitchFamily="34" charset="0"/>
              <a:buChar char="•"/>
            </a:pPr>
            <a:r>
              <a:rPr lang="en-US" sz="2000" smtClean="0"/>
              <a:t> BKN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smtClean="0"/>
              <a:t>BKN tidak punya anggaran untuk mendatangi        semua Instansi di wilayah kerjanya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Peran OwnCloud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43042" y="1000108"/>
            <a:ext cx="7054102" cy="4992581"/>
          </a:xfrm>
        </p:spPr>
        <p:txBody>
          <a:bodyPr/>
          <a:lstStyle/>
          <a:p>
            <a:r>
              <a:rPr lang="en-US" sz="2000" smtClean="0"/>
              <a:t>Dengan disediakannya owncloud, instansi tidak perlu   datang  ke Kantor regionlal darang rangka mengantar  berkas untuk    rekonsiliasi data, cukup dengan          mengupload data-data yang akan di rekonsiliasi pada  media owncloud yang di sediakan.</a:t>
            </a:r>
          </a:p>
          <a:p>
            <a:endParaRPr lang="en-US" sz="2000" smtClean="0"/>
          </a:p>
          <a:p>
            <a:r>
              <a:rPr lang="en-US" sz="2000" smtClean="0"/>
              <a:t>Kantor regional BKN melakukan peremajaan data/       updating    data berdasarkan  data yang di upload oleh instansi pada owncloud.</a:t>
            </a:r>
          </a:p>
          <a:p>
            <a:endParaRPr lang="en-US" sz="2000" smtClean="0"/>
          </a:p>
          <a:p>
            <a:r>
              <a:rPr lang="en-US" sz="2000" smtClean="0"/>
              <a:t>Pada Kenaikan Pangkat Periode Oktober 2016, Kantor   Regional XII BKN melakukan uji coba untuk               memanfaatkan ownCLoud  sebagai media untuk         menyampaikan usul Kenaikan Pangkat.</a:t>
            </a:r>
          </a:p>
          <a:p>
            <a:endParaRPr lang="en-US" sz="2000" smtClean="0"/>
          </a:p>
          <a:p>
            <a:endParaRPr lang="en-US" sz="2000" smtClean="0"/>
          </a:p>
          <a:p>
            <a:endParaRPr lang="en-US" sz="2000" smtClean="0"/>
          </a:p>
          <a:p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Manfaat Perubahan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43042" y="1142984"/>
            <a:ext cx="7215238" cy="528641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400" smtClean="0"/>
              <a:t>Bagi BKN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smtClean="0"/>
              <a:t>Bagi Kantor Regional XII BKN Pekanbaru  dapat meningkatkan pelayanan publik      terutama pelayanan kenaikan pangkat      reguler.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smtClean="0"/>
              <a:t>Data PNS diwilayah kerja menjadi semakin akurat.</a:t>
            </a:r>
          </a:p>
          <a:p>
            <a:pPr>
              <a:buFont typeface="Wingdings" pitchFamily="2" charset="2"/>
              <a:buChar char="v"/>
            </a:pPr>
            <a:r>
              <a:rPr lang="en-US" sz="2400" smtClean="0"/>
              <a:t>Bagi Stakeholder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smtClean="0"/>
              <a:t>Bagi Stake Holder dapat melakukan rekonsiliasi     data dengan biaya yang murah.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smtClean="0"/>
              <a:t>Proses Kenaikan Pangkat lebih efisien (less paper)</a:t>
            </a:r>
          </a:p>
          <a:p>
            <a:pPr>
              <a:buFont typeface="Wingdings" pitchFamily="2" charset="2"/>
              <a:buChar char="v"/>
            </a:pPr>
            <a:endParaRPr lang="en-US" sz="2400" smtClean="0"/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idx="10"/>
          </p:nvPr>
        </p:nvSpPr>
        <p:spPr>
          <a:xfrm>
            <a:off x="1643042" y="571480"/>
            <a:ext cx="7125540" cy="2357454"/>
          </a:xfrm>
        </p:spPr>
        <p:txBody>
          <a:bodyPr/>
          <a:lstStyle/>
          <a:p>
            <a:pPr marL="174625" indent="-174625">
              <a:buFont typeface="Wingdings" pitchFamily="2" charset="2"/>
              <a:buChar char="Ø"/>
            </a:pPr>
            <a:endParaRPr lang="en-US" sz="2000" smtClean="0"/>
          </a:p>
          <a:p>
            <a:endParaRPr lang="en-US" smtClean="0"/>
          </a:p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428728" y="714356"/>
            <a:ext cx="7000924" cy="5715040"/>
            <a:chOff x="1571604" y="714356"/>
            <a:chExt cx="7000924" cy="5429288"/>
          </a:xfrm>
        </p:grpSpPr>
        <p:sp>
          <p:nvSpPr>
            <p:cNvPr id="8" name="Oval 7"/>
            <p:cNvSpPr/>
            <p:nvPr/>
          </p:nvSpPr>
          <p:spPr>
            <a:xfrm>
              <a:off x="1571604" y="714356"/>
              <a:ext cx="7000924" cy="54292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smtClean="0"/>
                <a:t>Virtual Private Server</a:t>
              </a:r>
            </a:p>
            <a:p>
              <a:pPr algn="ctr"/>
              <a:r>
                <a:rPr lang="en-US" sz="2800" smtClean="0"/>
                <a:t>Kanreg XII BKN</a:t>
              </a:r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 smtClean="0"/>
            </a:p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143504" y="2214554"/>
              <a:ext cx="3143272" cy="285752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smtClean="0"/>
                <a:t>Cloud System</a:t>
              </a:r>
            </a:p>
            <a:p>
              <a:pPr algn="ctr"/>
              <a:endParaRPr lang="en-US" sz="1600" smtClean="0"/>
            </a:p>
            <a:p>
              <a:pPr>
                <a:buFontTx/>
                <a:buChar char="-"/>
              </a:pPr>
              <a:r>
                <a:rPr lang="en-US" sz="1600" smtClean="0"/>
                <a:t>Aplikasi </a:t>
              </a:r>
            </a:p>
            <a:p>
              <a:r>
                <a:rPr lang="en-US" sz="1600" smtClean="0"/>
                <a:t>OwnCLoud</a:t>
              </a:r>
            </a:p>
            <a:p>
              <a:r>
                <a:rPr lang="en-US" sz="1600" smtClean="0"/>
                <a:t>- https://www.kanreg12bkn.id/owncloud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1857356" y="2285992"/>
              <a:ext cx="3071834" cy="2857520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mtClean="0"/>
                <a:t>Website Kanreg XII BKN</a:t>
              </a:r>
            </a:p>
            <a:p>
              <a:r>
                <a:rPr lang="en-US" smtClean="0"/>
                <a:t>- https://www.kanreg12bkn.id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071670" y="1000108"/>
            <a:ext cx="6563072" cy="4147865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6" descr="https://encrypted-tbn0.gstatic.com/images?q=tbn:ANd9GcQ9ApHbkMbgryMMFMragpq7tc3KFkQBpBs8zXUXzKf1YH3Ig3Wu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29" b="27602"/>
          <a:stretch>
            <a:fillRect/>
          </a:stretch>
        </p:blipFill>
        <p:spPr bwMode="auto">
          <a:xfrm>
            <a:off x="4614069" y="4643446"/>
            <a:ext cx="4529931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2190154" y="2387601"/>
            <a:ext cx="5360591" cy="2314575"/>
            <a:chOff x="1897759" y="1701105"/>
            <a:chExt cx="4947636" cy="2313258"/>
          </a:xfrm>
        </p:grpSpPr>
        <p:grpSp>
          <p:nvGrpSpPr>
            <p:cNvPr id="8" name="Group 5"/>
            <p:cNvGrpSpPr>
              <a:grpSpLocks/>
            </p:cNvGrpSpPr>
            <p:nvPr/>
          </p:nvGrpSpPr>
          <p:grpSpPr bwMode="auto">
            <a:xfrm>
              <a:off x="1897759" y="1701105"/>
              <a:ext cx="4947636" cy="1008460"/>
              <a:chOff x="1478754" y="1447105"/>
              <a:chExt cx="4947636" cy="100846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478754" y="1532235"/>
                <a:ext cx="807246" cy="923330"/>
              </a:xfrm>
              <a:prstGeom prst="rect">
                <a:avLst/>
              </a:prstGeom>
              <a:gradFill rotWithShape="1">
                <a:gsLst>
                  <a:gs pos="0">
                    <a:srgbClr val="333399">
                      <a:shade val="51000"/>
                      <a:satMod val="130000"/>
                    </a:srgbClr>
                  </a:gs>
                  <a:gs pos="80000">
                    <a:srgbClr val="333399">
                      <a:shade val="93000"/>
                      <a:satMod val="130000"/>
                    </a:srgbClr>
                  </a:gs>
                  <a:gs pos="100000">
                    <a:srgbClr val="33339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</a:rPr>
                  <a:t>T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20139065">
                <a:off x="2357831" y="1532235"/>
                <a:ext cx="807246" cy="92333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</a:rPr>
                  <a:t>e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854772">
                <a:off x="3155154" y="1532235"/>
                <a:ext cx="807246" cy="92333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</a:rPr>
                  <a:t>r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21189568">
                <a:off x="3967954" y="1532235"/>
                <a:ext cx="807246" cy="92333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</a:rPr>
                  <a:t>i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844907">
                <a:off x="4711700" y="1447105"/>
                <a:ext cx="807246" cy="923330"/>
              </a:xfrm>
              <a:prstGeom prst="rect">
                <a:avLst/>
              </a:prstGeom>
              <a:solidFill>
                <a:srgbClr val="660033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</a:rPr>
                  <a:t>m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>
              <a:xfrm rot="20697745">
                <a:off x="5619144" y="1487447"/>
                <a:ext cx="807246" cy="92333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>
                <a:spAutoFit/>
                <a:scene3d>
                  <a:camera prst="orthographicFront"/>
                  <a:lightRig rig="balanced" dir="t">
                    <a:rot lat="0" lon="0" rev="2100000"/>
                  </a:lightRig>
                </a:scene3d>
                <a:sp3d extrusionH="57150" prstMaterial="metal">
                  <a:bevelT w="38100" h="25400"/>
                  <a:contourClr>
                    <a:schemeClr val="bg2"/>
                  </a:contourClr>
                </a:sp3d>
              </a:bodyPr>
              <a:lstStyle/>
              <a:p>
                <a:pPr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kern="0" dirty="0">
                    <a:ln w="50800"/>
                    <a:solidFill>
                      <a:srgbClr val="FFFFFF"/>
                    </a:solidFill>
                    <a:latin typeface="Eras Bold ITC" pitchFamily="34" charset="0"/>
                  </a:rPr>
                  <a:t>a</a:t>
                </a:r>
              </a:p>
            </p:txBody>
          </p:sp>
        </p:grpSp>
        <p:sp>
          <p:nvSpPr>
            <p:cNvPr id="9" name="Rectangle 8"/>
            <p:cNvSpPr/>
            <p:nvPr/>
          </p:nvSpPr>
          <p:spPr>
            <a:xfrm rot="20889395">
              <a:off x="2175931" y="3039652"/>
              <a:ext cx="807246" cy="923330"/>
            </a:xfrm>
            <a:prstGeom prst="rect">
              <a:avLst/>
            </a:prstGeom>
            <a:solidFill>
              <a:srgbClr val="CC33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</a:rPr>
                <a:t>k</a:t>
              </a:r>
            </a:p>
          </p:txBody>
        </p:sp>
        <p:sp>
          <p:nvSpPr>
            <p:cNvPr id="10" name="Rectangle 9"/>
            <p:cNvSpPr/>
            <p:nvPr/>
          </p:nvSpPr>
          <p:spPr>
            <a:xfrm rot="925959">
              <a:off x="2961037" y="2965945"/>
              <a:ext cx="807246" cy="923330"/>
            </a:xfrm>
            <a:prstGeom prst="rect">
              <a:avLst/>
            </a:prstGeom>
            <a:solidFill>
              <a:srgbClr val="6600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</a:rPr>
                <a:t>a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27240" y="3039652"/>
              <a:ext cx="807246" cy="923330"/>
            </a:xfrm>
            <a:prstGeom prst="rect">
              <a:avLst/>
            </a:prstGeom>
            <a:solidFill>
              <a:srgbClr val="3333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</a:rPr>
                <a:t>s</a:t>
              </a:r>
            </a:p>
          </p:txBody>
        </p:sp>
        <p:sp>
          <p:nvSpPr>
            <p:cNvPr id="12" name="Rectangle 11"/>
            <p:cNvSpPr/>
            <p:nvPr/>
          </p:nvSpPr>
          <p:spPr>
            <a:xfrm rot="953057">
              <a:off x="4388326" y="3091033"/>
              <a:ext cx="807246" cy="92333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</a:rPr>
                <a:t>i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20640298">
              <a:off x="5142096" y="3019317"/>
              <a:ext cx="807246" cy="92333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kern="0" dirty="0">
                  <a:ln w="50800"/>
                  <a:solidFill>
                    <a:srgbClr val="FFFFFF"/>
                  </a:solidFill>
                  <a:latin typeface="Eras Bold ITC" pitchFamily="34" charset="0"/>
                </a:rPr>
                <a:t>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329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Slide 1</vt:lpstr>
      <vt:lpstr>PERKA BKN NO 25 tahun 2013</vt:lpstr>
      <vt:lpstr>KONDISI SAAT INI</vt:lpstr>
      <vt:lpstr>Penyebab tidak berjalannya  proses rekonsiliasi Data</vt:lpstr>
      <vt:lpstr>Peran OwnCloud</vt:lpstr>
      <vt:lpstr>Manfaat Perubahan</vt:lpstr>
      <vt:lpstr>Slide 7</vt:lpstr>
      <vt:lpstr>Slide 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User</cp:lastModifiedBy>
  <cp:revision>106</cp:revision>
  <dcterms:created xsi:type="dcterms:W3CDTF">2014-04-01T16:35:38Z</dcterms:created>
  <dcterms:modified xsi:type="dcterms:W3CDTF">2017-01-06T01:04:37Z</dcterms:modified>
</cp:coreProperties>
</file>