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1" r:id="rId1"/>
  </p:sldMasterIdLst>
  <p:notesMasterIdLst>
    <p:notesMasterId r:id="rId21"/>
  </p:notesMasterIdLst>
  <p:handoutMasterIdLst>
    <p:handoutMasterId r:id="rId22"/>
  </p:handoutMasterIdLst>
  <p:sldIdLst>
    <p:sldId id="353" r:id="rId2"/>
    <p:sldId id="359" r:id="rId3"/>
    <p:sldId id="368" r:id="rId4"/>
    <p:sldId id="361" r:id="rId5"/>
    <p:sldId id="346" r:id="rId6"/>
    <p:sldId id="364" r:id="rId7"/>
    <p:sldId id="377" r:id="rId8"/>
    <p:sldId id="354" r:id="rId9"/>
    <p:sldId id="355" r:id="rId10"/>
    <p:sldId id="357" r:id="rId11"/>
    <p:sldId id="360" r:id="rId12"/>
    <p:sldId id="375" r:id="rId13"/>
    <p:sldId id="379" r:id="rId14"/>
    <p:sldId id="374" r:id="rId15"/>
    <p:sldId id="378" r:id="rId16"/>
    <p:sldId id="370" r:id="rId17"/>
    <p:sldId id="372" r:id="rId18"/>
    <p:sldId id="371" r:id="rId19"/>
    <p:sldId id="376" r:id="rId20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DD1B"/>
    <a:srgbClr val="FFFFFF"/>
    <a:srgbClr val="00FF00"/>
    <a:srgbClr val="0000F8"/>
    <a:srgbClr val="CC00FF"/>
    <a:srgbClr val="50230C"/>
    <a:srgbClr val="808000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80" d="100"/>
          <a:sy n="80" d="100"/>
        </p:scale>
        <p:origin x="-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7" d="100"/>
        <a:sy n="97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1865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DF43065D-53AE-4B2F-ABAF-E9CDAD93579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19781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241BCCBC-2FC0-4011-9669-D3AE3B5FD2E6}" type="datetimeFigureOut">
              <a:rPr lang="en-US"/>
              <a:pPr>
                <a:defRPr/>
              </a:pPr>
              <a:t>1/6/2017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 eaLnBrk="0" hangingPunct="0">
              <a:defRPr sz="1300">
                <a:cs typeface="+mn-cs"/>
              </a:defRPr>
            </a:lvl1pPr>
          </a:lstStyle>
          <a:p>
            <a:pPr>
              <a:defRPr/>
            </a:pPr>
            <a:fld id="{8202697A-CDD2-4B9E-A5BC-A3EABF7D1B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04068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47D7DD-AF92-4543-80F6-6EA8014F9C5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C8AB34-8B9E-41E6-90DE-6996BEAFC5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02697A-CDD2-4B9E-A5BC-A3EABF7D1B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0825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F88D0E1-CFD9-45EF-B649-1CCDB873B0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CF014B-6E4F-4CF8-A0B3-B0BCE3D31A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457C57B-89B7-4752-B163-84F620109C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B0EBC1-15C3-46DE-8CD1-1119DCAB07C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32350E-D021-4BD2-8477-5337DFDADE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F5AE4E-4E01-4173-A807-C001829A97F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4A602E5-4639-4A62-B278-911A0F6B53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28D6E13-A0E6-443F-9895-7C49BB1724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175FC5-D6F9-4C70-884A-C04F302D2E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057D757-A488-4AA1-9015-D9EFCD5FEB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62AE91-5307-4F88-A10F-6C09B403B9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06FE390-FF63-48C0-AADF-C7BB10482B9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2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3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0" y="76200"/>
            <a:ext cx="9144000" cy="91440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id-ID" sz="2400" dirty="0" smtClean="0">
                <a:latin typeface="Bodoni MT Black" pitchFamily="18" charset="0"/>
              </a:rPr>
              <a:t>RAPAT KERJA PEMANTAPAN PROGRAM KEGIATAN TAHUN 2017 </a:t>
            </a:r>
            <a:endParaRPr lang="id-ID" sz="2400" dirty="0">
              <a:latin typeface="Bodoni MT Black" pitchFamily="18" charset="0"/>
            </a:endParaRPr>
          </a:p>
        </p:txBody>
      </p:sp>
      <p:pic>
        <p:nvPicPr>
          <p:cNvPr id="1026" name="Picture 2" descr="C:\Users\admin\AppData\Local\Temp\WzEECE1.tmp\DSC_20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9144000" cy="5502593"/>
          </a:xfrm>
          <a:prstGeom prst="rect">
            <a:avLst/>
          </a:prstGeom>
          <a:noFill/>
        </p:spPr>
      </p:pic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533400" y="5562600"/>
            <a:ext cx="8305800" cy="809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d-ID" sz="2000" b="1" dirty="0"/>
              <a:t>KANTOR </a:t>
            </a:r>
            <a:r>
              <a:rPr lang="en-US" sz="2000" b="1" dirty="0" smtClean="0"/>
              <a:t>R</a:t>
            </a:r>
            <a:r>
              <a:rPr lang="id-ID" sz="2000" b="1" dirty="0" smtClean="0"/>
              <a:t>EGIONAL </a:t>
            </a:r>
            <a:r>
              <a:rPr lang="id-ID" sz="2000" b="1" dirty="0"/>
              <a:t>VIII BKN BANJARMASIN</a:t>
            </a:r>
          </a:p>
          <a:p>
            <a:pPr algn="ctr">
              <a:spcBef>
                <a:spcPct val="50000"/>
              </a:spcBef>
            </a:pPr>
            <a:r>
              <a:rPr lang="id-ID" b="1" dirty="0"/>
              <a:t>JAKARTA, </a:t>
            </a:r>
            <a:r>
              <a:rPr lang="en-US" b="1" dirty="0"/>
              <a:t> </a:t>
            </a:r>
            <a:r>
              <a:rPr lang="id-ID" b="1" dirty="0" smtClean="0"/>
              <a:t>05 JANUARI 2017</a:t>
            </a:r>
            <a:endParaRPr lang="en-GB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019300" y="1143000"/>
            <a:ext cx="5105400" cy="46166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dirty="0" smtClean="0">
                <a:solidFill>
                  <a:srgbClr val="002060"/>
                </a:solidFill>
                <a:latin typeface="Staccato222 BT" panose="03090702030407020403" pitchFamily="66" charset="0"/>
              </a:rPr>
              <a:t>SAJUKUNG SAHALUAN SAHATI SATUJUAN</a:t>
            </a:r>
            <a:endParaRPr lang="id-ID" sz="2400" dirty="0">
              <a:solidFill>
                <a:srgbClr val="002060"/>
              </a:solidFill>
              <a:latin typeface="Staccato222 BT" panose="03090702030407020403" pitchFamily="66" charset="0"/>
            </a:endParaRPr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477000" y="-76200"/>
            <a:ext cx="2438400" cy="533400"/>
          </a:xfrm>
        </p:spPr>
        <p:txBody>
          <a:bodyPr/>
          <a:lstStyle/>
          <a:p>
            <a:pPr algn="r"/>
            <a:r>
              <a:rPr lang="fi-FI" sz="1400" smtClean="0">
                <a:latin typeface="Aharoni" pitchFamily="2" charset="-79"/>
                <a:cs typeface="Aharoni" pitchFamily="2" charset="-79"/>
              </a:rPr>
              <a:t/>
            </a:r>
            <a:br>
              <a:rPr lang="fi-FI" sz="1400" smtClean="0">
                <a:latin typeface="Aharoni" pitchFamily="2" charset="-79"/>
                <a:cs typeface="Aharoni" pitchFamily="2" charset="-79"/>
              </a:rPr>
            </a:br>
            <a:r>
              <a:rPr lang="en-US" sz="1400" smtClean="0">
                <a:latin typeface="Aharoni" pitchFamily="2" charset="-79"/>
                <a:cs typeface="Aharoni" pitchFamily="2" charset="-79"/>
              </a:rPr>
              <a:t>Lanjutan </a:t>
            </a:r>
          </a:p>
        </p:txBody>
      </p:sp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762000" y="909638"/>
            <a:ext cx="7543800" cy="461962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id-ID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Rencana Program</a:t>
            </a:r>
            <a:r>
              <a:rPr kumimoji="1"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dan</a:t>
            </a:r>
            <a:r>
              <a:rPr kumimoji="1"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Kegiatan</a:t>
            </a:r>
            <a:r>
              <a:rPr kumimoji="1"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  </a:t>
            </a:r>
            <a:r>
              <a:rPr kumimoji="1"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Tahun</a:t>
            </a:r>
            <a:r>
              <a:rPr kumimoji="1" lang="en-US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Anggaran</a:t>
            </a:r>
            <a:r>
              <a:rPr kumimoji="1" lang="id-ID" sz="2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Monotype Corsiva" pitchFamily="66" charset="0"/>
                <a:cs typeface="Arial" charset="0"/>
              </a:rPr>
              <a:t>2017</a:t>
            </a:r>
            <a:endParaRPr lang="en-US" sz="2400" b="1" dirty="0">
              <a:solidFill>
                <a:schemeClr val="accent4">
                  <a:lumMod val="40000"/>
                  <a:lumOff val="60000"/>
                </a:schemeClr>
              </a:solidFill>
              <a:cs typeface="Arial" charset="0"/>
            </a:endParaRPr>
          </a:p>
        </p:txBody>
      </p:sp>
      <p:graphicFrame>
        <p:nvGraphicFramePr>
          <p:cNvPr id="8" name="Group 1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3266550"/>
              </p:ext>
            </p:extLst>
          </p:nvPr>
        </p:nvGraphicFramePr>
        <p:xfrm>
          <a:off x="381000" y="1905000"/>
          <a:ext cx="8001000" cy="3426897"/>
        </p:xfrm>
        <a:graphic>
          <a:graphicData uri="http://schemas.openxmlformats.org/drawingml/2006/table">
            <a:tbl>
              <a:tblPr/>
              <a:tblGrid>
                <a:gridCol w="381000"/>
                <a:gridCol w="4548222"/>
                <a:gridCol w="1623978"/>
                <a:gridCol w="1447800"/>
              </a:tblGrid>
              <a:tr h="6062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PROGRAM DAN KEGIATAN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PAGU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ANGGARAN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JUMLAH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358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PENINGKATAN SARANA DAN PRASARANA BKN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1.500.000.000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1.500.000.000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09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PENGADAAN PERALATAN PENGOLAH DATA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 Sound System, Running Text, Screen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  Layar LCD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95,000,000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3541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PENGADAAN PERALATAN DAN FASILITAS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PERKANTORAN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Kursi Sice, Lemari Ordner, Meja Workstation,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Lemari Kayu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148,416,000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PEMBANGUNAN DAN RENOVASI GEDUNG TAKAH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1,256,584,000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629400" y="-152400"/>
            <a:ext cx="2438400" cy="381000"/>
          </a:xfrm>
        </p:spPr>
        <p:txBody>
          <a:bodyPr>
            <a:normAutofit fontScale="90000"/>
          </a:bodyPr>
          <a:lstStyle/>
          <a:p>
            <a:pPr algn="r"/>
            <a:r>
              <a:rPr lang="fi-FI" sz="1400" smtClean="0">
                <a:latin typeface="Aharoni" pitchFamily="2" charset="-79"/>
                <a:cs typeface="Aharoni" pitchFamily="2" charset="-79"/>
              </a:rPr>
              <a:t/>
            </a:r>
            <a:br>
              <a:rPr lang="fi-FI" sz="1400" smtClean="0">
                <a:latin typeface="Aharoni" pitchFamily="2" charset="-79"/>
                <a:cs typeface="Aharoni" pitchFamily="2" charset="-79"/>
              </a:rPr>
            </a:br>
            <a:r>
              <a:rPr lang="en-US" sz="1400" smtClean="0">
                <a:latin typeface="Aharoni" pitchFamily="2" charset="-79"/>
                <a:cs typeface="Aharoni" pitchFamily="2" charset="-79"/>
              </a:rPr>
              <a:t>Lanjutan 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762000" y="381000"/>
            <a:ext cx="7543800" cy="461963"/>
          </a:xfrm>
          <a:prstGeom prst="rect">
            <a:avLst/>
          </a:prstGeom>
          <a:solidFill>
            <a:schemeClr val="tx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id-ID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Rencana Program</a:t>
            </a:r>
            <a:r>
              <a:rPr kumimoji="1" lang="en-US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dan</a:t>
            </a:r>
            <a:r>
              <a:rPr kumimoji="1" lang="en-US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Kegiatan</a:t>
            </a:r>
            <a:r>
              <a:rPr kumimoji="1" lang="en-US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  </a:t>
            </a:r>
            <a:r>
              <a:rPr kumimoji="1" lang="en-US" sz="2400" b="1" dirty="0" err="1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Tahun</a:t>
            </a:r>
            <a:r>
              <a:rPr kumimoji="1" lang="en-US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Anggaran</a:t>
            </a:r>
            <a:r>
              <a:rPr kumimoji="1" lang="id-ID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 smtClean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201</a:t>
            </a:r>
            <a:r>
              <a:rPr kumimoji="1" lang="id-ID" sz="2400" b="1" dirty="0">
                <a:solidFill>
                  <a:schemeClr val="bg2"/>
                </a:solidFill>
                <a:latin typeface="Monotype Corsiva" pitchFamily="66" charset="0"/>
                <a:cs typeface="Arial" charset="0"/>
              </a:rPr>
              <a:t>7</a:t>
            </a:r>
            <a:endParaRPr lang="en-US" sz="2400" b="1" dirty="0">
              <a:solidFill>
                <a:schemeClr val="bg2"/>
              </a:solidFill>
              <a:cs typeface="Arial" charset="0"/>
            </a:endParaRPr>
          </a:p>
        </p:txBody>
      </p:sp>
      <p:graphicFrame>
        <p:nvGraphicFramePr>
          <p:cNvPr id="6" name="Group 1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199849061"/>
              </p:ext>
            </p:extLst>
          </p:nvPr>
        </p:nvGraphicFramePr>
        <p:xfrm>
          <a:off x="304801" y="1066800"/>
          <a:ext cx="8229600" cy="5334000"/>
        </p:xfrm>
        <a:graphic>
          <a:graphicData uri="http://schemas.openxmlformats.org/drawingml/2006/table">
            <a:tbl>
              <a:tblPr/>
              <a:tblGrid>
                <a:gridCol w="368831"/>
                <a:gridCol w="3983376"/>
                <a:gridCol w="2065454"/>
                <a:gridCol w="1811939"/>
              </a:tblGrid>
              <a:tr h="375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PROGRAM DAN KEGIATAN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USULAN 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ANGGARAN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JUMLAH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PENYELENGGARAAN MANAJEMEN KEPEGAWAIAN NEGARA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2,090,367,000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2,090,367,000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1.  LAPORAN PELAKSANAAN CAT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50,518,000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2.  PENINGKATAN PELAYANAN MUTASI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ATK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ISO 9001 - 2008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282,417,000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3.  PENINGKATAN PELAYANAN STATUS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KEPEGAWAIAN DAN PENSIUN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ATK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279,825,000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4.  PENINGKATAN PELAYANAN BIMTEK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Diklat Analis Kepegawaian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Sosialisasi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Peraturan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Kepala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BKN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dalam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rangka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Bintek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880,726,000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86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5.  PENINGKATAN PELAYANAN INFORMASI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KEPEGAWAIAN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ATK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491,809,000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1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28253298"/>
              </p:ext>
            </p:extLst>
          </p:nvPr>
        </p:nvGraphicFramePr>
        <p:xfrm>
          <a:off x="304800" y="1066800"/>
          <a:ext cx="8229600" cy="5547360"/>
        </p:xfrm>
        <a:graphic>
          <a:graphicData uri="http://schemas.openxmlformats.org/drawingml/2006/table">
            <a:tbl>
              <a:tblPr/>
              <a:tblGrid>
                <a:gridCol w="368831"/>
                <a:gridCol w="3983376"/>
                <a:gridCol w="2065454"/>
                <a:gridCol w="1811939"/>
              </a:tblGrid>
              <a:tr h="375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PROGRAM DAN KEGIATAN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USULAN 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ANGGARAN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JUMLAH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C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PENYELENGGARAAN MANAJEMEN KEPEGAWAIAN NEGARA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2,090,367,000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2,090,367,000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1.  LAPORAN PELAKSANAAN CAT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50,518,000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50.518.000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2.  PENINGKATAN PELAYANAN MUTASI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ATK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ISO 9001 - 2008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282,417,000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282.417.000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3.  PENINGKATAN PELAYANAN STATUS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KEPEGAWAIAN DAN PENSIUN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ATK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279,825,000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279.825.000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9196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4.  PENINGKATAN PELAYANAN BIMTEK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Diklat Analis Kepegawaian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Sosialisasi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Peraturan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Kepala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BKN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dalam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rangka</a:t>
                      </a: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Bintek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880,726,000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880.726.000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3864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5.  PENINGKATAN PELAYANAN INFORMASI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     KEPEGAWAIAN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ATK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Bahan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Pengadaan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Komputer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     -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Belanja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Perjalanan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Dinas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491,809,000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491.809.000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graphicFrame>
        <p:nvGraphicFramePr>
          <p:cNvPr id="4" name="Group 1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70804139"/>
              </p:ext>
            </p:extLst>
          </p:nvPr>
        </p:nvGraphicFramePr>
        <p:xfrm>
          <a:off x="457200" y="1752600"/>
          <a:ext cx="8229600" cy="2057400"/>
        </p:xfrm>
        <a:graphic>
          <a:graphicData uri="http://schemas.openxmlformats.org/drawingml/2006/table">
            <a:tbl>
              <a:tblPr/>
              <a:tblGrid>
                <a:gridCol w="368831"/>
                <a:gridCol w="3983376"/>
                <a:gridCol w="2065454"/>
                <a:gridCol w="1811939"/>
              </a:tblGrid>
              <a:tr h="375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PROGRAM DAN KEGIATAN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USULAN </a:t>
                      </a: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ANGGARAN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JUMLAH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585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NIP yang ditetapkan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- ATK dan Bahan Komputer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15.069.000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15.069.000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" charset="0"/>
                        </a:rPr>
                        <a:t>Karis/ Karsu/Karpeg yang ditetapkan Kantor Regional 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90.003.000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90.003.000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7200" y="762000"/>
            <a:ext cx="3886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dirty="0" smtClean="0"/>
              <a:t>Lanjutan C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0769521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id-ID" dirty="0" smtClean="0"/>
              <a:t>Pengalihan Status PNS Provinsi ke Kab</a:t>
            </a:r>
            <a:endParaRPr lang="id-ID" dirty="0"/>
          </a:p>
        </p:txBody>
      </p:sp>
      <p:pic>
        <p:nvPicPr>
          <p:cNvPr id="3074" name="Picture 2" descr="C:\Users\User\Pictures\rumah-adat-kalimantan-selatan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24" y="530225"/>
            <a:ext cx="7777389" cy="434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59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688848"/>
          </a:xfrm>
        </p:spPr>
        <p:txBody>
          <a:bodyPr/>
          <a:lstStyle/>
          <a:p>
            <a:r>
              <a:rPr lang="id-ID" dirty="0" smtClean="0"/>
              <a:t>Laporan Pelaksanaan Pengalihan Status 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25272515"/>
              </p:ext>
            </p:extLst>
          </p:nvPr>
        </p:nvGraphicFramePr>
        <p:xfrm>
          <a:off x="990600" y="1397000"/>
          <a:ext cx="7238999" cy="447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704"/>
                <a:gridCol w="2988058"/>
                <a:gridCol w="2056534"/>
                <a:gridCol w="1480703"/>
              </a:tblGrid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Ket</a:t>
                      </a:r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Guru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15744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Tenaga Pendidikan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1107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    16.851</a:t>
                      </a:r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Kehutanan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1716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Tenaga Kerja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145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5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Perhubungan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99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6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ESDM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102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  <a:tr h="558800"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Jumlah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18,913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Right Brace 1"/>
          <p:cNvSpPr/>
          <p:nvPr/>
        </p:nvSpPr>
        <p:spPr>
          <a:xfrm>
            <a:off x="6629400" y="2209800"/>
            <a:ext cx="533400" cy="838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22641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Inovasi pada Kanreg VIII</a:t>
            </a:r>
            <a:endParaRPr lang="id-ID" dirty="0"/>
          </a:p>
        </p:txBody>
      </p:sp>
      <p:pic>
        <p:nvPicPr>
          <p:cNvPr id="2050" name="Picture 2" descr="C:\Users\User\Pictures\kal-se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09625"/>
            <a:ext cx="7924800" cy="4448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2385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87448428"/>
              </p:ext>
            </p:extLst>
          </p:nvPr>
        </p:nvGraphicFramePr>
        <p:xfrm>
          <a:off x="533399" y="1524000"/>
          <a:ext cx="8229602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1"/>
                <a:gridCol w="3810000"/>
                <a:gridCol w="1840310"/>
                <a:gridCol w="2045891"/>
              </a:tblGrid>
              <a:tr h="660465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No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Kegiatan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Anggaran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Waktu</a:t>
                      </a:r>
                      <a:r>
                        <a:rPr lang="id-ID" baseline="0" dirty="0" smtClean="0"/>
                        <a:t> Pelaksanaan </a:t>
                      </a:r>
                      <a:endParaRPr lang="id-ID" dirty="0" smtClean="0"/>
                    </a:p>
                  </a:txBody>
                  <a:tcPr/>
                </a:tc>
              </a:tr>
              <a:tr h="1015935">
                <a:tc>
                  <a:txBody>
                    <a:bodyPr/>
                    <a:lstStyle/>
                    <a:p>
                      <a:r>
                        <a:rPr lang="id-ID" dirty="0" smtClean="0"/>
                        <a:t>1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Aplikasi E- CIS ( Electronic Civil Service Integrated System 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Januari sd Desember 2017</a:t>
                      </a:r>
                      <a:endParaRPr lang="id-ID" dirty="0"/>
                    </a:p>
                  </a:txBody>
                  <a:tcPr/>
                </a:tc>
              </a:tr>
              <a:tr h="382650">
                <a:tc>
                  <a:txBody>
                    <a:bodyPr/>
                    <a:lstStyle/>
                    <a:p>
                      <a:r>
                        <a:rPr lang="id-ID" dirty="0" smtClean="0"/>
                        <a:t>2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Layanan</a:t>
                      </a:r>
                      <a:r>
                        <a:rPr lang="id-ID" baseline="0" dirty="0" smtClean="0"/>
                        <a:t> Cek Usul dan Perbaikan Data ( SMS Gateway)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Januari sd Desember 2017</a:t>
                      </a:r>
                      <a:endParaRPr lang="id-ID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id-ID" dirty="0" smtClean="0"/>
                        <a:t>3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Aplikasi C2 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Januari sd Desember 2017</a:t>
                      </a:r>
                    </a:p>
                    <a:p>
                      <a:endParaRPr lang="id-ID" dirty="0"/>
                    </a:p>
                  </a:txBody>
                  <a:tcPr/>
                </a:tc>
              </a:tr>
              <a:tr h="382650">
                <a:tc>
                  <a:txBody>
                    <a:bodyPr/>
                    <a:lstStyle/>
                    <a:p>
                      <a:r>
                        <a:rPr lang="id-ID" dirty="0" smtClean="0"/>
                        <a:t>4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Aplikasi Bank</a:t>
                      </a:r>
                      <a:r>
                        <a:rPr lang="id-ID" baseline="0" dirty="0" smtClean="0"/>
                        <a:t> Kasus Kepegawaian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dirty="0" smtClean="0"/>
                        <a:t>Januari sd Desember 2017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47800" y="8382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Inovasi Pada Kantor Regional VIII BKN Banjarmasin TA 2017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317538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183880" cy="533400"/>
          </a:xfrm>
        </p:spPr>
        <p:txBody>
          <a:bodyPr>
            <a:normAutofit fontScale="90000"/>
          </a:bodyPr>
          <a:lstStyle/>
          <a:p>
            <a:r>
              <a:rPr lang="id-ID" dirty="0"/>
              <a:t> </a:t>
            </a:r>
            <a:r>
              <a:rPr lang="id-ID" dirty="0" smtClean="0"/>
              <a:t>E - CIS</a:t>
            </a:r>
            <a:endParaRPr lang="id-ID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7" y="990600"/>
            <a:ext cx="7716838" cy="488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783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83880" cy="685800"/>
          </a:xfrm>
        </p:spPr>
        <p:txBody>
          <a:bodyPr>
            <a:normAutofit/>
          </a:bodyPr>
          <a:lstStyle/>
          <a:p>
            <a:r>
              <a:rPr lang="id-ID" sz="1600" dirty="0" smtClean="0"/>
              <a:t>http</a:t>
            </a:r>
            <a:r>
              <a:rPr lang="id-ID" sz="1600" dirty="0"/>
              <a:t>://www.kanreg8bkn.web.id/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448657" cy="533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474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38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183880" cy="105156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Sekian dan Terima Kasih</a:t>
            </a: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22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09c2e-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2" y="761999"/>
            <a:ext cx="6529388" cy="2943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1066800"/>
            <a:ext cx="8382000" cy="14763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anchor="ctr">
            <a:normAutofit fontScale="97500" lnSpcReduction="10000"/>
          </a:bodyPr>
          <a:lstStyle/>
          <a:p>
            <a:pPr algn="ctr">
              <a:defRPr/>
            </a:pPr>
            <a:r>
              <a:rPr lang="en-US" sz="3100" b="1" dirty="0">
                <a:solidFill>
                  <a:srgbClr val="CBDD1B"/>
                </a:solidFill>
                <a:latin typeface="Berlin Sans FB" pitchFamily="34" charset="0"/>
                <a:cs typeface="Arial" charset="0"/>
              </a:rPr>
              <a:t>REALISASI  ANGGARAN KANREG VIII BKN BANJARMASIN</a:t>
            </a:r>
            <a:endParaRPr lang="en-US" sz="1000" dirty="0">
              <a:solidFill>
                <a:srgbClr val="CBDD1B"/>
              </a:solidFill>
              <a:latin typeface="Bodoni MT Black" pitchFamily="18" charset="0"/>
              <a:cs typeface="Arial" charset="0"/>
            </a:endParaRPr>
          </a:p>
          <a:p>
            <a:pPr algn="ctr">
              <a:defRPr/>
            </a:pPr>
            <a:r>
              <a:rPr lang="id-ID" sz="3300" dirty="0" smtClean="0">
                <a:solidFill>
                  <a:srgbClr val="CBDD1B"/>
                </a:solidFill>
                <a:latin typeface="Berlin Sans FB Demi" pitchFamily="34" charset="0"/>
                <a:cs typeface="Arial" charset="0"/>
              </a:rPr>
              <a:t>Desember  2016</a:t>
            </a:r>
            <a:endParaRPr lang="en-GB" sz="3300" dirty="0">
              <a:solidFill>
                <a:srgbClr val="CBDD1B"/>
              </a:solidFill>
              <a:latin typeface="Berlin Sans FB Demi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3512" y="3962400"/>
            <a:ext cx="6629400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d-ID" dirty="0" smtClean="0"/>
              <a:t>PAGU ANGGARAN 2016		: Rp. 11.470.093.000</a:t>
            </a:r>
          </a:p>
          <a:p>
            <a:r>
              <a:rPr lang="id-ID" dirty="0" smtClean="0"/>
              <a:t>REALISASI BLN DESEMBER 2016	</a:t>
            </a:r>
            <a:r>
              <a:rPr lang="id-ID" u="sng" dirty="0" smtClean="0"/>
              <a:t>: Rp. 10.578.820.716</a:t>
            </a:r>
          </a:p>
          <a:p>
            <a:r>
              <a:rPr lang="id-ID" dirty="0" smtClean="0"/>
              <a:t>SISA				: Rp.     891.272.284</a:t>
            </a:r>
          </a:p>
          <a:p>
            <a:endParaRPr lang="id-ID" dirty="0"/>
          </a:p>
          <a:p>
            <a:r>
              <a:rPr lang="id-ID" dirty="0" smtClean="0"/>
              <a:t>PERSENTASE			: </a:t>
            </a:r>
            <a:r>
              <a:rPr lang="id-ID" dirty="0" smtClean="0"/>
              <a:t>92,23 </a:t>
            </a:r>
            <a:r>
              <a:rPr lang="id-ID" dirty="0" smtClean="0"/>
              <a:t>%</a:t>
            </a:r>
          </a:p>
          <a:p>
            <a:r>
              <a:rPr lang="id-ID" dirty="0" smtClean="0"/>
              <a:t>PAGU BLOKIR BINTANG		: Rp.     477.229.000</a:t>
            </a:r>
            <a:endParaRPr lang="id-ID" dirty="0"/>
          </a:p>
        </p:txBody>
      </p:sp>
    </p:spTree>
  </p:cSld>
  <p:clrMapOvr>
    <a:masterClrMapping/>
  </p:clrMapOvr>
  <p:transition spd="med" advClick="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876800"/>
            <a:ext cx="18192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0998395"/>
              </p:ext>
            </p:extLst>
          </p:nvPr>
        </p:nvGraphicFramePr>
        <p:xfrm>
          <a:off x="533400" y="990600"/>
          <a:ext cx="8001000" cy="4213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"/>
                <a:gridCol w="2180947"/>
                <a:gridCol w="1631272"/>
                <a:gridCol w="1631272"/>
                <a:gridCol w="1475913"/>
                <a:gridCol w="776796"/>
              </a:tblGrid>
              <a:tr h="656634"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NO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PROGRAM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PAGU</a:t>
                      </a:r>
                      <a:r>
                        <a:rPr lang="id-ID" sz="1400" baseline="0" dirty="0" smtClean="0"/>
                        <a:t> ANGGARAN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1400" dirty="0" smtClean="0"/>
                        <a:t>REALISASI</a:t>
                      </a:r>
                    </a:p>
                    <a:p>
                      <a:pPr algn="ctr"/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 SISA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400" dirty="0" smtClean="0"/>
                        <a:t>%</a:t>
                      </a:r>
                      <a:endParaRPr lang="id-ID" sz="1400" dirty="0"/>
                    </a:p>
                  </a:txBody>
                  <a:tcPr/>
                </a:tc>
              </a:tr>
              <a:tr h="1197391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DUKUNGAN MANAJEMEN DAN PELAKSANAAN TUGAS TEKNIS LAINNYA BKN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9,532,556,000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8.862.391.166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670,164,834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92,97</a:t>
                      </a:r>
                      <a:endParaRPr lang="id-ID" sz="1400" dirty="0"/>
                    </a:p>
                  </a:txBody>
                  <a:tcPr/>
                </a:tc>
              </a:tr>
              <a:tr h="469944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B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PENINGKATAN SARANA DAN</a:t>
                      </a:r>
                      <a:r>
                        <a:rPr lang="id-ID" sz="1400" baseline="0" dirty="0" smtClean="0"/>
                        <a:t> PRASARANA APARATUR BKN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563,950,000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556.156.500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7.793.500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98.62</a:t>
                      </a:r>
                      <a:endParaRPr lang="id-ID" sz="1400" dirty="0"/>
                    </a:p>
                  </a:txBody>
                  <a:tcPr/>
                </a:tc>
              </a:tr>
              <a:tr h="469944"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C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PENYELENGGARAAN MANAJEMEN KEPEGAWAIAN</a:t>
                      </a:r>
                      <a:r>
                        <a:rPr lang="id-ID" sz="1400" baseline="0" dirty="0" smtClean="0"/>
                        <a:t> NEGARA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1.373.587.000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1.160.273.050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213.313.950</a:t>
                      </a:r>
                      <a:endParaRPr lang="id-ID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400" dirty="0" smtClean="0"/>
                        <a:t>84.47</a:t>
                      </a:r>
                      <a:endParaRPr lang="id-ID" sz="1400" dirty="0"/>
                    </a:p>
                  </a:txBody>
                  <a:tcPr/>
                </a:tc>
              </a:tr>
              <a:tr h="469944">
                <a:tc>
                  <a:txBody>
                    <a:bodyPr/>
                    <a:lstStyle/>
                    <a:p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JUMLAH</a:t>
                      </a:r>
                      <a:r>
                        <a:rPr lang="id-ID" sz="1400" baseline="0" dirty="0" smtClean="0">
                          <a:solidFill>
                            <a:schemeClr val="tx1"/>
                          </a:solidFill>
                        </a:rPr>
                        <a:t>  &gt;&gt;&gt;&gt;&gt;&gt;&gt;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11.470.093.000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10.578.820.716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891.272.284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d-ID" sz="1400" dirty="0" smtClean="0">
                          <a:solidFill>
                            <a:schemeClr val="tx1"/>
                          </a:solidFill>
                        </a:rPr>
                        <a:t>92.23</a:t>
                      </a:r>
                      <a:endParaRPr lang="id-ID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28625" y="228600"/>
            <a:ext cx="8229600" cy="609600"/>
          </a:xfrm>
          <a:prstGeom prst="rect">
            <a:avLst/>
          </a:prstGeom>
          <a:solidFill>
            <a:schemeClr val="bg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kern="0" dirty="0" smtClean="0">
                <a:latin typeface="+mj-lt"/>
                <a:ea typeface="+mj-ea"/>
                <a:cs typeface="+mj-cs"/>
              </a:rPr>
              <a:t>REALISASI </a:t>
            </a:r>
            <a:r>
              <a:rPr lang="id-ID" sz="2000" kern="0" dirty="0" smtClean="0">
                <a:latin typeface="+mj-lt"/>
                <a:ea typeface="+mj-ea"/>
                <a:cs typeface="+mj-cs"/>
              </a:rPr>
              <a:t>ANGGARAN </a:t>
            </a:r>
            <a:r>
              <a:rPr lang="en-US" sz="2000" kern="0" dirty="0" smtClean="0">
                <a:latin typeface="+mj-lt"/>
                <a:ea typeface="+mj-ea"/>
                <a:cs typeface="+mj-cs"/>
              </a:rPr>
              <a:t>201</a:t>
            </a:r>
            <a:r>
              <a:rPr lang="id-ID" sz="2000" kern="0" dirty="0">
                <a:latin typeface="+mj-lt"/>
                <a:ea typeface="+mj-ea"/>
                <a:cs typeface="+mj-cs"/>
              </a:rPr>
              <a:t>6</a:t>
            </a:r>
            <a:endParaRPr lang="en-GB" sz="2000" kern="0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Group 57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54931098"/>
              </p:ext>
            </p:extLst>
          </p:nvPr>
        </p:nvGraphicFramePr>
        <p:xfrm>
          <a:off x="685800" y="838200"/>
          <a:ext cx="8077200" cy="5795083"/>
        </p:xfrm>
        <a:graphic>
          <a:graphicData uri="http://schemas.openxmlformats.org/drawingml/2006/table">
            <a:tbl>
              <a:tblPr/>
              <a:tblGrid>
                <a:gridCol w="348155"/>
                <a:gridCol w="2959650"/>
                <a:gridCol w="1307737"/>
                <a:gridCol w="1230811"/>
                <a:gridCol w="1384663"/>
                <a:gridCol w="846184"/>
              </a:tblGrid>
              <a:tr h="46138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SASARAN/PROGRAM/KEGIATAN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PENYERAPAN ANGGARAN     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592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PAGU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REALISASI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0592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DUKUNGAN MANAJEMEN DAN PELAKSANAAN TUGAS TEKNIS LAINNYA BKN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9.532.556.000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8.862.391.166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670.164.834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92.97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138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PERENCANAAN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52,923,000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51,280,400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1,642,600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96,90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5929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LAPORAN KINERJA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65,200,000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53,784,680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11.415.320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82,49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461389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LAPORAN KEUANGAN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48,440,000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46,838,600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1,601,400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96,69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72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PENGELOLAAN KEPEGAWAIAN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115,435,000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110.860.194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4.574.806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96,04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72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SISTEM APLIKASI BARANG MILIK NEGARA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30,240,000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27,780,000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2.460.000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91,87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72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LAPORAN KEHUMASAN DAN KEPROTOKOLAN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63,744,000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50,612,800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13.131.200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79,40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72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7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LAYANAN PERKANTORAN (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Gaji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Tunjangan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9,139,699,000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8,507,677,492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632.021.508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93,08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  <a:tr h="5372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charset="0"/>
                        </a:rPr>
                        <a:t>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Perangkat Pengolah Data Dan Komunikasi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16,875,000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13,557,000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3.318.000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80,34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oup 57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145834746"/>
              </p:ext>
            </p:extLst>
          </p:nvPr>
        </p:nvGraphicFramePr>
        <p:xfrm>
          <a:off x="457200" y="1295400"/>
          <a:ext cx="8229600" cy="4041363"/>
        </p:xfrm>
        <a:graphic>
          <a:graphicData uri="http://schemas.openxmlformats.org/drawingml/2006/table">
            <a:tbl>
              <a:tblPr/>
              <a:tblGrid>
                <a:gridCol w="381000"/>
                <a:gridCol w="3276600"/>
                <a:gridCol w="1371600"/>
                <a:gridCol w="1219200"/>
                <a:gridCol w="1233510"/>
                <a:gridCol w="747690"/>
              </a:tblGrid>
              <a:tr h="6134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SASARAN/PROGRAM/KEGIATAN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PENYERAPAN ANGGARAN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Realisasi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051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PAGU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REALISASI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1348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 PENINGKATAN SARANA DAN PRASARANA APARATUR BKN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563,950,000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217,204,500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346,745,500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38,51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8562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KEGIATAN 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78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GEDUNG KANTOR YG DIRENOVASI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252,712,000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245,703,500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7.008.500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97,23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78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PENGADAAN PENGOLAH DATA DAN KOMUNIKASI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135,900,000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135,891,000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99,99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7882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PENGADAAN PERALATAN DAN FASILITAS PERKANTORAN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175,338,000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174,562,000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776.000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99,56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620000" y="381000"/>
            <a:ext cx="1219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fontAlgn="auto">
              <a:spcAft>
                <a:spcPts val="0"/>
              </a:spcAft>
              <a:defRPr/>
            </a:pPr>
            <a:r>
              <a:rPr lang="en-GB" sz="1400" i="1" kern="0" dirty="0" err="1">
                <a:solidFill>
                  <a:schemeClr val="bg2"/>
                </a:solidFill>
                <a:latin typeface="+mj-lt"/>
                <a:ea typeface="+mj-ea"/>
                <a:cs typeface="+mj-cs"/>
              </a:rPr>
              <a:t>Lanjutan</a:t>
            </a:r>
            <a:r>
              <a:rPr lang="en-GB" sz="1400" i="1" kern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477000" y="-76200"/>
            <a:ext cx="2438400" cy="533400"/>
          </a:xfrm>
        </p:spPr>
        <p:txBody>
          <a:bodyPr/>
          <a:lstStyle/>
          <a:p>
            <a:pPr algn="r"/>
            <a:r>
              <a:rPr lang="fi-FI" sz="1400" smtClean="0">
                <a:latin typeface="Aharoni" pitchFamily="2" charset="-79"/>
                <a:cs typeface="Aharoni" pitchFamily="2" charset="-79"/>
              </a:rPr>
              <a:t/>
            </a:r>
            <a:br>
              <a:rPr lang="fi-FI" sz="1400" smtClean="0">
                <a:latin typeface="Aharoni" pitchFamily="2" charset="-79"/>
                <a:cs typeface="Aharoni" pitchFamily="2" charset="-79"/>
              </a:rPr>
            </a:br>
            <a:r>
              <a:rPr lang="en-US" sz="1400" smtClean="0">
                <a:latin typeface="Aharoni" pitchFamily="2" charset="-79"/>
                <a:cs typeface="Aharoni" pitchFamily="2" charset="-79"/>
              </a:rPr>
              <a:t>Lanjutan </a:t>
            </a:r>
          </a:p>
        </p:txBody>
      </p:sp>
      <p:graphicFrame>
        <p:nvGraphicFramePr>
          <p:cNvPr id="15" name="Group 578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6636598"/>
              </p:ext>
            </p:extLst>
          </p:nvPr>
        </p:nvGraphicFramePr>
        <p:xfrm>
          <a:off x="381000" y="838200"/>
          <a:ext cx="8410605" cy="5398577"/>
        </p:xfrm>
        <a:graphic>
          <a:graphicData uri="http://schemas.openxmlformats.org/drawingml/2006/table">
            <a:tbl>
              <a:tblPr/>
              <a:tblGrid>
                <a:gridCol w="381000"/>
                <a:gridCol w="3429000"/>
                <a:gridCol w="1295400"/>
                <a:gridCol w="1295400"/>
                <a:gridCol w="1219200"/>
                <a:gridCol w="790605"/>
              </a:tblGrid>
              <a:tr h="41054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SASARAN/PROGRAM/KEGIATAN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PENYERAPAN ANGGARAN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867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PAGU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REALISASI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SISA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07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PROGRAM PENYELENGGARAAN MANAJEMEN KEPEGAWAIAN NEGARA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1.373.587.000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1.160.273.050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213.313.950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84.47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684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KEGIATAN 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054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LAPORAN PELAKSANAAN CAT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51,121,000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34,382,000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16.739.000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67,26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686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NOTA PERSETUJUAN KP,PMK DAN MUTASI LAINNYA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321,270,000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279,915,080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d-ID" sz="12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41.354.920</a:t>
                      </a:r>
                      <a:endParaRPr lang="en-US" sz="12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87,13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07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NIP YANG DITETAPKAN ( ATK DAN BAHAN KOMPUTER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5,000,000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5,000,000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054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KARPEG/KARIS/KARSU YANG DITETAPKAN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30,046,000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10,200,000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19,846,000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33,95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07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SK PENSIUN YG DITETAPKAN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329,650,000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320,335,300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9.314.700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97,17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1422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BIMBINGAN TEKNIS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343,178,000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236,249,420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106,928,580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68,84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3605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DOKUMEN KEPEGAWAIAN YG DIKELOLA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293,322,000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279.191.250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14.130750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95.18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78070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d-ID" dirty="0" smtClean="0"/>
              <a:t>Rencana Anggaran Dan Kegiatan  2017</a:t>
            </a:r>
            <a:endParaRPr lang="id-ID" dirty="0"/>
          </a:p>
        </p:txBody>
      </p:sp>
      <p:pic>
        <p:nvPicPr>
          <p:cNvPr id="1026" name="Picture 2" descr="C:\Users\User\Pictures\menarapandangbanjarmasi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69" y="766762"/>
            <a:ext cx="7429500" cy="44148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735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oup 10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96838097"/>
              </p:ext>
            </p:extLst>
          </p:nvPr>
        </p:nvGraphicFramePr>
        <p:xfrm>
          <a:off x="457200" y="1447800"/>
          <a:ext cx="7848600" cy="4267534"/>
        </p:xfrm>
        <a:graphic>
          <a:graphicData uri="http://schemas.openxmlformats.org/drawingml/2006/table">
            <a:tbl>
              <a:tblPr/>
              <a:tblGrid>
                <a:gridCol w="609600"/>
                <a:gridCol w="4800600"/>
                <a:gridCol w="2438400"/>
              </a:tblGrid>
              <a:tr h="10039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PROGRAM</a:t>
                      </a: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ANGGARAN</a:t>
                      </a:r>
                      <a:endParaRPr kumimoji="1" lang="en-GB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72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DUKUNGAN MANAJEMEN &amp; PELAKSANAAN TUGAS TEKNIS LAINNYA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 BKN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8,162,727,000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9472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PENINGKATAN SARANA DAN PRASARANA APAR</a:t>
                      </a:r>
                      <a:r>
                        <a:rPr kumimoji="1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AT</a:t>
                      </a: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UR BKN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1,500,000,000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62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C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PENYELENGGARAAN MANAJEMEN KEPEGAWAIAN NEGARA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2,090,367,000</a:t>
                      </a:r>
                      <a:endParaRPr kumimoji="1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60689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1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JUMLAH</a:t>
                      </a:r>
                      <a:endParaRPr kumimoji="1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11,753,094,000</a:t>
                      </a:r>
                      <a:endParaRPr kumimoji="1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1371600" y="604652"/>
            <a:ext cx="678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kumimoji="1" 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Rencana Program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dan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Kegiatan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 </a:t>
            </a:r>
            <a:r>
              <a:rPr kumimoji="1"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Tahun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Anggaran</a:t>
            </a:r>
            <a:r>
              <a:rPr kumimoji="1" 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2017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  <a:p>
            <a:pPr algn="ctr"/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477000" y="-76200"/>
            <a:ext cx="2438400" cy="533400"/>
          </a:xfrm>
        </p:spPr>
        <p:txBody>
          <a:bodyPr/>
          <a:lstStyle/>
          <a:p>
            <a:pPr algn="r"/>
            <a:r>
              <a:rPr lang="fi-FI" sz="1400" smtClean="0">
                <a:latin typeface="Aharoni" pitchFamily="2" charset="-79"/>
                <a:cs typeface="Aharoni" pitchFamily="2" charset="-79"/>
              </a:rPr>
              <a:t/>
            </a:r>
            <a:br>
              <a:rPr lang="fi-FI" sz="1400" smtClean="0">
                <a:latin typeface="Aharoni" pitchFamily="2" charset="-79"/>
                <a:cs typeface="Aharoni" pitchFamily="2" charset="-79"/>
              </a:rPr>
            </a:br>
            <a:r>
              <a:rPr lang="en-US" sz="1400" smtClean="0">
                <a:latin typeface="Aharoni" pitchFamily="2" charset="-79"/>
                <a:cs typeface="Aharoni" pitchFamily="2" charset="-79"/>
              </a:rPr>
              <a:t>Lanjutan </a:t>
            </a: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762000" y="685800"/>
            <a:ext cx="7543800" cy="461963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kumimoji="1" 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Rencana Program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dan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Kegiatan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 </a:t>
            </a:r>
            <a:r>
              <a:rPr kumimoji="1"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Tahun</a:t>
            </a:r>
            <a:r>
              <a:rPr kumimoji="1"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Anggaran</a:t>
            </a:r>
            <a:r>
              <a:rPr kumimoji="1" lang="id-ID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 </a:t>
            </a:r>
            <a:r>
              <a:rPr kumimoji="1" lang="id-ID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  <a:cs typeface="Arial" charset="0"/>
              </a:rPr>
              <a:t>2017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cs typeface="Arial" charset="0"/>
            </a:endParaRPr>
          </a:p>
        </p:txBody>
      </p:sp>
      <p:graphicFrame>
        <p:nvGraphicFramePr>
          <p:cNvPr id="7" name="Group 11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68859525"/>
              </p:ext>
            </p:extLst>
          </p:nvPr>
        </p:nvGraphicFramePr>
        <p:xfrm>
          <a:off x="357188" y="1446213"/>
          <a:ext cx="8501121" cy="4802078"/>
        </p:xfrm>
        <a:graphic>
          <a:graphicData uri="http://schemas.openxmlformats.org/drawingml/2006/table">
            <a:tbl>
              <a:tblPr/>
              <a:tblGrid>
                <a:gridCol w="404812"/>
                <a:gridCol w="4953000"/>
                <a:gridCol w="1600200"/>
                <a:gridCol w="1543109"/>
              </a:tblGrid>
              <a:tr h="56736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No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PROGRAM DAN KEGIATAN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PAGU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ANGGARAN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JUMLAH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 </a:t>
                      </a:r>
                      <a:endParaRPr kumimoji="0" lang="id-ID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Microsoft Sans Serif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67361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PROGRAM DUKUNGAN MANAJEMEN DAN PELAKSANAAN TUGAS TEKNIS LAINNYA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8.162.727.000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charset="0"/>
                        </a:rPr>
                        <a:t>8.162.727.000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7685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 DOKUMEN PERENCANAAN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48,430,000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 DOKUMEN LA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YANAN PEMANTAUAN DAN EVALUASI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38,800,000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3.  DOKUMEN L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AYANAN MANAJEMEN SDM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91,394,000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4.  DOKUMEN 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MANAJEMEN KEUANGAN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34,500,000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5.  DOKUMEN 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MANAJEMEN BMN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39,660,000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6.  LAPORAN 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HUBUNGAN MASYARAKAT DAN KOMUNIKASI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42,958,000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1520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Microsoft Sans Serif" pitchFamily="34" charset="0"/>
                          <a:cs typeface="Microsoft Sans Serif" pitchFamily="34" charset="0"/>
                        </a:rPr>
                        <a:t> 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  LAYANAN 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PROTOKOLER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22,538,000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9289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8.  LAYANAN PERKANTORAN (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Keperluan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sehari-hari</a:t>
                      </a: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kumimoji="0" lang="en-US" sz="13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Perkantoran</a:t>
                      </a: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,  Gaji , Uang Makan dll )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7,844,447,000</a:t>
                      </a:r>
                      <a:endParaRPr kumimoji="0" lang="en-US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6038</TotalTime>
  <Words>910</Words>
  <Application>Microsoft Office PowerPoint</Application>
  <PresentationFormat>On-screen Show (4:3)</PresentationFormat>
  <Paragraphs>442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Slide 1</vt:lpstr>
      <vt:lpstr>Slide 2</vt:lpstr>
      <vt:lpstr>Slide 3</vt:lpstr>
      <vt:lpstr>Slide 4</vt:lpstr>
      <vt:lpstr>Slide 5</vt:lpstr>
      <vt:lpstr> Lanjutan </vt:lpstr>
      <vt:lpstr>Rencana Anggaran Dan Kegiatan  2017</vt:lpstr>
      <vt:lpstr>Slide 8</vt:lpstr>
      <vt:lpstr> Lanjutan </vt:lpstr>
      <vt:lpstr> Lanjutan </vt:lpstr>
      <vt:lpstr> Lanjutan </vt:lpstr>
      <vt:lpstr>Slide 12</vt:lpstr>
      <vt:lpstr>Pengalihan Status PNS Provinsi ke Kab</vt:lpstr>
      <vt:lpstr>Slide 14</vt:lpstr>
      <vt:lpstr>Inovasi pada Kanreg VIII</vt:lpstr>
      <vt:lpstr>Slide 16</vt:lpstr>
      <vt:lpstr> E - CIS</vt:lpstr>
      <vt:lpstr>http://www.kanreg8bkn.web.id/</vt:lpstr>
      <vt:lpstr>Sekian dan Terima Kasih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PELANGGARAN DISIPLIN</dc:title>
  <dc:creator>user</dc:creator>
  <cp:lastModifiedBy>Aria</cp:lastModifiedBy>
  <cp:revision>459</cp:revision>
  <cp:lastPrinted>2017-01-03T08:01:54Z</cp:lastPrinted>
  <dcterms:created xsi:type="dcterms:W3CDTF">2004-12-27T08:31:17Z</dcterms:created>
  <dcterms:modified xsi:type="dcterms:W3CDTF">2017-01-06T00:42:45Z</dcterms:modified>
</cp:coreProperties>
</file>