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1" r:id="rId3"/>
    <p:sldId id="268" r:id="rId4"/>
    <p:sldId id="271" r:id="rId5"/>
    <p:sldId id="263" r:id="rId6"/>
    <p:sldId id="269" r:id="rId7"/>
    <p:sldId id="276" r:id="rId8"/>
    <p:sldId id="265" r:id="rId9"/>
    <p:sldId id="270" r:id="rId10"/>
    <p:sldId id="277" r:id="rId11"/>
    <p:sldId id="27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D8D81C-DC9B-4A41-9FA3-20308214EDDB}" type="doc">
      <dgm:prSet loTypeId="urn:microsoft.com/office/officeart/2005/8/layout/cycle8" loCatId="cycle" qsTypeId="urn:microsoft.com/office/officeart/2005/8/quickstyle/simple1" qsCatId="simple" csTypeId="urn:microsoft.com/office/officeart/2005/8/colors/accent1_2" csCatId="accent1" phldr="1"/>
      <dgm:spPr/>
    </dgm:pt>
    <dgm:pt modelId="{07FB07BC-6509-4123-AF6B-D1DCF1C8D85C}">
      <dgm:prSet phldrT="[Text]" custT="1"/>
      <dgm:spPr/>
      <dgm:t>
        <a:bodyPr/>
        <a:lstStyle/>
        <a:p>
          <a:r>
            <a:rPr lang="en-US" sz="1100" b="1" dirty="0" smtClean="0">
              <a:solidFill>
                <a:schemeClr val="bg1"/>
              </a:solidFill>
            </a:rPr>
            <a:t>PENGEM-BANGAN TALENTA</a:t>
          </a:r>
          <a:endParaRPr lang="en-US" sz="1100" b="1" dirty="0">
            <a:solidFill>
              <a:schemeClr val="bg1"/>
            </a:solidFill>
          </a:endParaRPr>
        </a:p>
      </dgm:t>
    </dgm:pt>
    <dgm:pt modelId="{4760BD8C-B07D-45DE-8380-67A1E798436F}" type="parTrans" cxnId="{9494578C-A6B4-4D08-994A-77A132306DA3}">
      <dgm:prSet/>
      <dgm:spPr/>
      <dgm:t>
        <a:bodyPr/>
        <a:lstStyle/>
        <a:p>
          <a:endParaRPr lang="en-US"/>
        </a:p>
      </dgm:t>
    </dgm:pt>
    <dgm:pt modelId="{B6715BF3-7817-4CA4-8D2D-31313FBEF026}" type="sibTrans" cxnId="{9494578C-A6B4-4D08-994A-77A132306DA3}">
      <dgm:prSet/>
      <dgm:spPr/>
      <dgm:t>
        <a:bodyPr/>
        <a:lstStyle/>
        <a:p>
          <a:endParaRPr lang="en-US"/>
        </a:p>
      </dgm:t>
    </dgm:pt>
    <dgm:pt modelId="{B3A77026-FDB0-4F42-A89E-8DAFB3FDDEFE}">
      <dgm:prSet phldrT="[Text]" custT="1"/>
      <dgm:spPr/>
      <dgm:t>
        <a:bodyPr/>
        <a:lstStyle/>
        <a:p>
          <a:r>
            <a:rPr lang="en-US" sz="1100" b="1" dirty="0" smtClean="0">
              <a:solidFill>
                <a:srgbClr val="FFFF00"/>
              </a:solidFill>
            </a:rPr>
            <a:t>MEMPERTAHAN</a:t>
          </a:r>
          <a:r>
            <a:rPr lang="id-ID" sz="1100" b="1" dirty="0" smtClean="0">
              <a:solidFill>
                <a:srgbClr val="FFFF00"/>
              </a:solidFill>
            </a:rPr>
            <a:t>-</a:t>
          </a:r>
          <a:r>
            <a:rPr lang="en-US" sz="1100" b="1" dirty="0" smtClean="0">
              <a:solidFill>
                <a:srgbClr val="FFFF00"/>
              </a:solidFill>
            </a:rPr>
            <a:t>KAN TALENTA</a:t>
          </a:r>
          <a:endParaRPr lang="en-US" sz="1100" b="1" dirty="0">
            <a:solidFill>
              <a:srgbClr val="FFFF00"/>
            </a:solidFill>
          </a:endParaRPr>
        </a:p>
      </dgm:t>
    </dgm:pt>
    <dgm:pt modelId="{BDC8CA6D-2043-4313-8903-476138897F3E}" type="parTrans" cxnId="{4DB663A7-12D9-4F80-ACAD-1DB62EC503C7}">
      <dgm:prSet/>
      <dgm:spPr/>
      <dgm:t>
        <a:bodyPr/>
        <a:lstStyle/>
        <a:p>
          <a:endParaRPr lang="en-US"/>
        </a:p>
      </dgm:t>
    </dgm:pt>
    <dgm:pt modelId="{2B378FCC-92A5-457E-BA0B-6A8491270B74}" type="sibTrans" cxnId="{4DB663A7-12D9-4F80-ACAD-1DB62EC503C7}">
      <dgm:prSet/>
      <dgm:spPr/>
      <dgm:t>
        <a:bodyPr/>
        <a:lstStyle/>
        <a:p>
          <a:endParaRPr lang="en-US"/>
        </a:p>
      </dgm:t>
    </dgm:pt>
    <dgm:pt modelId="{B0483277-9E99-420F-9D33-089307FF4AD4}">
      <dgm:prSet phldrT="[Text]" custT="1"/>
      <dgm:spPr/>
      <dgm:t>
        <a:bodyPr/>
        <a:lstStyle/>
        <a:p>
          <a:r>
            <a:rPr lang="en-US" sz="1100" b="1" dirty="0" smtClean="0">
              <a:solidFill>
                <a:srgbClr val="FF0000"/>
              </a:solidFill>
              <a:latin typeface="+mn-lt"/>
            </a:rPr>
            <a:t>IDENTIFI</a:t>
          </a:r>
          <a:r>
            <a:rPr lang="id-ID" sz="1100" b="1" dirty="0" smtClean="0">
              <a:solidFill>
                <a:srgbClr val="FF0000"/>
              </a:solidFill>
              <a:latin typeface="+mn-lt"/>
            </a:rPr>
            <a:t>-</a:t>
          </a:r>
          <a:r>
            <a:rPr lang="en-US" sz="1100" b="1" dirty="0" smtClean="0">
              <a:solidFill>
                <a:srgbClr val="FF0000"/>
              </a:solidFill>
              <a:latin typeface="+mn-lt"/>
            </a:rPr>
            <a:t>KASI TALENTA</a:t>
          </a:r>
          <a:endParaRPr lang="en-US" sz="1100" b="1" dirty="0">
            <a:solidFill>
              <a:srgbClr val="FF0000"/>
            </a:solidFill>
            <a:latin typeface="+mn-lt"/>
          </a:endParaRPr>
        </a:p>
      </dgm:t>
    </dgm:pt>
    <dgm:pt modelId="{8DC2A3B4-3629-4E09-9858-C426D16EA7CD}" type="parTrans" cxnId="{8247F67B-D1A0-4512-B90C-B0799ED611E9}">
      <dgm:prSet/>
      <dgm:spPr/>
      <dgm:t>
        <a:bodyPr/>
        <a:lstStyle/>
        <a:p>
          <a:endParaRPr lang="en-US"/>
        </a:p>
      </dgm:t>
    </dgm:pt>
    <dgm:pt modelId="{0657EA45-0DF3-4C75-9030-380C22160214}" type="sibTrans" cxnId="{8247F67B-D1A0-4512-B90C-B0799ED611E9}">
      <dgm:prSet/>
      <dgm:spPr/>
      <dgm:t>
        <a:bodyPr/>
        <a:lstStyle/>
        <a:p>
          <a:endParaRPr lang="en-US"/>
        </a:p>
      </dgm:t>
    </dgm:pt>
    <dgm:pt modelId="{92C53D68-F1B6-4784-8C9A-7C4FC7CC9030}" type="pres">
      <dgm:prSet presAssocID="{1CD8D81C-DC9B-4A41-9FA3-20308214EDDB}" presName="compositeShape" presStyleCnt="0">
        <dgm:presLayoutVars>
          <dgm:chMax val="7"/>
          <dgm:dir/>
          <dgm:resizeHandles val="exact"/>
        </dgm:presLayoutVars>
      </dgm:prSet>
      <dgm:spPr/>
    </dgm:pt>
    <dgm:pt modelId="{D40BADA1-C287-4D4C-AAE5-176D9081DE66}" type="pres">
      <dgm:prSet presAssocID="{1CD8D81C-DC9B-4A41-9FA3-20308214EDDB}" presName="wedge1" presStyleLbl="node1" presStyleIdx="0" presStyleCnt="3"/>
      <dgm:spPr/>
      <dgm:t>
        <a:bodyPr/>
        <a:lstStyle/>
        <a:p>
          <a:endParaRPr lang="en-US"/>
        </a:p>
      </dgm:t>
    </dgm:pt>
    <dgm:pt modelId="{9E66597E-3124-410B-9E82-034D0C84C339}" type="pres">
      <dgm:prSet presAssocID="{1CD8D81C-DC9B-4A41-9FA3-20308214EDDB}" presName="dummy1a" presStyleCnt="0"/>
      <dgm:spPr/>
    </dgm:pt>
    <dgm:pt modelId="{06E38247-CCB1-441D-B776-FC1A69E0039F}" type="pres">
      <dgm:prSet presAssocID="{1CD8D81C-DC9B-4A41-9FA3-20308214EDDB}" presName="dummy1b" presStyleCnt="0"/>
      <dgm:spPr/>
    </dgm:pt>
    <dgm:pt modelId="{A5ED774C-30F6-4840-8C06-B0E107FC1481}" type="pres">
      <dgm:prSet presAssocID="{1CD8D81C-DC9B-4A41-9FA3-20308214EDDB}" presName="wedge1Tx" presStyleLbl="node1" presStyleIdx="0" presStyleCnt="3">
        <dgm:presLayoutVars>
          <dgm:chMax val="0"/>
          <dgm:chPref val="0"/>
          <dgm:bulletEnabled val="1"/>
        </dgm:presLayoutVars>
      </dgm:prSet>
      <dgm:spPr/>
      <dgm:t>
        <a:bodyPr/>
        <a:lstStyle/>
        <a:p>
          <a:endParaRPr lang="en-US"/>
        </a:p>
      </dgm:t>
    </dgm:pt>
    <dgm:pt modelId="{2F6F9A07-22A5-436E-9D44-2BADB26B27B7}" type="pres">
      <dgm:prSet presAssocID="{1CD8D81C-DC9B-4A41-9FA3-20308214EDDB}" presName="wedge2" presStyleLbl="node1" presStyleIdx="1" presStyleCnt="3"/>
      <dgm:spPr/>
      <dgm:t>
        <a:bodyPr/>
        <a:lstStyle/>
        <a:p>
          <a:endParaRPr lang="en-US"/>
        </a:p>
      </dgm:t>
    </dgm:pt>
    <dgm:pt modelId="{262345A7-B4C5-4498-89FE-CD5631A5BEB9}" type="pres">
      <dgm:prSet presAssocID="{1CD8D81C-DC9B-4A41-9FA3-20308214EDDB}" presName="dummy2a" presStyleCnt="0"/>
      <dgm:spPr/>
    </dgm:pt>
    <dgm:pt modelId="{D09AB692-9746-41F1-AD9F-96D55F62DDDA}" type="pres">
      <dgm:prSet presAssocID="{1CD8D81C-DC9B-4A41-9FA3-20308214EDDB}" presName="dummy2b" presStyleCnt="0"/>
      <dgm:spPr/>
    </dgm:pt>
    <dgm:pt modelId="{7C93FAC6-4DE5-4E6C-B1AC-A779DB700E13}" type="pres">
      <dgm:prSet presAssocID="{1CD8D81C-DC9B-4A41-9FA3-20308214EDDB}" presName="wedge2Tx" presStyleLbl="node1" presStyleIdx="1" presStyleCnt="3">
        <dgm:presLayoutVars>
          <dgm:chMax val="0"/>
          <dgm:chPref val="0"/>
          <dgm:bulletEnabled val="1"/>
        </dgm:presLayoutVars>
      </dgm:prSet>
      <dgm:spPr/>
      <dgm:t>
        <a:bodyPr/>
        <a:lstStyle/>
        <a:p>
          <a:endParaRPr lang="en-US"/>
        </a:p>
      </dgm:t>
    </dgm:pt>
    <dgm:pt modelId="{D895161B-8188-4E3E-A1CC-D8EA1A4D3D91}" type="pres">
      <dgm:prSet presAssocID="{1CD8D81C-DC9B-4A41-9FA3-20308214EDDB}" presName="wedge3" presStyleLbl="node1" presStyleIdx="2" presStyleCnt="3"/>
      <dgm:spPr/>
      <dgm:t>
        <a:bodyPr/>
        <a:lstStyle/>
        <a:p>
          <a:endParaRPr lang="en-US"/>
        </a:p>
      </dgm:t>
    </dgm:pt>
    <dgm:pt modelId="{0BAB928E-CF7A-48C9-BE65-FC7AF7433385}" type="pres">
      <dgm:prSet presAssocID="{1CD8D81C-DC9B-4A41-9FA3-20308214EDDB}" presName="dummy3a" presStyleCnt="0"/>
      <dgm:spPr/>
    </dgm:pt>
    <dgm:pt modelId="{4B28FC5E-E2C4-4289-ABD7-4B07C1AB1673}" type="pres">
      <dgm:prSet presAssocID="{1CD8D81C-DC9B-4A41-9FA3-20308214EDDB}" presName="dummy3b" presStyleCnt="0"/>
      <dgm:spPr/>
    </dgm:pt>
    <dgm:pt modelId="{69E465E1-0D39-43A6-82B4-5EAEF975D099}" type="pres">
      <dgm:prSet presAssocID="{1CD8D81C-DC9B-4A41-9FA3-20308214EDDB}" presName="wedge3Tx" presStyleLbl="node1" presStyleIdx="2" presStyleCnt="3">
        <dgm:presLayoutVars>
          <dgm:chMax val="0"/>
          <dgm:chPref val="0"/>
          <dgm:bulletEnabled val="1"/>
        </dgm:presLayoutVars>
      </dgm:prSet>
      <dgm:spPr/>
      <dgm:t>
        <a:bodyPr/>
        <a:lstStyle/>
        <a:p>
          <a:endParaRPr lang="en-US"/>
        </a:p>
      </dgm:t>
    </dgm:pt>
    <dgm:pt modelId="{169E2A54-293C-4BFB-8ABB-6934CB102DDF}" type="pres">
      <dgm:prSet presAssocID="{B6715BF3-7817-4CA4-8D2D-31313FBEF026}" presName="arrowWedge1" presStyleLbl="fgSibTrans2D1" presStyleIdx="0" presStyleCnt="3"/>
      <dgm:spPr/>
    </dgm:pt>
    <dgm:pt modelId="{812C594F-4BCA-4C73-9567-E8DF0F76EEE6}" type="pres">
      <dgm:prSet presAssocID="{2B378FCC-92A5-457E-BA0B-6A8491270B74}" presName="arrowWedge2" presStyleLbl="fgSibTrans2D1" presStyleIdx="1" presStyleCnt="3"/>
      <dgm:spPr/>
    </dgm:pt>
    <dgm:pt modelId="{0E932FF3-1902-40A7-929F-6229B9EA4189}" type="pres">
      <dgm:prSet presAssocID="{0657EA45-0DF3-4C75-9030-380C22160214}" presName="arrowWedge3" presStyleLbl="fgSibTrans2D1" presStyleIdx="2" presStyleCnt="3"/>
      <dgm:spPr/>
    </dgm:pt>
  </dgm:ptLst>
  <dgm:cxnLst>
    <dgm:cxn modelId="{D64FE27A-B013-4D40-BD58-6A13653E7CC5}" type="presOf" srcId="{07FB07BC-6509-4123-AF6B-D1DCF1C8D85C}" destId="{A5ED774C-30F6-4840-8C06-B0E107FC1481}" srcOrd="1" destOrd="0" presId="urn:microsoft.com/office/officeart/2005/8/layout/cycle8"/>
    <dgm:cxn modelId="{945B1B16-612F-463F-9327-C953F95F25C2}" type="presOf" srcId="{07FB07BC-6509-4123-AF6B-D1DCF1C8D85C}" destId="{D40BADA1-C287-4D4C-AAE5-176D9081DE66}" srcOrd="0" destOrd="0" presId="urn:microsoft.com/office/officeart/2005/8/layout/cycle8"/>
    <dgm:cxn modelId="{E73361AB-36B7-486A-ACFF-78421DE6C78F}" type="presOf" srcId="{B3A77026-FDB0-4F42-A89E-8DAFB3FDDEFE}" destId="{7C93FAC6-4DE5-4E6C-B1AC-A779DB700E13}" srcOrd="1" destOrd="0" presId="urn:microsoft.com/office/officeart/2005/8/layout/cycle8"/>
    <dgm:cxn modelId="{9494578C-A6B4-4D08-994A-77A132306DA3}" srcId="{1CD8D81C-DC9B-4A41-9FA3-20308214EDDB}" destId="{07FB07BC-6509-4123-AF6B-D1DCF1C8D85C}" srcOrd="0" destOrd="0" parTransId="{4760BD8C-B07D-45DE-8380-67A1E798436F}" sibTransId="{B6715BF3-7817-4CA4-8D2D-31313FBEF026}"/>
    <dgm:cxn modelId="{4DB663A7-12D9-4F80-ACAD-1DB62EC503C7}" srcId="{1CD8D81C-DC9B-4A41-9FA3-20308214EDDB}" destId="{B3A77026-FDB0-4F42-A89E-8DAFB3FDDEFE}" srcOrd="1" destOrd="0" parTransId="{BDC8CA6D-2043-4313-8903-476138897F3E}" sibTransId="{2B378FCC-92A5-457E-BA0B-6A8491270B74}"/>
    <dgm:cxn modelId="{889A139A-6EA0-4C6F-8AA1-6145710F1317}" type="presOf" srcId="{1CD8D81C-DC9B-4A41-9FA3-20308214EDDB}" destId="{92C53D68-F1B6-4784-8C9A-7C4FC7CC9030}" srcOrd="0" destOrd="0" presId="urn:microsoft.com/office/officeart/2005/8/layout/cycle8"/>
    <dgm:cxn modelId="{B353D424-498C-430E-ADBE-92B1D9B37BCA}" type="presOf" srcId="{B0483277-9E99-420F-9D33-089307FF4AD4}" destId="{69E465E1-0D39-43A6-82B4-5EAEF975D099}" srcOrd="1" destOrd="0" presId="urn:microsoft.com/office/officeart/2005/8/layout/cycle8"/>
    <dgm:cxn modelId="{CA984D38-0225-4E58-853F-4A185EC50AE9}" type="presOf" srcId="{B3A77026-FDB0-4F42-A89E-8DAFB3FDDEFE}" destId="{2F6F9A07-22A5-436E-9D44-2BADB26B27B7}" srcOrd="0" destOrd="0" presId="urn:microsoft.com/office/officeart/2005/8/layout/cycle8"/>
    <dgm:cxn modelId="{CBD0C167-3D0B-4BDE-873D-A862C7238956}" type="presOf" srcId="{B0483277-9E99-420F-9D33-089307FF4AD4}" destId="{D895161B-8188-4E3E-A1CC-D8EA1A4D3D91}" srcOrd="0" destOrd="0" presId="urn:microsoft.com/office/officeart/2005/8/layout/cycle8"/>
    <dgm:cxn modelId="{8247F67B-D1A0-4512-B90C-B0799ED611E9}" srcId="{1CD8D81C-DC9B-4A41-9FA3-20308214EDDB}" destId="{B0483277-9E99-420F-9D33-089307FF4AD4}" srcOrd="2" destOrd="0" parTransId="{8DC2A3B4-3629-4E09-9858-C426D16EA7CD}" sibTransId="{0657EA45-0DF3-4C75-9030-380C22160214}"/>
    <dgm:cxn modelId="{328EBC7D-FE79-4847-AB8C-4FBF79018195}" type="presParOf" srcId="{92C53D68-F1B6-4784-8C9A-7C4FC7CC9030}" destId="{D40BADA1-C287-4D4C-AAE5-176D9081DE66}" srcOrd="0" destOrd="0" presId="urn:microsoft.com/office/officeart/2005/8/layout/cycle8"/>
    <dgm:cxn modelId="{B823D8D3-3374-43D8-AE0F-E500202E4BB5}" type="presParOf" srcId="{92C53D68-F1B6-4784-8C9A-7C4FC7CC9030}" destId="{9E66597E-3124-410B-9E82-034D0C84C339}" srcOrd="1" destOrd="0" presId="urn:microsoft.com/office/officeart/2005/8/layout/cycle8"/>
    <dgm:cxn modelId="{5E809272-DAC0-4E59-A1F1-D75C5FC286CC}" type="presParOf" srcId="{92C53D68-F1B6-4784-8C9A-7C4FC7CC9030}" destId="{06E38247-CCB1-441D-B776-FC1A69E0039F}" srcOrd="2" destOrd="0" presId="urn:microsoft.com/office/officeart/2005/8/layout/cycle8"/>
    <dgm:cxn modelId="{11DCC1BD-88D7-431C-BA8F-00A6E0ABC239}" type="presParOf" srcId="{92C53D68-F1B6-4784-8C9A-7C4FC7CC9030}" destId="{A5ED774C-30F6-4840-8C06-B0E107FC1481}" srcOrd="3" destOrd="0" presId="urn:microsoft.com/office/officeart/2005/8/layout/cycle8"/>
    <dgm:cxn modelId="{99E5FAE4-C464-45AB-8B22-D20988410847}" type="presParOf" srcId="{92C53D68-F1B6-4784-8C9A-7C4FC7CC9030}" destId="{2F6F9A07-22A5-436E-9D44-2BADB26B27B7}" srcOrd="4" destOrd="0" presId="urn:microsoft.com/office/officeart/2005/8/layout/cycle8"/>
    <dgm:cxn modelId="{C33925A8-4866-47B7-9D06-A2F2D537D0BE}" type="presParOf" srcId="{92C53D68-F1B6-4784-8C9A-7C4FC7CC9030}" destId="{262345A7-B4C5-4498-89FE-CD5631A5BEB9}" srcOrd="5" destOrd="0" presId="urn:microsoft.com/office/officeart/2005/8/layout/cycle8"/>
    <dgm:cxn modelId="{3366C6BB-F346-4BF9-8FDC-695764853847}" type="presParOf" srcId="{92C53D68-F1B6-4784-8C9A-7C4FC7CC9030}" destId="{D09AB692-9746-41F1-AD9F-96D55F62DDDA}" srcOrd="6" destOrd="0" presId="urn:microsoft.com/office/officeart/2005/8/layout/cycle8"/>
    <dgm:cxn modelId="{880B4F16-34E5-4950-A34D-5D38A48FBA8B}" type="presParOf" srcId="{92C53D68-F1B6-4784-8C9A-7C4FC7CC9030}" destId="{7C93FAC6-4DE5-4E6C-B1AC-A779DB700E13}" srcOrd="7" destOrd="0" presId="urn:microsoft.com/office/officeart/2005/8/layout/cycle8"/>
    <dgm:cxn modelId="{A409313F-C5F7-400E-B098-EDFDB83C61A1}" type="presParOf" srcId="{92C53D68-F1B6-4784-8C9A-7C4FC7CC9030}" destId="{D895161B-8188-4E3E-A1CC-D8EA1A4D3D91}" srcOrd="8" destOrd="0" presId="urn:microsoft.com/office/officeart/2005/8/layout/cycle8"/>
    <dgm:cxn modelId="{75F160E7-E631-4FDF-9570-582AE7B61B71}" type="presParOf" srcId="{92C53D68-F1B6-4784-8C9A-7C4FC7CC9030}" destId="{0BAB928E-CF7A-48C9-BE65-FC7AF7433385}" srcOrd="9" destOrd="0" presId="urn:microsoft.com/office/officeart/2005/8/layout/cycle8"/>
    <dgm:cxn modelId="{980F97CB-D9A1-45DA-A7EF-102CAC1CFE4E}" type="presParOf" srcId="{92C53D68-F1B6-4784-8C9A-7C4FC7CC9030}" destId="{4B28FC5E-E2C4-4289-ABD7-4B07C1AB1673}" srcOrd="10" destOrd="0" presId="urn:microsoft.com/office/officeart/2005/8/layout/cycle8"/>
    <dgm:cxn modelId="{236503D8-3AD1-433C-A2DE-A545505F35F6}" type="presParOf" srcId="{92C53D68-F1B6-4784-8C9A-7C4FC7CC9030}" destId="{69E465E1-0D39-43A6-82B4-5EAEF975D099}" srcOrd="11" destOrd="0" presId="urn:microsoft.com/office/officeart/2005/8/layout/cycle8"/>
    <dgm:cxn modelId="{C69B6868-D669-4966-AAED-09298FD2C5AE}" type="presParOf" srcId="{92C53D68-F1B6-4784-8C9A-7C4FC7CC9030}" destId="{169E2A54-293C-4BFB-8ABB-6934CB102DDF}" srcOrd="12" destOrd="0" presId="urn:microsoft.com/office/officeart/2005/8/layout/cycle8"/>
    <dgm:cxn modelId="{6FD34F12-DDA0-49B5-BFF4-1AB60A4A6F49}" type="presParOf" srcId="{92C53D68-F1B6-4784-8C9A-7C4FC7CC9030}" destId="{812C594F-4BCA-4C73-9567-E8DF0F76EEE6}" srcOrd="13" destOrd="0" presId="urn:microsoft.com/office/officeart/2005/8/layout/cycle8"/>
    <dgm:cxn modelId="{B343238E-E0C8-433E-B775-D75CCC1582FA}" type="presParOf" srcId="{92C53D68-F1B6-4784-8C9A-7C4FC7CC9030}" destId="{0E932FF3-1902-40A7-929F-6229B9EA4189}"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0BADA1-C287-4D4C-AAE5-176D9081DE66}">
      <dsp:nvSpPr>
        <dsp:cNvPr id="0" name=""/>
        <dsp:cNvSpPr/>
      </dsp:nvSpPr>
      <dsp:spPr>
        <a:xfrm>
          <a:off x="811358" y="199034"/>
          <a:ext cx="2572133" cy="2572133"/>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bg1"/>
              </a:solidFill>
            </a:rPr>
            <a:t>PENGEM-BANGAN TALENTA</a:t>
          </a:r>
          <a:endParaRPr lang="en-US" sz="1100" b="1" kern="1200" dirty="0">
            <a:solidFill>
              <a:schemeClr val="bg1"/>
            </a:solidFill>
          </a:endParaRPr>
        </a:p>
      </dsp:txBody>
      <dsp:txXfrm>
        <a:off x="2166934" y="744081"/>
        <a:ext cx="918619" cy="765516"/>
      </dsp:txXfrm>
    </dsp:sp>
    <dsp:sp modelId="{2F6F9A07-22A5-436E-9D44-2BADB26B27B7}">
      <dsp:nvSpPr>
        <dsp:cNvPr id="0" name=""/>
        <dsp:cNvSpPr/>
      </dsp:nvSpPr>
      <dsp:spPr>
        <a:xfrm>
          <a:off x="758385" y="290896"/>
          <a:ext cx="2572133" cy="2572133"/>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dirty="0" smtClean="0">
              <a:solidFill>
                <a:srgbClr val="FFFF00"/>
              </a:solidFill>
            </a:rPr>
            <a:t>MEMPERTAHAN</a:t>
          </a:r>
          <a:r>
            <a:rPr lang="id-ID" sz="1100" b="1" kern="1200" dirty="0" smtClean="0">
              <a:solidFill>
                <a:srgbClr val="FFFF00"/>
              </a:solidFill>
            </a:rPr>
            <a:t>-</a:t>
          </a:r>
          <a:r>
            <a:rPr lang="en-US" sz="1100" b="1" kern="1200" dirty="0" smtClean="0">
              <a:solidFill>
                <a:srgbClr val="FFFF00"/>
              </a:solidFill>
            </a:rPr>
            <a:t>KAN TALENTA</a:t>
          </a:r>
          <a:endParaRPr lang="en-US" sz="1100" b="1" kern="1200" dirty="0">
            <a:solidFill>
              <a:srgbClr val="FFFF00"/>
            </a:solidFill>
          </a:endParaRPr>
        </a:p>
      </dsp:txBody>
      <dsp:txXfrm>
        <a:off x="1370797" y="1959720"/>
        <a:ext cx="1377928" cy="673654"/>
      </dsp:txXfrm>
    </dsp:sp>
    <dsp:sp modelId="{D895161B-8188-4E3E-A1CC-D8EA1A4D3D91}">
      <dsp:nvSpPr>
        <dsp:cNvPr id="0" name=""/>
        <dsp:cNvSpPr/>
      </dsp:nvSpPr>
      <dsp:spPr>
        <a:xfrm>
          <a:off x="705411" y="199034"/>
          <a:ext cx="2572133" cy="2572133"/>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dirty="0" smtClean="0">
              <a:solidFill>
                <a:srgbClr val="FF0000"/>
              </a:solidFill>
              <a:latin typeface="+mn-lt"/>
            </a:rPr>
            <a:t>IDENTIFI</a:t>
          </a:r>
          <a:r>
            <a:rPr lang="id-ID" sz="1100" b="1" kern="1200" dirty="0" smtClean="0">
              <a:solidFill>
                <a:srgbClr val="FF0000"/>
              </a:solidFill>
              <a:latin typeface="+mn-lt"/>
            </a:rPr>
            <a:t>-</a:t>
          </a:r>
          <a:r>
            <a:rPr lang="en-US" sz="1100" b="1" kern="1200" dirty="0" smtClean="0">
              <a:solidFill>
                <a:srgbClr val="FF0000"/>
              </a:solidFill>
              <a:latin typeface="+mn-lt"/>
            </a:rPr>
            <a:t>KASI TALENTA</a:t>
          </a:r>
          <a:endParaRPr lang="en-US" sz="1100" b="1" kern="1200" dirty="0">
            <a:solidFill>
              <a:srgbClr val="FF0000"/>
            </a:solidFill>
            <a:latin typeface="+mn-lt"/>
          </a:endParaRPr>
        </a:p>
      </dsp:txBody>
      <dsp:txXfrm>
        <a:off x="1003350" y="744081"/>
        <a:ext cx="918619" cy="765516"/>
      </dsp:txXfrm>
    </dsp:sp>
    <dsp:sp modelId="{169E2A54-293C-4BFB-8ABB-6934CB102DDF}">
      <dsp:nvSpPr>
        <dsp:cNvPr id="0" name=""/>
        <dsp:cNvSpPr/>
      </dsp:nvSpPr>
      <dsp:spPr>
        <a:xfrm>
          <a:off x="652343" y="39806"/>
          <a:ext cx="2890588" cy="2890588"/>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12C594F-4BCA-4C73-9567-E8DF0F76EEE6}">
      <dsp:nvSpPr>
        <dsp:cNvPr id="0" name=""/>
        <dsp:cNvSpPr/>
      </dsp:nvSpPr>
      <dsp:spPr>
        <a:xfrm>
          <a:off x="599157" y="131506"/>
          <a:ext cx="2890588" cy="2890588"/>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932FF3-1902-40A7-929F-6229B9EA4189}">
      <dsp:nvSpPr>
        <dsp:cNvPr id="0" name=""/>
        <dsp:cNvSpPr/>
      </dsp:nvSpPr>
      <dsp:spPr>
        <a:xfrm>
          <a:off x="545971" y="39806"/>
          <a:ext cx="2890588" cy="2890588"/>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472127-B6BA-479D-8895-D93E383253A4}" type="datetimeFigureOut">
              <a:rPr lang="en-US" smtClean="0"/>
              <a:t>1/5/2017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260D6D-2A8D-4320-9A05-60B8FC193058}" type="slidenum">
              <a:rPr lang="en-US" smtClean="0"/>
              <a:t>‹#›</a:t>
            </a:fld>
            <a:endParaRPr lang="en-US"/>
          </a:p>
        </p:txBody>
      </p:sp>
    </p:spTree>
    <p:extLst>
      <p:ext uri="{BB962C8B-B14F-4D97-AF65-F5344CB8AC3E}">
        <p14:creationId xmlns:p14="http://schemas.microsoft.com/office/powerpoint/2010/main" val="4110478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260D6D-2A8D-4320-9A05-60B8FC193058}" type="slidenum">
              <a:rPr lang="en-US" smtClean="0"/>
              <a:t>1</a:t>
            </a:fld>
            <a:endParaRPr lang="en-US"/>
          </a:p>
        </p:txBody>
      </p:sp>
    </p:spTree>
    <p:extLst>
      <p:ext uri="{BB962C8B-B14F-4D97-AF65-F5344CB8AC3E}">
        <p14:creationId xmlns:p14="http://schemas.microsoft.com/office/powerpoint/2010/main" val="3228164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260D6D-2A8D-4320-9A05-60B8FC193058}" type="slidenum">
              <a:rPr lang="en-US" smtClean="0"/>
              <a:t>4</a:t>
            </a:fld>
            <a:endParaRPr lang="en-US"/>
          </a:p>
        </p:txBody>
      </p:sp>
    </p:spTree>
    <p:extLst>
      <p:ext uri="{BB962C8B-B14F-4D97-AF65-F5344CB8AC3E}">
        <p14:creationId xmlns:p14="http://schemas.microsoft.com/office/powerpoint/2010/main" val="311041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260D6D-2A8D-4320-9A05-60B8FC193058}" type="slidenum">
              <a:rPr lang="en-US" smtClean="0"/>
              <a:t>5</a:t>
            </a:fld>
            <a:endParaRPr lang="en-US"/>
          </a:p>
        </p:txBody>
      </p:sp>
    </p:spTree>
    <p:extLst>
      <p:ext uri="{BB962C8B-B14F-4D97-AF65-F5344CB8AC3E}">
        <p14:creationId xmlns:p14="http://schemas.microsoft.com/office/powerpoint/2010/main" val="771603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9084C65-3BF5-45DF-A6CF-118FA731EBD5}" type="slidenum">
              <a:rPr lang="en-US" smtClean="0"/>
              <a:pPr/>
              <a:t>6</a:t>
            </a:fld>
            <a:endParaRPr lang="en-US"/>
          </a:p>
        </p:txBody>
      </p:sp>
    </p:spTree>
    <p:extLst>
      <p:ext uri="{BB962C8B-B14F-4D97-AF65-F5344CB8AC3E}">
        <p14:creationId xmlns:p14="http://schemas.microsoft.com/office/powerpoint/2010/main" val="986912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46F505A5-9C08-43C8-B08E-A128874B7355}" type="datetimeFigureOut">
              <a:rPr lang="en-US" smtClean="0"/>
              <a:t>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18F83-9C3E-4FD5-9419-2C142D93F577}" type="slidenum">
              <a:rPr lang="en-US" smtClean="0"/>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F505A5-9C08-43C8-B08E-A128874B7355}" type="datetimeFigureOut">
              <a:rPr lang="en-US" smtClean="0"/>
              <a:t>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18F83-9C3E-4FD5-9419-2C142D93F5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F505A5-9C08-43C8-B08E-A128874B7355}" type="datetimeFigureOut">
              <a:rPr lang="en-US" smtClean="0"/>
              <a:t>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18F83-9C3E-4FD5-9419-2C142D93F5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F505A5-9C08-43C8-B08E-A128874B7355}" type="datetimeFigureOut">
              <a:rPr lang="en-US" smtClean="0"/>
              <a:t>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18F83-9C3E-4FD5-9419-2C142D93F5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46F505A5-9C08-43C8-B08E-A128874B7355}" type="datetimeFigureOut">
              <a:rPr lang="en-US" smtClean="0"/>
              <a:t>1/5/2017</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8EA18F83-9C3E-4FD5-9419-2C142D93F57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F505A5-9C08-43C8-B08E-A128874B7355}" type="datetimeFigureOut">
              <a:rPr lang="en-US" smtClean="0"/>
              <a:t>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A18F83-9C3E-4FD5-9419-2C142D93F5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F505A5-9C08-43C8-B08E-A128874B7355}" type="datetimeFigureOut">
              <a:rPr lang="en-US" smtClean="0"/>
              <a:t>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A18F83-9C3E-4FD5-9419-2C142D93F5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F505A5-9C08-43C8-B08E-A128874B7355}" type="datetimeFigureOut">
              <a:rPr lang="en-US" smtClean="0"/>
              <a:t>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A18F83-9C3E-4FD5-9419-2C142D93F5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F505A5-9C08-43C8-B08E-A128874B7355}" type="datetimeFigureOut">
              <a:rPr lang="en-US" smtClean="0"/>
              <a:t>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A18F83-9C3E-4FD5-9419-2C142D93F5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6F505A5-9C08-43C8-B08E-A128874B7355}" type="datetimeFigureOut">
              <a:rPr lang="en-US" smtClean="0"/>
              <a:t>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A18F83-9C3E-4FD5-9419-2C142D93F577}" type="slidenum">
              <a:rPr lang="en-US" smtClean="0"/>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46F505A5-9C08-43C8-B08E-A128874B7355}" type="datetimeFigureOut">
              <a:rPr lang="en-US" smtClean="0"/>
              <a:t>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A18F83-9C3E-4FD5-9419-2C142D93F577}" type="slidenum">
              <a:rPr lang="en-US" smtClean="0"/>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46F505A5-9C08-43C8-B08E-A128874B7355}" type="datetimeFigureOut">
              <a:rPr lang="en-US" smtClean="0"/>
              <a:t>1/5/2017</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8EA18F83-9C3E-4FD5-9419-2C142D93F577}"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kemendagri.go.id/news/category/berita-nasiona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KEBUTUHAN%20TALENTA%20BKN.pptx"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2"/>
          </a:solidFill>
        </p:spPr>
        <p:txBody>
          <a:bodyPr anchor="t">
            <a:noAutofit/>
          </a:bodyPr>
          <a:lstStyle/>
          <a:p>
            <a:r>
              <a:rPr lang="en-US" sz="4000" dirty="0" smtClean="0"/>
              <a:t/>
            </a:r>
            <a:br>
              <a:rPr lang="en-US" sz="4000" dirty="0" smtClean="0"/>
            </a:br>
            <a:r>
              <a:rPr lang="en-US" sz="4000" dirty="0" smtClean="0"/>
              <a:t/>
            </a:r>
            <a:br>
              <a:rPr lang="en-US" sz="4000" dirty="0" smtClean="0"/>
            </a:br>
            <a:r>
              <a:rPr lang="en-US" dirty="0" smtClean="0"/>
              <a:t>PROGRAM INOVASI</a:t>
            </a:r>
            <a:r>
              <a:rPr lang="en-US" sz="4000" dirty="0" smtClean="0"/>
              <a:t> </a:t>
            </a:r>
            <a:br>
              <a:rPr lang="en-US" sz="4000" dirty="0" smtClean="0"/>
            </a:br>
            <a:r>
              <a:rPr lang="en-US" dirty="0" smtClean="0"/>
              <a:t/>
            </a:r>
            <a:br>
              <a:rPr lang="en-US" dirty="0" smtClean="0"/>
            </a:br>
            <a:r>
              <a:rPr lang="en-US" dirty="0" smtClean="0"/>
              <a:t>PENERAPAN </a:t>
            </a:r>
            <a:r>
              <a:rPr lang="en-US" dirty="0" smtClean="0"/>
              <a:t>MANAJEMEN TALENTA DI BADAN KEPEGAWAIAN NEGARA</a:t>
            </a:r>
            <a:br>
              <a:rPr lang="en-US" dirty="0" smtClean="0"/>
            </a:br>
            <a:r>
              <a:rPr lang="en-US" dirty="0" smtClean="0"/>
              <a:t/>
            </a:r>
            <a:br>
              <a:rPr lang="en-US" dirty="0" smtClean="0"/>
            </a:br>
            <a:endParaRPr lang="en-US" sz="2800" dirty="0"/>
          </a:p>
        </p:txBody>
      </p:sp>
      <p:sp>
        <p:nvSpPr>
          <p:cNvPr id="3" name="Subtitle 2"/>
          <p:cNvSpPr>
            <a:spLocks noGrp="1"/>
          </p:cNvSpPr>
          <p:nvPr>
            <p:ph idx="1"/>
          </p:nvPr>
        </p:nvSpPr>
        <p:spPr>
          <a:xfrm>
            <a:off x="457200" y="2514600"/>
            <a:ext cx="8153400" cy="3611563"/>
          </a:xfrm>
        </p:spPr>
        <p:txBody>
          <a:bodyPr>
            <a:normAutofit/>
          </a:bodyPr>
          <a:lstStyle/>
          <a:p>
            <a:endParaRPr lang="en-US" sz="2900" dirty="0" smtClean="0"/>
          </a:p>
          <a:p>
            <a:pPr marL="0" indent="0">
              <a:buNone/>
            </a:pPr>
            <a:endParaRPr lang="en-US" dirty="0"/>
          </a:p>
          <a:p>
            <a:pPr marL="0" indent="0">
              <a:buNone/>
            </a:pPr>
            <a:endParaRPr lang="en-US" dirty="0" smtClean="0"/>
          </a:p>
          <a:p>
            <a:pPr marL="0" indent="0">
              <a:buNone/>
            </a:pPr>
            <a:endParaRPr lang="en-US" dirty="0" smtClean="0"/>
          </a:p>
          <a:p>
            <a:pPr marL="0" indent="0">
              <a:buNone/>
            </a:pPr>
            <a:r>
              <a:rPr lang="en-US" dirty="0" smtClean="0"/>
              <a:t>BIRO KEPEGAWAIAN </a:t>
            </a:r>
          </a:p>
          <a:p>
            <a:pPr marL="0" indent="0">
              <a:buNone/>
            </a:pPr>
            <a:r>
              <a:rPr lang="en-US" dirty="0" smtClean="0"/>
              <a:t>2017</a:t>
            </a:r>
            <a:endParaRPr lang="en-US" dirty="0"/>
          </a:p>
          <a:p>
            <a:endParaRPr lang="en-US" sz="9600" dirty="0"/>
          </a:p>
        </p:txBody>
      </p:sp>
    </p:spTree>
    <p:extLst>
      <p:ext uri="{BB962C8B-B14F-4D97-AF65-F5344CB8AC3E}">
        <p14:creationId xmlns:p14="http://schemas.microsoft.com/office/powerpoint/2010/main" val="3521814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INOVASI</a:t>
            </a:r>
            <a:endParaRPr lang="en-US" dirty="0"/>
          </a:p>
        </p:txBody>
      </p:sp>
      <p:sp>
        <p:nvSpPr>
          <p:cNvPr id="3" name="Content Placeholder 2"/>
          <p:cNvSpPr>
            <a:spLocks noGrp="1"/>
          </p:cNvSpPr>
          <p:nvPr>
            <p:ph idx="1"/>
          </p:nvPr>
        </p:nvSpPr>
        <p:spPr/>
        <p:txBody>
          <a:bodyPr>
            <a:normAutofit fontScale="92500" lnSpcReduction="20000"/>
          </a:bodyPr>
          <a:lstStyle/>
          <a:p>
            <a:r>
              <a:rPr lang="en-US" sz="1500" dirty="0" smtClean="0"/>
              <a:t>IDENTIFIKASI  TALENT		2017         Biro Kepegawaian, Puspenkom, Dit. Kinerja</a:t>
            </a:r>
          </a:p>
          <a:p>
            <a:r>
              <a:rPr lang="en-US" sz="1500" dirty="0" smtClean="0"/>
              <a:t>Validsi  </a:t>
            </a:r>
            <a:r>
              <a:rPr lang="en-US" sz="1500" dirty="0" smtClean="0"/>
              <a:t>Posisi </a:t>
            </a:r>
            <a:r>
              <a:rPr lang="en-US" sz="1500" dirty="0" smtClean="0"/>
              <a:t>Strategis </a:t>
            </a:r>
            <a:endParaRPr lang="en-US" sz="1500" dirty="0" smtClean="0"/>
          </a:p>
          <a:p>
            <a:r>
              <a:rPr lang="en-US" sz="1500" dirty="0" smtClean="0"/>
              <a:t>Validasi  Kriteria Talent</a:t>
            </a:r>
            <a:r>
              <a:rPr lang="en-US" sz="1500" dirty="0" smtClean="0"/>
              <a:t>			</a:t>
            </a:r>
          </a:p>
          <a:p>
            <a:r>
              <a:rPr lang="en-US" sz="1500" dirty="0" smtClean="0"/>
              <a:t>Validasi Data Calon Talent</a:t>
            </a:r>
          </a:p>
          <a:p>
            <a:endParaRPr lang="en-US" sz="1500" dirty="0"/>
          </a:p>
          <a:p>
            <a:pPr marL="0" indent="0">
              <a:buNone/>
            </a:pPr>
            <a:endParaRPr lang="en-US" sz="1500" dirty="0"/>
          </a:p>
          <a:p>
            <a:r>
              <a:rPr lang="en-US" sz="1500" dirty="0" smtClean="0"/>
              <a:t>RETENSI TALENT			2017	Biro  Kepegawaian, Dit Gaji &amp; Kesejhteraan, 					Dit. Jabatan Karier</a:t>
            </a:r>
          </a:p>
          <a:p>
            <a:r>
              <a:rPr lang="en-US" sz="1500" dirty="0" smtClean="0"/>
              <a:t>Penyempunaan Bagan Rencana </a:t>
            </a:r>
            <a:r>
              <a:rPr lang="en-US" sz="1500" dirty="0" smtClean="0"/>
              <a:t>Suksesi</a:t>
            </a:r>
          </a:p>
          <a:p>
            <a:pPr marL="0" indent="0">
              <a:buNone/>
            </a:pPr>
            <a:r>
              <a:rPr lang="en-US" sz="1500" dirty="0" smtClean="0"/>
              <a:t>       setiap eselon</a:t>
            </a:r>
            <a:endParaRPr lang="en-US" sz="1500" dirty="0" smtClean="0"/>
          </a:p>
          <a:p>
            <a:r>
              <a:rPr lang="en-US" sz="1500" dirty="0" smtClean="0"/>
              <a:t>Penyempurnaan dukungan TI</a:t>
            </a:r>
          </a:p>
          <a:p>
            <a:endParaRPr lang="en-US" sz="1500" dirty="0"/>
          </a:p>
          <a:p>
            <a:r>
              <a:rPr lang="en-US" sz="1500" dirty="0"/>
              <a:t>PENGEMBANGAN TALENT		</a:t>
            </a:r>
            <a:r>
              <a:rPr lang="en-US" sz="1500" dirty="0" smtClean="0"/>
              <a:t>2018	Biro </a:t>
            </a:r>
            <a:r>
              <a:rPr lang="en-US" sz="1500" dirty="0" smtClean="0"/>
              <a:t>Kepegawaian</a:t>
            </a:r>
            <a:r>
              <a:rPr lang="en-US" sz="1500" dirty="0" smtClean="0"/>
              <a:t>, Pusbang ASN</a:t>
            </a:r>
            <a:endParaRPr lang="en-US" sz="1500" dirty="0"/>
          </a:p>
          <a:p>
            <a:r>
              <a:rPr lang="en-US" sz="1500" dirty="0" smtClean="0"/>
              <a:t>Penentuan kebutuhan pengembangan</a:t>
            </a:r>
          </a:p>
          <a:p>
            <a:pPr marL="0" indent="0">
              <a:buNone/>
            </a:pPr>
            <a:r>
              <a:rPr lang="en-US" sz="1500" dirty="0" smtClean="0"/>
              <a:t>       (Human Capital Development Plan)</a:t>
            </a:r>
            <a:endParaRPr lang="en-US" sz="1500" dirty="0"/>
          </a:p>
          <a:p>
            <a:r>
              <a:rPr lang="en-US" sz="1500" dirty="0"/>
              <a:t>Penyusunan Kurikulum dan Modul</a:t>
            </a:r>
          </a:p>
          <a:p>
            <a:r>
              <a:rPr lang="en-US" sz="1500" dirty="0"/>
              <a:t>Pelaksanaan </a:t>
            </a:r>
          </a:p>
          <a:p>
            <a:endParaRPr lang="en-US" sz="1500" dirty="0" smtClean="0"/>
          </a:p>
          <a:p>
            <a:pPr marL="0" indent="0">
              <a:buNone/>
            </a:pPr>
            <a:endParaRPr lang="en-US" sz="1500" dirty="0" smtClean="0"/>
          </a:p>
          <a:p>
            <a:r>
              <a:rPr lang="en-US" sz="1500" dirty="0" smtClean="0"/>
              <a:t>EVALUASI  			2019	Biro Kepegawaian, Dit Kinerja</a:t>
            </a:r>
          </a:p>
          <a:p>
            <a:r>
              <a:rPr lang="en-US" sz="1500" dirty="0" smtClean="0"/>
              <a:t>PENYUSUNAN PERKA BKN		2019	Biro Kepegawaian, Dit Perundang-U</a:t>
            </a:r>
            <a:r>
              <a:rPr lang="en-US" sz="1500" u="sng" dirty="0" smtClean="0"/>
              <a:t>ndangan</a:t>
            </a:r>
            <a:endParaRPr lang="en-US" sz="1500" dirty="0" smtClean="0"/>
          </a:p>
          <a:p>
            <a:endParaRPr lang="en-US" sz="2000" dirty="0" smtClean="0"/>
          </a:p>
          <a:p>
            <a:endParaRPr lang="en-US" dirty="0"/>
          </a:p>
        </p:txBody>
      </p:sp>
    </p:spTree>
    <p:extLst>
      <p:ext uri="{BB962C8B-B14F-4D97-AF65-F5344CB8AC3E}">
        <p14:creationId xmlns:p14="http://schemas.microsoft.com/office/powerpoint/2010/main" val="916196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6000" dirty="0" smtClean="0"/>
              <a:t>	   TERIMA KASIH</a:t>
            </a:r>
          </a:p>
        </p:txBody>
      </p:sp>
    </p:spTree>
    <p:extLst>
      <p:ext uri="{BB962C8B-B14F-4D97-AF65-F5344CB8AC3E}">
        <p14:creationId xmlns:p14="http://schemas.microsoft.com/office/powerpoint/2010/main" val="39472964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LATAR BELAKANG</a:t>
            </a:r>
            <a:endParaRPr lang="en-US" dirty="0"/>
          </a:p>
        </p:txBody>
      </p:sp>
      <p:sp>
        <p:nvSpPr>
          <p:cNvPr id="3" name="Content Placeholder 2"/>
          <p:cNvSpPr>
            <a:spLocks noGrp="1"/>
          </p:cNvSpPr>
          <p:nvPr>
            <p:ph idx="1"/>
          </p:nvPr>
        </p:nvSpPr>
        <p:spPr>
          <a:solidFill>
            <a:schemeClr val="accent1">
              <a:lumMod val="50000"/>
            </a:schemeClr>
          </a:solidFill>
        </p:spPr>
        <p:txBody>
          <a:bodyPr>
            <a:normAutofit/>
          </a:bodyPr>
          <a:lstStyle/>
          <a:p>
            <a:pPr>
              <a:buFont typeface="Wingdings" pitchFamily="2" charset="2"/>
              <a:buChar char="ü"/>
            </a:pPr>
            <a:r>
              <a:rPr lang="en-US" sz="3200" dirty="0" smtClean="0"/>
              <a:t>Membangun </a:t>
            </a:r>
            <a:r>
              <a:rPr lang="en-US" sz="3200" dirty="0" smtClean="0"/>
              <a:t>Birokrasi Pemerintah yang profesional dan independen dari intervensi Politik </a:t>
            </a:r>
            <a:endParaRPr lang="en-US" sz="3200" dirty="0" smtClean="0"/>
          </a:p>
          <a:p>
            <a:pPr>
              <a:buFont typeface="Wingdings" pitchFamily="2" charset="2"/>
              <a:buChar char="ü"/>
            </a:pPr>
            <a:r>
              <a:rPr lang="en-US" sz="3200" dirty="0" smtClean="0"/>
              <a:t>Optimalisasi sistem merit dalam Manajemen Kepegawaian</a:t>
            </a:r>
            <a:endParaRPr lang="en-US" sz="3200" dirty="0" smtClean="0"/>
          </a:p>
          <a:p>
            <a:pPr>
              <a:buFont typeface="Wingdings" pitchFamily="2" charset="2"/>
              <a:buChar char="ü"/>
            </a:pPr>
            <a:r>
              <a:rPr lang="en-US" sz="3200" dirty="0" smtClean="0"/>
              <a:t>Pergeseran dari Manajemen Personalia ke </a:t>
            </a:r>
            <a:r>
              <a:rPr lang="en-US" sz="3200" dirty="0" smtClean="0"/>
              <a:t>Pendekatan </a:t>
            </a:r>
            <a:r>
              <a:rPr lang="en-US" sz="3200" dirty="0" smtClean="0">
                <a:solidFill>
                  <a:srgbClr val="FFFF00"/>
                </a:solidFill>
              </a:rPr>
              <a:t>Human Capital Management</a:t>
            </a:r>
            <a:endParaRPr lang="en-US" sz="3200" dirty="0" smtClean="0">
              <a:solidFill>
                <a:srgbClr val="FFFF00"/>
              </a:solidFill>
            </a:endParaRPr>
          </a:p>
          <a:p>
            <a:pPr marL="0" indent="0">
              <a:buNone/>
            </a:pPr>
            <a:endParaRPr lang="en-US" sz="3200" dirty="0" smtClean="0"/>
          </a:p>
          <a:p>
            <a:endParaRPr lang="en-US" dirty="0"/>
          </a:p>
        </p:txBody>
      </p:sp>
    </p:spTree>
    <p:extLst>
      <p:ext uri="{BB962C8B-B14F-4D97-AF65-F5344CB8AC3E}">
        <p14:creationId xmlns:p14="http://schemas.microsoft.com/office/powerpoint/2010/main" val="33915778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dirty="0"/>
              <a:t/>
            </a:r>
            <a:br>
              <a:rPr lang="en-US" sz="1200" dirty="0"/>
            </a:br>
            <a:r>
              <a:rPr lang="en-US" sz="1600" dirty="0"/>
              <a:t>KASN DORONG INSTANSI PEMERINTAH MEMBANGUN </a:t>
            </a:r>
            <a:r>
              <a:rPr lang="en-US" sz="1600" dirty="0" smtClean="0"/>
              <a:t>‘TALENT MANAGEMENT'</a:t>
            </a:r>
            <a:r>
              <a:rPr lang="en-US" sz="1600" dirty="0"/>
              <a:t/>
            </a:r>
            <a:br>
              <a:rPr lang="en-US" sz="1600" dirty="0"/>
            </a:br>
            <a:r>
              <a:rPr lang="en-US" sz="1600" dirty="0"/>
              <a:t>Selasa, 24 Maret 2015 09:26:12 | </a:t>
            </a:r>
            <a:r>
              <a:rPr lang="en-US" sz="1600" dirty="0">
                <a:hlinkClick r:id="rId2"/>
              </a:rPr>
              <a:t>Berita Nasional</a:t>
            </a:r>
            <a:r>
              <a:rPr lang="en-US" sz="1600" dirty="0"/>
              <a:t> | </a:t>
            </a:r>
            <a:r>
              <a:rPr lang="en-US" sz="1600" i="1" dirty="0"/>
              <a:t>(471 view)</a:t>
            </a:r>
            <a:r>
              <a:rPr lang="en-US" sz="1600" dirty="0"/>
              <a:t/>
            </a:r>
            <a:br>
              <a:rPr lang="en-US" sz="1600" dirty="0"/>
            </a:br>
            <a:endParaRPr lang="en-US" sz="1600" dirty="0"/>
          </a:p>
        </p:txBody>
      </p:sp>
      <p:sp>
        <p:nvSpPr>
          <p:cNvPr id="3" name="Content Placeholder 2"/>
          <p:cNvSpPr>
            <a:spLocks noGrp="1"/>
          </p:cNvSpPr>
          <p:nvPr>
            <p:ph idx="1"/>
          </p:nvPr>
        </p:nvSpPr>
        <p:spPr/>
        <p:txBody>
          <a:bodyPr>
            <a:noAutofit/>
          </a:bodyPr>
          <a:lstStyle/>
          <a:p>
            <a:pPr marL="0" indent="0">
              <a:buNone/>
            </a:pPr>
            <a:r>
              <a:rPr lang="en-US" sz="1100" dirty="0"/>
              <a:t/>
            </a:r>
            <a:br>
              <a:rPr lang="en-US" sz="1100" dirty="0"/>
            </a:br>
            <a:r>
              <a:rPr lang="en-US" sz="2000" dirty="0"/>
              <a:t>Konsep </a:t>
            </a:r>
            <a:r>
              <a:rPr lang="en-US" sz="2000" dirty="0" smtClean="0"/>
              <a:t>‘talent  management’ mendorong aparatur </a:t>
            </a:r>
            <a:r>
              <a:rPr lang="en-US" sz="2000" dirty="0"/>
              <a:t>sipil negara untuk memiliki kinerja dan kompetensi yang tinggi dengan pelatihan dan pengembangan diri hingga menuju aparatur yang berkinerja dan berkompetensi tinggi atau "high achieved" .</a:t>
            </a:r>
            <a:br>
              <a:rPr lang="en-US" sz="2000" dirty="0"/>
            </a:br>
            <a:r>
              <a:rPr lang="en-US" sz="2000" dirty="0"/>
              <a:t/>
            </a:r>
            <a:br>
              <a:rPr lang="en-US" sz="2000" dirty="0"/>
            </a:br>
            <a:r>
              <a:rPr lang="en-US" sz="2000" b="1" dirty="0">
                <a:solidFill>
                  <a:srgbClr val="FFFF00"/>
                </a:solidFill>
              </a:rPr>
              <a:t>Keunggulan konsep itu, ujar Sofian Effendi, adalah dapat </a:t>
            </a:r>
            <a:r>
              <a:rPr lang="en-US" sz="2000" b="1" dirty="0">
                <a:solidFill>
                  <a:schemeClr val="bg2">
                    <a:lumMod val="10000"/>
                    <a:lumOff val="90000"/>
                  </a:schemeClr>
                </a:solidFill>
              </a:rPr>
              <a:t>menghilangkan</a:t>
            </a:r>
            <a:r>
              <a:rPr lang="en-US" sz="2000" b="1" dirty="0">
                <a:solidFill>
                  <a:srgbClr val="FFFF00"/>
                </a:solidFill>
              </a:rPr>
              <a:t> proses seleksi terbuka untuk mengisi jabatan tinggi karena biaya yang mahal, tetapi tetap memastikan jabatan tinggi diisi orang yang berkompetensi.</a:t>
            </a:r>
            <a:br>
              <a:rPr lang="en-US" sz="2000" b="1" dirty="0">
                <a:solidFill>
                  <a:srgbClr val="FFFF00"/>
                </a:solidFill>
              </a:rPr>
            </a:br>
            <a:r>
              <a:rPr lang="en-US" sz="2000" dirty="0"/>
              <a:t/>
            </a:r>
            <a:br>
              <a:rPr lang="en-US" sz="2000" dirty="0"/>
            </a:br>
            <a:r>
              <a:rPr lang="en-US" sz="2000" dirty="0"/>
              <a:t>"Orang-orang (yang dinilai) ini yang akan menduduki jabatan-jabatan puncak kalau ada lowongan, kalau dilakukan dengan baik tidak perlu melakukan seleksi terbuka karena mahal. Mencari seorang calon saja biaya Rp100 juta untuk satu orang di instansi, mahal," tutur dia.</a:t>
            </a:r>
            <a:br>
              <a:rPr lang="en-US" sz="2000" dirty="0"/>
            </a:br>
            <a:r>
              <a:rPr lang="en-US" sz="2000" dirty="0"/>
              <a:t/>
            </a:r>
            <a:br>
              <a:rPr lang="en-US" sz="2000" dirty="0"/>
            </a:br>
            <a:r>
              <a:rPr lang="en-US" sz="1200" dirty="0" smtClean="0"/>
              <a:t>sumber:www.kemendagri,go,id/news/2015/03/24</a:t>
            </a:r>
            <a:r>
              <a:rPr lang="en-US" sz="1200" dirty="0"/>
              <a:t/>
            </a:r>
            <a:br>
              <a:rPr lang="en-US" sz="1200" dirty="0"/>
            </a:br>
            <a:r>
              <a:rPr lang="en-US" sz="2000" dirty="0"/>
              <a:t/>
            </a:r>
            <a:br>
              <a:rPr lang="en-US" sz="2000" dirty="0"/>
            </a:br>
            <a:endParaRPr lang="en-US" sz="2000" dirty="0"/>
          </a:p>
        </p:txBody>
      </p:sp>
    </p:spTree>
    <p:extLst>
      <p:ext uri="{BB962C8B-B14F-4D97-AF65-F5344CB8AC3E}">
        <p14:creationId xmlns:p14="http://schemas.microsoft.com/office/powerpoint/2010/main" val="670259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Pasal 111 UU No 5 tahun 2014</a:t>
            </a:r>
            <a:endParaRPr lang="en-US" dirty="0"/>
          </a:p>
        </p:txBody>
      </p:sp>
      <p:sp>
        <p:nvSpPr>
          <p:cNvPr id="3" name="Content Placeholder 2"/>
          <p:cNvSpPr>
            <a:spLocks noGrp="1"/>
          </p:cNvSpPr>
          <p:nvPr>
            <p:ph idx="1"/>
          </p:nvPr>
        </p:nvSpPr>
        <p:spPr/>
        <p:txBody>
          <a:bodyPr>
            <a:normAutofit/>
          </a:bodyPr>
          <a:lstStyle/>
          <a:p>
            <a:r>
              <a:rPr lang="en-US" sz="3200" dirty="0"/>
              <a:t>Ketentuan mengenai pengisian Jabatan Pimpinan Tinggi sebagaimana dimaksud dalam Pasal 108, Pasal 109, dan Pasal 110 dapat </a:t>
            </a:r>
            <a:r>
              <a:rPr lang="en-US" sz="3200" dirty="0">
                <a:solidFill>
                  <a:srgbClr val="FFFF00"/>
                </a:solidFill>
              </a:rPr>
              <a:t>dikecualikan pada Instansi Pemerintah yang telah menerapkan Sistem Merit </a:t>
            </a:r>
            <a:r>
              <a:rPr lang="en-US" sz="3200" dirty="0"/>
              <a:t>dalam pembinaan Pegawai ASN dengan persetujuan KASN. </a:t>
            </a:r>
          </a:p>
        </p:txBody>
      </p:sp>
    </p:spTree>
    <p:extLst>
      <p:ext uri="{BB962C8B-B14F-4D97-AF65-F5344CB8AC3E}">
        <p14:creationId xmlns:p14="http://schemas.microsoft.com/office/powerpoint/2010/main" val="220908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TUJUAN</a:t>
            </a:r>
            <a:endParaRPr lang="en-US" sz="5400" dirty="0"/>
          </a:p>
        </p:txBody>
      </p:sp>
      <p:sp>
        <p:nvSpPr>
          <p:cNvPr id="3" name="Content Placeholder 2"/>
          <p:cNvSpPr>
            <a:spLocks noGrp="1"/>
          </p:cNvSpPr>
          <p:nvPr>
            <p:ph idx="1"/>
          </p:nvPr>
        </p:nvSpPr>
        <p:spPr/>
        <p:txBody>
          <a:bodyPr>
            <a:normAutofit/>
          </a:bodyPr>
          <a:lstStyle/>
          <a:p>
            <a:r>
              <a:rPr lang="en-US" sz="3600" dirty="0" smtClean="0"/>
              <a:t>Melakukan </a:t>
            </a:r>
            <a:r>
              <a:rPr lang="en-US" sz="3600" dirty="0" smtClean="0"/>
              <a:t>kaderisasi </a:t>
            </a:r>
            <a:r>
              <a:rPr lang="en-US" sz="3600" dirty="0" smtClean="0"/>
              <a:t>calon pimpinan agar </a:t>
            </a:r>
            <a:r>
              <a:rPr lang="en-US" sz="3600" dirty="0" smtClean="0"/>
              <a:t>menjadi pimpinan yang </a:t>
            </a:r>
            <a:r>
              <a:rPr lang="en-US" sz="3600" dirty="0" smtClean="0"/>
              <a:t>melayani, profesional</a:t>
            </a:r>
            <a:r>
              <a:rPr lang="en-US" sz="3600" dirty="0" smtClean="0"/>
              <a:t>, bermartabat dan berdayasaing global</a:t>
            </a:r>
          </a:p>
          <a:p>
            <a:endParaRPr lang="en-US" sz="4000" dirty="0" smtClean="0"/>
          </a:p>
        </p:txBody>
      </p:sp>
    </p:spTree>
    <p:extLst>
      <p:ext uri="{BB962C8B-B14F-4D97-AF65-F5344CB8AC3E}">
        <p14:creationId xmlns:p14="http://schemas.microsoft.com/office/powerpoint/2010/main" val="4672288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2"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0005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4358" name="Rectangle 22"/>
          <p:cNvSpPr>
            <a:spLocks noChangeArrowheads="1"/>
          </p:cNvSpPr>
          <p:nvPr/>
        </p:nvSpPr>
        <p:spPr bwMode="auto">
          <a:xfrm>
            <a:off x="228600" y="457200"/>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4360" name="Rectangle 24"/>
          <p:cNvSpPr>
            <a:spLocks noChangeArrowheads="1"/>
          </p:cNvSpPr>
          <p:nvPr/>
        </p:nvSpPr>
        <p:spPr bwMode="auto">
          <a:xfrm>
            <a:off x="228600" y="1704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0005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34" charset="0"/>
              </a:rPr>
              <a:t/>
            </a:r>
            <a:br>
              <a:rPr kumimoji="0" lang="en-US" sz="1000" b="0" i="0" u="none" strike="noStrike" cap="none" normalizeH="0" baseline="0" smtClean="0">
                <a:ln>
                  <a:noFill/>
                </a:ln>
                <a:solidFill>
                  <a:schemeClr val="tx1"/>
                </a:solidFill>
                <a:effectLst/>
                <a:latin typeface="Arial" pitchFamily="34" charset="0"/>
              </a:rPr>
            </a:br>
            <a:endParaRPr kumimoji="0" lang="en-US" sz="1800" b="0" i="0" u="none" strike="noStrike" cap="none" normalizeH="0" baseline="0" smtClean="0">
              <a:ln>
                <a:noFill/>
              </a:ln>
              <a:solidFill>
                <a:schemeClr val="tx1"/>
              </a:solidFill>
              <a:effectLst/>
              <a:latin typeface="Arial" pitchFamily="34" charset="0"/>
            </a:endParaRPr>
          </a:p>
          <a:p>
            <a:pPr marL="0" marR="0" lvl="0" indent="40005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4362" name="Rectangle 26"/>
          <p:cNvSpPr>
            <a:spLocks noChangeArrowheads="1"/>
          </p:cNvSpPr>
          <p:nvPr/>
        </p:nvSpPr>
        <p:spPr bwMode="auto">
          <a:xfrm>
            <a:off x="228600" y="1704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200" b="0" i="0" u="none" strike="noStrike" cap="none" normalizeH="0" baseline="0" smtClean="0">
              <a:ln>
                <a:noFill/>
              </a:ln>
              <a:solidFill>
                <a:schemeClr val="tx1"/>
              </a:solidFill>
              <a:effectLst/>
              <a:latin typeface="Cambria" pitchFamily="18" charset="0"/>
              <a:ea typeface="Constantia" pitchFamily="18" charset="0"/>
              <a:cs typeface="Times New Roman" pitchFamily="18" charset="0"/>
            </a:endParaRPr>
          </a:p>
          <a:p>
            <a:pPr marL="0" marR="0" lvl="0" indent="400050" algn="l" defTabSz="914400" rtl="0" eaLnBrk="0" fontAlgn="base" latinLnBrk="0" hangingPunct="0">
              <a:lnSpc>
                <a:spcPct val="100000"/>
              </a:lnSpc>
              <a:spcBef>
                <a:spcPct val="0"/>
              </a:spcBef>
              <a:spcAft>
                <a:spcPct val="0"/>
              </a:spcAft>
              <a:buClrTx/>
              <a:buSzTx/>
              <a:buFontTx/>
              <a:buNone/>
              <a:tabLst/>
            </a:pPr>
            <a:r>
              <a:rPr kumimoji="0" lang="id-ID" sz="1200" b="0" i="0" u="none" strike="noStrike" cap="none" normalizeH="0" baseline="0" smtClean="0">
                <a:ln>
                  <a:noFill/>
                </a:ln>
                <a:solidFill>
                  <a:schemeClr val="tx1"/>
                </a:solidFill>
                <a:effectLst/>
                <a:latin typeface="Cambria" pitchFamily="18" charset="0"/>
                <a:ea typeface="Constantia" pitchFamily="18" charset="0"/>
                <a:cs typeface="Times New Roman" pitchFamily="18" charset="0"/>
              </a:rPr>
              <a:t> </a:t>
            </a:r>
            <a:endParaRPr kumimoji="0" lang="en-US" sz="1000" b="0" i="0" u="none" strike="noStrike" cap="none" normalizeH="0" baseline="0" smtClean="0">
              <a:ln>
                <a:noFill/>
              </a:ln>
              <a:solidFill>
                <a:schemeClr val="tx1"/>
              </a:solidFill>
              <a:effectLst/>
              <a:latin typeface="Arial" pitchFamily="34" charset="0"/>
            </a:endParaRPr>
          </a:p>
          <a:p>
            <a:pPr marL="0" marR="0" lvl="0" indent="40005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27" name="Right Arrow 26"/>
          <p:cNvSpPr/>
          <p:nvPr/>
        </p:nvSpPr>
        <p:spPr>
          <a:xfrm>
            <a:off x="5105400" y="2514600"/>
            <a:ext cx="609600" cy="228600"/>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29" name="Rectangle 28"/>
          <p:cNvSpPr/>
          <p:nvPr/>
        </p:nvSpPr>
        <p:spPr>
          <a:xfrm>
            <a:off x="5796136" y="2276872"/>
            <a:ext cx="2952328" cy="6480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b="1" dirty="0" smtClean="0"/>
              <a:t>  MANA</a:t>
            </a:r>
            <a:r>
              <a:rPr lang="en-US" b="1" dirty="0" smtClean="0"/>
              <a:t>JEMEN TALENTA</a:t>
            </a:r>
            <a:endParaRPr lang="en-US" b="1" dirty="0"/>
          </a:p>
        </p:txBody>
      </p:sp>
      <p:graphicFrame>
        <p:nvGraphicFramePr>
          <p:cNvPr id="32" name="Diagram 31"/>
          <p:cNvGraphicFramePr/>
          <p:nvPr/>
        </p:nvGraphicFramePr>
        <p:xfrm>
          <a:off x="5257800" y="2881536"/>
          <a:ext cx="4088904" cy="3062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9" name="Group 18"/>
          <p:cNvGrpSpPr/>
          <p:nvPr/>
        </p:nvGrpSpPr>
        <p:grpSpPr>
          <a:xfrm>
            <a:off x="102580" y="1445205"/>
            <a:ext cx="4823048" cy="3564632"/>
            <a:chOff x="228600" y="838200"/>
            <a:chExt cx="4823048" cy="3564632"/>
          </a:xfrm>
        </p:grpSpPr>
        <p:sp>
          <p:nvSpPr>
            <p:cNvPr id="23" name="Rounded Rectangle 22"/>
            <p:cNvSpPr/>
            <p:nvPr/>
          </p:nvSpPr>
          <p:spPr>
            <a:xfrm>
              <a:off x="228600" y="1700808"/>
              <a:ext cx="1905000" cy="122413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smtClean="0"/>
                <a:t>VISI, MISI &amp; STRATEGI ORGANISASI</a:t>
              </a:r>
              <a:endParaRPr lang="en-US" b="1" dirty="0"/>
            </a:p>
          </p:txBody>
        </p:sp>
        <p:sp>
          <p:nvSpPr>
            <p:cNvPr id="24" name="Rounded Rectangle 23"/>
            <p:cNvSpPr/>
            <p:nvPr/>
          </p:nvSpPr>
          <p:spPr>
            <a:xfrm>
              <a:off x="228600" y="3429000"/>
              <a:ext cx="2106488" cy="9738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smtClean="0"/>
                <a:t>TANTANGA</a:t>
              </a:r>
              <a:r>
                <a:rPr lang="id-ID" b="1" dirty="0" smtClean="0"/>
                <a:t>N</a:t>
              </a:r>
              <a:r>
                <a:rPr lang="en-US" b="1" dirty="0" smtClean="0"/>
                <a:t>/</a:t>
              </a:r>
            </a:p>
            <a:p>
              <a:pPr algn="ctr"/>
              <a:r>
                <a:rPr lang="en-US" b="1" dirty="0"/>
                <a:t>P</a:t>
              </a:r>
              <a:r>
                <a:rPr lang="en-US" b="1" dirty="0" smtClean="0"/>
                <a:t>ERUBAHAN</a:t>
              </a:r>
              <a:endParaRPr lang="en-US" b="1" dirty="0"/>
            </a:p>
          </p:txBody>
        </p:sp>
        <p:sp>
          <p:nvSpPr>
            <p:cNvPr id="25" name="Rounded Rectangle 24"/>
            <p:cNvSpPr/>
            <p:nvPr/>
          </p:nvSpPr>
          <p:spPr>
            <a:xfrm>
              <a:off x="2286000" y="838200"/>
              <a:ext cx="2372072" cy="93610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b="1" dirty="0" smtClean="0"/>
                <a:t>QUICK WINS</a:t>
              </a:r>
              <a:endParaRPr lang="en-US" b="1" dirty="0"/>
            </a:p>
          </p:txBody>
        </p:sp>
        <p:sp>
          <p:nvSpPr>
            <p:cNvPr id="26" name="Oval 25">
              <a:hlinkClick r:id="rId8" action="ppaction://hlinkpres?slideindex=1&amp;slidetitle="/>
            </p:cNvPr>
            <p:cNvSpPr/>
            <p:nvPr/>
          </p:nvSpPr>
          <p:spPr>
            <a:xfrm>
              <a:off x="2438400" y="2286000"/>
              <a:ext cx="2613248" cy="1533128"/>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d-ID" b="1" dirty="0" smtClean="0"/>
                <a:t>PROFIL</a:t>
              </a:r>
            </a:p>
            <a:p>
              <a:pPr algn="ctr"/>
              <a:r>
                <a:rPr lang="en-US" b="1" dirty="0" smtClean="0"/>
                <a:t>TALENT</a:t>
              </a:r>
              <a:endParaRPr lang="id-ID" b="1" dirty="0" smtClean="0"/>
            </a:p>
          </p:txBody>
        </p:sp>
        <p:sp>
          <p:nvSpPr>
            <p:cNvPr id="33" name="Right Arrow 32"/>
            <p:cNvSpPr/>
            <p:nvPr/>
          </p:nvSpPr>
          <p:spPr>
            <a:xfrm rot="1674088">
              <a:off x="2298080" y="2206520"/>
              <a:ext cx="43204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34" name="Right Arrow 33"/>
            <p:cNvSpPr/>
            <p:nvPr/>
          </p:nvSpPr>
          <p:spPr>
            <a:xfrm rot="20497865">
              <a:off x="2474396" y="3650638"/>
              <a:ext cx="432048" cy="48463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35" name="Down Arrow 34"/>
            <p:cNvSpPr/>
            <p:nvPr/>
          </p:nvSpPr>
          <p:spPr>
            <a:xfrm>
              <a:off x="3276600" y="1905000"/>
              <a:ext cx="484632" cy="288032"/>
            </a:xfrm>
            <a:prstGeom prst="down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grpSp>
      <p:sp>
        <p:nvSpPr>
          <p:cNvPr id="36" name="Rectangle 35"/>
          <p:cNvSpPr/>
          <p:nvPr/>
        </p:nvSpPr>
        <p:spPr>
          <a:xfrm>
            <a:off x="0" y="685800"/>
            <a:ext cx="84582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lumMod val="75000"/>
                    <a:lumOff val="25000"/>
                  </a:schemeClr>
                </a:solidFill>
                <a:latin typeface="+mj-lt"/>
              </a:rPr>
              <a:t>STRATEGI  MANAJEMEN TALENTA</a:t>
            </a:r>
            <a:endParaRPr lang="en-US" sz="2400" b="1" dirty="0">
              <a:solidFill>
                <a:schemeClr val="tx1">
                  <a:lumMod val="75000"/>
                  <a:lumOff val="25000"/>
                </a:schemeClr>
              </a:solidFill>
              <a:latin typeface="+mj-lt"/>
            </a:endParaRPr>
          </a:p>
        </p:txBody>
      </p:sp>
    </p:spTree>
    <p:extLst>
      <p:ext uri="{BB962C8B-B14F-4D97-AF65-F5344CB8AC3E}">
        <p14:creationId xmlns:p14="http://schemas.microsoft.com/office/powerpoint/2010/main" val="2369066009"/>
      </p:ext>
    </p:extLst>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ox(i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blinds(horizontal)">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heckerboard(across)">
                                      <p:cBhvr>
                                        <p:cTn id="17" dur="500"/>
                                        <p:tgtEl>
                                          <p:spTgt spid="2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diamond(in)">
                                      <p:cBhvr>
                                        <p:cTn id="22"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9" grpId="0" animBg="1"/>
      <p:bldGraphic spid="32"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53400" cy="1524000"/>
          </a:xfrm>
        </p:spPr>
        <p:txBody>
          <a:bodyPr>
            <a:normAutofit/>
          </a:bodyPr>
          <a:lstStyle/>
          <a:p>
            <a:r>
              <a:rPr lang="en-US" sz="4400" dirty="0" smtClean="0"/>
              <a:t>LANGKAH STRATEGIS BIRO KEPEGAWAIAN</a:t>
            </a:r>
            <a:endParaRPr lang="en-US" sz="4400" dirty="0"/>
          </a:p>
        </p:txBody>
      </p:sp>
      <p:sp>
        <p:nvSpPr>
          <p:cNvPr id="3" name="Content Placeholder 2"/>
          <p:cNvSpPr>
            <a:spLocks noGrp="1"/>
          </p:cNvSpPr>
          <p:nvPr>
            <p:ph idx="1"/>
          </p:nvPr>
        </p:nvSpPr>
        <p:spPr>
          <a:xfrm>
            <a:off x="457200" y="2133600"/>
            <a:ext cx="8229600" cy="3992563"/>
          </a:xfrm>
        </p:spPr>
        <p:txBody>
          <a:bodyPr>
            <a:normAutofit/>
          </a:bodyPr>
          <a:lstStyle/>
          <a:p>
            <a:pPr marL="0" indent="0">
              <a:buNone/>
            </a:pPr>
            <a:r>
              <a:rPr lang="en-US" sz="3600" dirty="0" smtClean="0"/>
              <a:t>Kerjasama Internal dan Eksternal dalam:</a:t>
            </a:r>
          </a:p>
          <a:p>
            <a:pPr marL="457200" indent="-457200">
              <a:buFont typeface="+mj-lt"/>
              <a:buAutoNum type="arabicPeriod"/>
            </a:pPr>
            <a:r>
              <a:rPr lang="en-US" sz="3600" dirty="0" smtClean="0"/>
              <a:t>Identifikasi Talent</a:t>
            </a:r>
          </a:p>
          <a:p>
            <a:pPr marL="457200" indent="-457200">
              <a:buFont typeface="+mj-lt"/>
              <a:buAutoNum type="arabicPeriod"/>
            </a:pPr>
            <a:r>
              <a:rPr lang="en-US" sz="3600" dirty="0" smtClean="0"/>
              <a:t>Pengembangan Talent</a:t>
            </a:r>
          </a:p>
          <a:p>
            <a:pPr marL="457200" indent="-457200">
              <a:buFont typeface="+mj-lt"/>
              <a:buAutoNum type="arabicPeriod"/>
            </a:pPr>
            <a:r>
              <a:rPr lang="en-US" sz="3600" dirty="0" smtClean="0"/>
              <a:t>Retensi Talent</a:t>
            </a:r>
            <a:endParaRPr lang="en-US" sz="3600" dirty="0"/>
          </a:p>
        </p:txBody>
      </p:sp>
    </p:spTree>
    <p:extLst>
      <p:ext uri="{BB962C8B-B14F-4D97-AF65-F5344CB8AC3E}">
        <p14:creationId xmlns:p14="http://schemas.microsoft.com/office/powerpoint/2010/main" val="34311738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a:bodyPr>
          <a:lstStyle/>
          <a:p>
            <a:r>
              <a:rPr lang="en-US" dirty="0" smtClean="0"/>
              <a:t>IMPLEMENTASI MANAJEMEN TALENTA DI BKN DAN NASIONAL</a:t>
            </a:r>
            <a:endParaRPr lang="en-US" dirty="0"/>
          </a:p>
        </p:txBody>
      </p:sp>
      <p:sp>
        <p:nvSpPr>
          <p:cNvPr id="3" name="Content Placeholder 2"/>
          <p:cNvSpPr>
            <a:spLocks noGrp="1"/>
          </p:cNvSpPr>
          <p:nvPr>
            <p:ph idx="1"/>
          </p:nvPr>
        </p:nvSpPr>
        <p:spPr>
          <a:xfrm>
            <a:off x="457200" y="2362200"/>
            <a:ext cx="8077200" cy="3763963"/>
          </a:xfrm>
        </p:spPr>
        <p:txBody>
          <a:bodyPr>
            <a:normAutofit fontScale="92500" lnSpcReduction="10000"/>
          </a:bodyPr>
          <a:lstStyle/>
          <a:p>
            <a:r>
              <a:rPr lang="en-US" sz="3600" dirty="0" smtClean="0"/>
              <a:t>BKN sebagai Role Model implementasi manajemen talenta</a:t>
            </a:r>
          </a:p>
          <a:p>
            <a:r>
              <a:rPr lang="en-US" sz="3600" dirty="0" smtClean="0"/>
              <a:t>Disosialisasikan dan diterapkan ke seluruh K/L</a:t>
            </a:r>
          </a:p>
          <a:p>
            <a:r>
              <a:rPr lang="en-US" sz="3600" dirty="0" smtClean="0"/>
              <a:t>Talent Manajemen sebagai inti pola karier nasional dan instansi </a:t>
            </a:r>
          </a:p>
          <a:p>
            <a:r>
              <a:rPr lang="en-US" sz="3600" dirty="0" smtClean="0"/>
              <a:t>Kontribusi BKN dalam menyikapi UU ASN</a:t>
            </a:r>
          </a:p>
        </p:txBody>
      </p:sp>
    </p:spTree>
    <p:extLst>
      <p:ext uri="{BB962C8B-B14F-4D97-AF65-F5344CB8AC3E}">
        <p14:creationId xmlns:p14="http://schemas.microsoft.com/office/powerpoint/2010/main" val="3051913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Pasal 71 UU No 5 Tahun 2014</a:t>
            </a:r>
            <a:endParaRPr lang="en-US" dirty="0"/>
          </a:p>
        </p:txBody>
      </p:sp>
      <p:sp>
        <p:nvSpPr>
          <p:cNvPr id="3" name="Content Placeholder 2"/>
          <p:cNvSpPr>
            <a:spLocks noGrp="1"/>
          </p:cNvSpPr>
          <p:nvPr>
            <p:ph idx="1"/>
          </p:nvPr>
        </p:nvSpPr>
        <p:spPr/>
        <p:txBody>
          <a:bodyPr>
            <a:normAutofit/>
          </a:bodyPr>
          <a:lstStyle/>
          <a:p>
            <a:pPr marL="0" indent="0">
              <a:buNone/>
            </a:pPr>
            <a:r>
              <a:rPr lang="en-US" sz="3200" dirty="0" smtClean="0"/>
              <a:t>(1) Untuk </a:t>
            </a:r>
            <a:r>
              <a:rPr lang="en-US" sz="3200" dirty="0"/>
              <a:t>menjamin keselarasan potensi PNS dengan kebutuhan penyelenggaraan tugas pemerintahan dan pembangunan perlu disusun pola karier PNS yang terintegrasi secara nasional. </a:t>
            </a:r>
            <a:endParaRPr lang="en-US" sz="3200" dirty="0" smtClean="0"/>
          </a:p>
          <a:p>
            <a:pPr marL="0" indent="0">
              <a:buNone/>
            </a:pPr>
            <a:r>
              <a:rPr lang="en-US" sz="3200" dirty="0" smtClean="0"/>
              <a:t>(</a:t>
            </a:r>
            <a:r>
              <a:rPr lang="en-US" sz="3200" dirty="0"/>
              <a:t>2) Setiap Instansi Pemerintah menyusun pola karier PNS secara khusus sesuai dengan kebutuhan berdasarkan pola karier nasional. </a:t>
            </a:r>
          </a:p>
        </p:txBody>
      </p:sp>
    </p:spTree>
    <p:extLst>
      <p:ext uri="{BB962C8B-B14F-4D97-AF65-F5344CB8AC3E}">
        <p14:creationId xmlns:p14="http://schemas.microsoft.com/office/powerpoint/2010/main" val="17772543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469</TotalTime>
  <Words>233</Words>
  <Application>Microsoft Office PowerPoint</Application>
  <PresentationFormat>On-screen Show (4:3)</PresentationFormat>
  <Paragraphs>70</Paragraphs>
  <Slides>11</Slides>
  <Notes>4</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Thatch</vt:lpstr>
      <vt:lpstr>  PROGRAM INOVASI   PENERAPAN MANAJEMEN TALENTA DI BADAN KEPEGAWAIAN NEGARA  </vt:lpstr>
      <vt:lpstr>LATAR BELAKANG</vt:lpstr>
      <vt:lpstr> KASN DORONG INSTANSI PEMERINTAH MEMBANGUN ‘TALENT MANAGEMENT' Selasa, 24 Maret 2015 09:26:12 | Berita Nasional | (471 view) </vt:lpstr>
      <vt:lpstr>Pasal 111 UU No 5 tahun 2014</vt:lpstr>
      <vt:lpstr>TUJUAN</vt:lpstr>
      <vt:lpstr>PowerPoint Presentation</vt:lpstr>
      <vt:lpstr>LANGKAH STRATEGIS BIRO KEPEGAWAIAN</vt:lpstr>
      <vt:lpstr>IMPLEMENTASI MANAJEMEN TALENTA DI BKN DAN NASIONAL</vt:lpstr>
      <vt:lpstr>Pasal 71 UU No 5 Tahun 2014</vt:lpstr>
      <vt:lpstr>PROGRAM INOVASI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PENERAPAN TALENT MANAGMENT DI BKN</dc:title>
  <dc:creator>user</dc:creator>
  <cp:lastModifiedBy>user</cp:lastModifiedBy>
  <cp:revision>46</cp:revision>
  <dcterms:created xsi:type="dcterms:W3CDTF">2016-10-15T00:12:54Z</dcterms:created>
  <dcterms:modified xsi:type="dcterms:W3CDTF">2017-01-04T22:22:19Z</dcterms:modified>
</cp:coreProperties>
</file>