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1" r:id="rId3"/>
    <p:sldId id="267" r:id="rId4"/>
    <p:sldId id="270" r:id="rId5"/>
    <p:sldId id="272" r:id="rId6"/>
    <p:sldId id="265" r:id="rId7"/>
    <p:sldId id="264" r:id="rId8"/>
    <p:sldId id="266" r:id="rId9"/>
    <p:sldId id="260" r:id="rId10"/>
    <p:sldId id="273" r:id="rId11"/>
    <p:sldId id="263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3756"/>
    <a:srgbClr val="0099FF"/>
    <a:srgbClr val="2CF4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624" y="10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C4A23-C461-41CC-A77C-EA05064A1E3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08AE6-32D8-41F5-BA40-C87DF8804A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84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08AE6-32D8-41F5-BA40-C87DF8804A5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08AE6-32D8-41F5-BA40-C87DF8804A5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7AAEC-7F66-43DE-8D2A-D37B63D4C210}" type="datetimeFigureOut">
              <a:rPr lang="en-US" smtClean="0"/>
              <a:pPr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BCDBB-0E63-425A-B1DD-2FB41610C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09303" y="4433887"/>
            <a:ext cx="4534697" cy="242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 rot="19303123">
            <a:off x="-2675223" y="372090"/>
            <a:ext cx="12736023" cy="463981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95400" y="1447800"/>
            <a:ext cx="6553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Peningkatan</a:t>
            </a:r>
            <a:r>
              <a:rPr lang="en-US" sz="3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Layanan</a:t>
            </a:r>
            <a:r>
              <a:rPr lang="en-US" sz="3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Kepegawaian</a:t>
            </a:r>
            <a:r>
              <a:rPr lang="en-US" sz="3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Berbasis</a:t>
            </a:r>
            <a:r>
              <a:rPr lang="en-US" sz="3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Digital </a:t>
            </a:r>
            <a:r>
              <a:rPr lang="en-US" sz="3200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Menuju</a:t>
            </a:r>
            <a:r>
              <a:rPr lang="en-US" sz="3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Smart Office </a:t>
            </a:r>
          </a:p>
          <a:p>
            <a:pPr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Di Kantor Regional III BKN Bandung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219200" y="5943600"/>
            <a:ext cx="345698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b="1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defRPr/>
            </a:pPr>
            <a:endParaRPr lang="en-US" b="1" dirty="0" smtClean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defRPr/>
            </a:pPr>
            <a:r>
              <a:rPr lang="en-US" sz="1400" b="1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Kepala</a:t>
            </a:r>
            <a:r>
              <a:rPr lang="en-US" sz="1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Kantor III BKN Bandung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6482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143000" y="1981200"/>
            <a:ext cx="8001000" cy="1905000"/>
          </a:xfrm>
          <a:prstGeom prst="round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52600" y="2362200"/>
            <a:ext cx="7239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800" b="1" dirty="0" err="1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Terobosan</a:t>
            </a:r>
            <a:r>
              <a:rPr lang="en-US" sz="48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 </a:t>
            </a:r>
            <a:r>
              <a:rPr lang="en-US" sz="48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- </a:t>
            </a:r>
            <a:r>
              <a:rPr lang="en-US" sz="4800" b="1" cap="none" spc="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Inovasi</a:t>
            </a:r>
            <a:r>
              <a:rPr lang="en-US" sz="48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 2017</a:t>
            </a:r>
            <a:endParaRPr lang="en-US" sz="48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050237" y="3300381"/>
            <a:ext cx="6934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gagas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04904">
            <a:off x="5956193" y="-220132"/>
            <a:ext cx="2228723" cy="227891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14400" y="571306"/>
            <a:ext cx="5562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Breakthrough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833193" y="2081181"/>
            <a:ext cx="1087944" cy="1108781"/>
            <a:chOff x="1756687" y="1136669"/>
            <a:chExt cx="1087944" cy="1108781"/>
          </a:xfrm>
        </p:grpSpPr>
        <p:sp>
          <p:nvSpPr>
            <p:cNvPr id="13" name="Teardrop 12"/>
            <p:cNvSpPr/>
            <p:nvPr/>
          </p:nvSpPr>
          <p:spPr>
            <a:xfrm rot="8100298">
              <a:off x="1756687" y="1136669"/>
              <a:ext cx="1087944" cy="1108781"/>
            </a:xfrm>
            <a:prstGeom prst="teardrop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ardrop 13"/>
            <p:cNvSpPr/>
            <p:nvPr/>
          </p:nvSpPr>
          <p:spPr>
            <a:xfrm rot="8100298">
              <a:off x="1979553" y="1338474"/>
              <a:ext cx="656929" cy="677691"/>
            </a:xfrm>
            <a:prstGeom prst="teardrop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3352800" y="3542235"/>
            <a:ext cx="2133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Aplikasi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lang="en-US" sz="1600" b="1" kern="0" dirty="0" err="1" smtClean="0">
                <a:solidFill>
                  <a:srgbClr val="C00000"/>
                </a:solidFill>
              </a:rPr>
              <a:t>Penyelesaian</a:t>
            </a:r>
            <a:r>
              <a:rPr lang="en-US" sz="1600" b="1" kern="0" dirty="0" smtClean="0">
                <a:solidFill>
                  <a:srgbClr val="C00000"/>
                </a:solidFill>
              </a:rPr>
              <a:t> 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Masalah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Kepegawaian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400800" y="2081181"/>
            <a:ext cx="1087944" cy="1108781"/>
            <a:chOff x="1756687" y="1136669"/>
            <a:chExt cx="1087944" cy="1108781"/>
          </a:xfrm>
        </p:grpSpPr>
        <p:sp>
          <p:nvSpPr>
            <p:cNvPr id="18" name="Teardrop 17"/>
            <p:cNvSpPr/>
            <p:nvPr/>
          </p:nvSpPr>
          <p:spPr>
            <a:xfrm rot="8100298">
              <a:off x="1756687" y="1136669"/>
              <a:ext cx="1087944" cy="1108781"/>
            </a:xfrm>
            <a:prstGeom prst="teardrop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ardrop 18"/>
            <p:cNvSpPr/>
            <p:nvPr/>
          </p:nvSpPr>
          <p:spPr>
            <a:xfrm rot="8100298">
              <a:off x="1979553" y="1338474"/>
              <a:ext cx="656929" cy="677691"/>
            </a:xfrm>
            <a:prstGeom prst="teardrop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5791200" y="3512403"/>
            <a:ext cx="228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Aplikasi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Pensiun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Otomatis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en-US" sz="1600" b="1" i="0" u="none" strike="noStrike" kern="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bagi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en-US" sz="1600" b="1" i="0" u="none" strike="noStrike" kern="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Janda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/</a:t>
            </a:r>
            <a:r>
              <a:rPr kumimoji="0" lang="en-US" sz="1600" b="1" i="0" u="none" strike="noStrike" kern="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Duda</a:t>
            </a:r>
            <a:r>
              <a:rPr kumimoji="0" lang="en-US" sz="1600" b="1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PNS </a:t>
            </a:r>
            <a:r>
              <a:rPr kumimoji="0" lang="en-US" sz="1600" b="1" i="0" u="none" strike="noStrike" kern="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Aktif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905000" y="1333306"/>
            <a:ext cx="388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400" b="1" kern="0" dirty="0" smtClean="0">
                <a:solidFill>
                  <a:srgbClr val="0070C0"/>
                </a:solidFill>
              </a:rPr>
              <a:t>Program </a:t>
            </a:r>
            <a:r>
              <a:rPr lang="en-US" sz="2400" b="1" kern="0" dirty="0" err="1" smtClean="0">
                <a:solidFill>
                  <a:srgbClr val="0070C0"/>
                </a:solidFill>
              </a:rPr>
              <a:t>Inovasi</a:t>
            </a:r>
            <a:r>
              <a:rPr lang="en-US" sz="2400" b="1" kern="0" dirty="0" smtClean="0">
                <a:solidFill>
                  <a:srgbClr val="0070C0"/>
                </a:solidFill>
              </a:rPr>
              <a:t> - 2017 </a:t>
            </a:r>
            <a:endParaRPr lang="en-US" sz="2400" b="1" kern="0" dirty="0">
              <a:solidFill>
                <a:srgbClr val="0070C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4214193" y="3376581"/>
            <a:ext cx="304800" cy="76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801678" y="3386520"/>
            <a:ext cx="304800" cy="76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1371600" y="2081181"/>
            <a:ext cx="1087944" cy="1108781"/>
            <a:chOff x="1756687" y="1136669"/>
            <a:chExt cx="1087944" cy="1108781"/>
          </a:xfrm>
        </p:grpSpPr>
        <p:sp>
          <p:nvSpPr>
            <p:cNvPr id="25" name="Teardrop 24"/>
            <p:cNvSpPr/>
            <p:nvPr/>
          </p:nvSpPr>
          <p:spPr>
            <a:xfrm rot="8100298">
              <a:off x="1756687" y="1136669"/>
              <a:ext cx="1087944" cy="1108781"/>
            </a:xfrm>
            <a:prstGeom prst="teardrop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ardrop 27"/>
            <p:cNvSpPr/>
            <p:nvPr/>
          </p:nvSpPr>
          <p:spPr>
            <a:xfrm rot="8100298">
              <a:off x="1979553" y="1338474"/>
              <a:ext cx="656929" cy="677691"/>
            </a:xfrm>
            <a:prstGeom prst="teardrop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/>
          <p:cNvSpPr/>
          <p:nvPr/>
        </p:nvSpPr>
        <p:spPr>
          <a:xfrm>
            <a:off x="1143000" y="3542235"/>
            <a:ext cx="167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Peningkatan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Soft &amp; Hard 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Skill SDM 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  <p:sp>
        <p:nvSpPr>
          <p:cNvPr id="30" name="Oval 29"/>
          <p:cNvSpPr/>
          <p:nvPr/>
        </p:nvSpPr>
        <p:spPr>
          <a:xfrm>
            <a:off x="1752600" y="3376581"/>
            <a:ext cx="304800" cy="76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066800" y="4191000"/>
            <a:ext cx="1905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066800" y="4419600"/>
            <a:ext cx="1905000" cy="1590258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096617" y="4419600"/>
            <a:ext cx="1822175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Mind</a:t>
            </a:r>
            <a:r>
              <a:rPr kumimoji="0" lang="en-US" sz="140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Setting</a:t>
            </a:r>
          </a:p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kern="0" baseline="0" dirty="0" err="1" smtClean="0"/>
              <a:t>Budaya</a:t>
            </a:r>
            <a:r>
              <a:rPr lang="en-US" sz="1400" kern="0" baseline="0" dirty="0" smtClean="0"/>
              <a:t> </a:t>
            </a:r>
            <a:r>
              <a:rPr lang="en-US" sz="1400" kern="0" baseline="0" dirty="0" err="1" smtClean="0"/>
              <a:t>Kerja</a:t>
            </a:r>
            <a:endParaRPr lang="en-US" sz="1400" kern="0" baseline="0" dirty="0" smtClean="0"/>
          </a:p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kern="0" baseline="0" dirty="0" err="1" smtClean="0"/>
              <a:t>Simbol</a:t>
            </a:r>
            <a:r>
              <a:rPr lang="en-US" sz="1400" kern="0" dirty="0" err="1" smtClean="0"/>
              <a:t>-Simbol</a:t>
            </a:r>
            <a:r>
              <a:rPr lang="en-US" sz="1400" kern="0" dirty="0" smtClean="0"/>
              <a:t> </a:t>
            </a:r>
            <a:r>
              <a:rPr lang="en-US" sz="1400" kern="0" dirty="0" err="1" smtClean="0"/>
              <a:t>Motivasi</a:t>
            </a:r>
            <a:r>
              <a:rPr lang="en-US" sz="1400" kern="0" dirty="0" smtClean="0"/>
              <a:t> </a:t>
            </a:r>
            <a:r>
              <a:rPr lang="en-US" sz="1400" kern="0" dirty="0" err="1" smtClean="0"/>
              <a:t>Kerja</a:t>
            </a:r>
            <a:endParaRPr lang="en-US" sz="1400" kern="0" baseline="0" dirty="0" smtClean="0"/>
          </a:p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Kompetensi</a:t>
            </a:r>
            <a:r>
              <a:rPr kumimoji="0" lang="en-US" sz="140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40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Teknis</a:t>
            </a:r>
            <a:r>
              <a:rPr kumimoji="0" lang="en-US" sz="140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40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Kepegawaian,IT,Bhs</a:t>
            </a:r>
            <a:r>
              <a:rPr kumimoji="0" lang="en-US" sz="140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40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Inggris</a:t>
            </a:r>
            <a:endParaRPr kumimoji="0" lang="en-US" sz="1400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FGD,</a:t>
            </a:r>
            <a:r>
              <a:rPr kumimoji="0" lang="en-US" sz="140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Benchmarking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505200" y="4353342"/>
            <a:ext cx="1905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505200" y="4572000"/>
            <a:ext cx="1905000" cy="160020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993295" y="4353342"/>
            <a:ext cx="1905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993295" y="4581942"/>
            <a:ext cx="1905000" cy="121920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505200" y="4581942"/>
            <a:ext cx="18288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2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Pensiun</a:t>
            </a:r>
            <a:r>
              <a:rPr kumimoji="0" lang="en-US" sz="12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2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Pegawai</a:t>
            </a:r>
            <a:r>
              <a:rPr kumimoji="0" lang="en-US" sz="12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, </a:t>
            </a:r>
            <a:r>
              <a:rPr kumimoji="0" lang="en-US" sz="12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Janda</a:t>
            </a:r>
            <a:r>
              <a:rPr kumimoji="0" lang="en-US" sz="12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/</a:t>
            </a:r>
            <a:r>
              <a:rPr kumimoji="0" lang="en-US" sz="12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Duda</a:t>
            </a:r>
            <a:endParaRPr kumimoji="0" lang="en-US" sz="1200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0" baseline="0" dirty="0" smtClean="0"/>
              <a:t>KP </a:t>
            </a:r>
            <a:r>
              <a:rPr lang="en-US" sz="1200" kern="0" baseline="0" dirty="0" err="1" smtClean="0"/>
              <a:t>Penyesuaian</a:t>
            </a:r>
            <a:r>
              <a:rPr lang="en-US" sz="1200" kern="0" baseline="0" dirty="0" smtClean="0"/>
              <a:t> </a:t>
            </a:r>
            <a:r>
              <a:rPr lang="en-US" sz="1200" kern="0" baseline="0" dirty="0" err="1" smtClean="0"/>
              <a:t>Ijazah</a:t>
            </a:r>
            <a:endParaRPr lang="en-US" sz="1200" kern="0" baseline="0" dirty="0" smtClean="0"/>
          </a:p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0" dirty="0" smtClean="0"/>
              <a:t>PP 53 </a:t>
            </a:r>
            <a:r>
              <a:rPr lang="en-US" sz="1200" kern="0" dirty="0" err="1" smtClean="0"/>
              <a:t>th</a:t>
            </a:r>
            <a:r>
              <a:rPr lang="en-US" sz="1200" kern="0" dirty="0" smtClean="0"/>
              <a:t> 2010</a:t>
            </a:r>
          </a:p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0" dirty="0" err="1" smtClean="0"/>
              <a:t>Ijin</a:t>
            </a:r>
            <a:r>
              <a:rPr lang="en-US" sz="1200" kern="0" dirty="0" smtClean="0"/>
              <a:t> </a:t>
            </a:r>
            <a:r>
              <a:rPr lang="en-US" sz="1200" kern="0" dirty="0" err="1" smtClean="0"/>
              <a:t>Belajar</a:t>
            </a:r>
            <a:endParaRPr lang="en-US" sz="1200" kern="0" dirty="0" smtClean="0"/>
          </a:p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2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Permasalahan</a:t>
            </a:r>
            <a:r>
              <a:rPr kumimoji="0" lang="en-US" sz="12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2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yg</a:t>
            </a:r>
            <a:r>
              <a:rPr kumimoji="0" lang="en-US" sz="12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2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sdh</a:t>
            </a:r>
            <a:r>
              <a:rPr kumimoji="0" lang="en-US" sz="12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12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Incrah</a:t>
            </a:r>
            <a:endParaRPr kumimoji="0" lang="en-US" sz="12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0" dirty="0" smtClean="0"/>
              <a:t>NIP KI, KII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019800" y="4601817"/>
            <a:ext cx="182217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Rekonsiliasi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data </a:t>
            </a:r>
            <a:r>
              <a:rPr kumimoji="0" lang="en-US" sz="1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dengan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BKD </a:t>
            </a:r>
            <a:r>
              <a:rPr kumimoji="0" lang="en-US" sz="1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Prov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, </a:t>
            </a:r>
            <a:r>
              <a:rPr kumimoji="0" lang="en-US" sz="1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Kab</a:t>
            </a:r>
            <a:r>
              <a:rPr kumimoji="0" lang="en-US" sz="1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/</a:t>
            </a:r>
            <a:r>
              <a:rPr kumimoji="0" lang="en-US" sz="14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kota</a:t>
            </a:r>
            <a:endParaRPr kumimoji="0" lang="en-US" sz="1400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168275" marR="0" lvl="0" indent="-1682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kern="0" baseline="0" dirty="0" smtClean="0"/>
              <a:t>PT. </a:t>
            </a:r>
            <a:r>
              <a:rPr lang="en-US" sz="1400" kern="0" baseline="0" dirty="0" err="1" smtClean="0"/>
              <a:t>Taspen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180315" y="2314390"/>
            <a:ext cx="1076178" cy="923222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>
                <a:ln w="50800"/>
                <a:solidFill>
                  <a:prstClr val="white">
                    <a:shade val="50000"/>
                  </a:prstClr>
                </a:solidFill>
                <a:latin typeface="Cooper Black"/>
                <a:cs typeface="Cooper Black"/>
              </a:rPr>
              <a:t>T</a:t>
            </a:r>
          </a:p>
        </p:txBody>
      </p:sp>
      <p:sp>
        <p:nvSpPr>
          <p:cNvPr id="5" name="Rectangle 4"/>
          <p:cNvSpPr/>
          <p:nvPr/>
        </p:nvSpPr>
        <p:spPr bwMode="auto">
          <a:xfrm rot="20139065">
            <a:off x="2352256" y="2314390"/>
            <a:ext cx="1076178" cy="923222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50800"/>
                <a:solidFill>
                  <a:prstClr val="white">
                    <a:shade val="50000"/>
                  </a:prstClr>
                </a:solidFill>
                <a:latin typeface="Cooper Black"/>
                <a:cs typeface="Cooper Black"/>
              </a:rPr>
              <a:t>e</a:t>
            </a:r>
          </a:p>
        </p:txBody>
      </p:sp>
      <p:sp>
        <p:nvSpPr>
          <p:cNvPr id="6" name="Rectangle 5"/>
          <p:cNvSpPr/>
          <p:nvPr/>
        </p:nvSpPr>
        <p:spPr bwMode="auto">
          <a:xfrm rot="854772">
            <a:off x="3415205" y="2314390"/>
            <a:ext cx="1076178" cy="923222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50800"/>
                <a:solidFill>
                  <a:prstClr val="white">
                    <a:shade val="50000"/>
                  </a:prstClr>
                </a:solidFill>
                <a:latin typeface="Cooper Black"/>
                <a:cs typeface="Cooper Black"/>
              </a:rPr>
              <a:t>r</a:t>
            </a:r>
          </a:p>
        </p:txBody>
      </p:sp>
      <p:sp>
        <p:nvSpPr>
          <p:cNvPr id="7" name="Rectangle 6"/>
          <p:cNvSpPr/>
          <p:nvPr/>
        </p:nvSpPr>
        <p:spPr bwMode="auto">
          <a:xfrm rot="21189568">
            <a:off x="4498788" y="2314390"/>
            <a:ext cx="1076178" cy="923222"/>
          </a:xfrm>
          <a:prstGeom prst="rect">
            <a:avLst/>
          </a:prstGeom>
          <a:solidFill>
            <a:srgbClr val="00206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50800"/>
                <a:solidFill>
                  <a:prstClr val="white">
                    <a:shade val="50000"/>
                  </a:prstClr>
                </a:solidFill>
                <a:latin typeface="Cooper Black"/>
                <a:cs typeface="Cooper Black"/>
              </a:rPr>
              <a:t>i</a:t>
            </a:r>
          </a:p>
        </p:txBody>
      </p:sp>
      <p:sp>
        <p:nvSpPr>
          <p:cNvPr id="8" name="Rectangle 7"/>
          <p:cNvSpPr/>
          <p:nvPr/>
        </p:nvSpPr>
        <p:spPr bwMode="auto">
          <a:xfrm rot="844907">
            <a:off x="5490311" y="2229216"/>
            <a:ext cx="1076178" cy="923330"/>
          </a:xfrm>
          <a:prstGeom prst="rect">
            <a:avLst/>
          </a:prstGeom>
          <a:solidFill>
            <a:srgbClr val="660033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50800"/>
                <a:solidFill>
                  <a:prstClr val="white">
                    <a:shade val="50000"/>
                  </a:prstClr>
                </a:solidFill>
                <a:latin typeface="Cooper Black"/>
                <a:cs typeface="Cooper Black"/>
              </a:rPr>
              <a:t>m</a:t>
            </a:r>
          </a:p>
        </p:txBody>
      </p:sp>
      <p:sp>
        <p:nvSpPr>
          <p:cNvPr id="9" name="Rectangle 8"/>
          <p:cNvSpPr/>
          <p:nvPr/>
        </p:nvSpPr>
        <p:spPr bwMode="auto">
          <a:xfrm rot="925959">
            <a:off x="2597823" y="3493962"/>
            <a:ext cx="1076178" cy="923222"/>
          </a:xfrm>
          <a:prstGeom prst="rect">
            <a:avLst/>
          </a:prstGeom>
          <a:solidFill>
            <a:srgbClr val="660066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50800"/>
                <a:solidFill>
                  <a:prstClr val="white">
                    <a:shade val="50000"/>
                  </a:prstClr>
                </a:solidFill>
                <a:latin typeface="Cooper Black"/>
                <a:cs typeface="Cooper Black"/>
              </a:rPr>
              <a:t>K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3634264" y="3507937"/>
            <a:ext cx="1076178" cy="923222"/>
          </a:xfrm>
          <a:prstGeom prst="rect">
            <a:avLst/>
          </a:prstGeom>
          <a:solidFill>
            <a:srgbClr val="3333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50800"/>
                <a:solidFill>
                  <a:prstClr val="white">
                    <a:shade val="50000"/>
                  </a:prstClr>
                </a:solidFill>
                <a:latin typeface="Cooper Black"/>
                <a:cs typeface="Cooper Black"/>
              </a:rPr>
              <a:t>a</a:t>
            </a:r>
          </a:p>
        </p:txBody>
      </p:sp>
      <p:sp>
        <p:nvSpPr>
          <p:cNvPr id="11" name="Rectangle 10"/>
          <p:cNvSpPr/>
          <p:nvPr/>
        </p:nvSpPr>
        <p:spPr bwMode="auto">
          <a:xfrm rot="19894030">
            <a:off x="4774124" y="3514455"/>
            <a:ext cx="1076178" cy="923222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50800"/>
                <a:solidFill>
                  <a:prstClr val="white">
                    <a:shade val="50000"/>
                  </a:prstClr>
                </a:solidFill>
                <a:latin typeface="Cooper Black"/>
                <a:cs typeface="Cooper Black"/>
              </a:rPr>
              <a:t>s</a:t>
            </a:r>
          </a:p>
        </p:txBody>
      </p:sp>
      <p:sp>
        <p:nvSpPr>
          <p:cNvPr id="12" name="Rectangle 11"/>
          <p:cNvSpPr/>
          <p:nvPr/>
        </p:nvSpPr>
        <p:spPr bwMode="auto">
          <a:xfrm rot="20446535">
            <a:off x="6574294" y="2269596"/>
            <a:ext cx="1076178" cy="923222"/>
          </a:xfrm>
          <a:prstGeom prst="rect">
            <a:avLst/>
          </a:prstGeom>
          <a:solidFill>
            <a:srgbClr val="3333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50800"/>
                <a:solidFill>
                  <a:prstClr val="white">
                    <a:shade val="50000"/>
                  </a:prstClr>
                </a:solidFill>
                <a:latin typeface="Cooper Black"/>
                <a:cs typeface="Cooper Black"/>
              </a:rPr>
              <a:t>a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748174" y="3571316"/>
            <a:ext cx="1045245" cy="92333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50800"/>
                <a:solidFill>
                  <a:prstClr val="white">
                    <a:shade val="50000"/>
                  </a:prstClr>
                </a:solidFill>
                <a:latin typeface="Cooper Black"/>
                <a:cs typeface="Cooper Black"/>
              </a:rPr>
              <a:t>i</a:t>
            </a:r>
          </a:p>
        </p:txBody>
      </p:sp>
      <p:sp>
        <p:nvSpPr>
          <p:cNvPr id="14" name="Rectangle 13"/>
          <p:cNvSpPr/>
          <p:nvPr/>
        </p:nvSpPr>
        <p:spPr bwMode="auto">
          <a:xfrm rot="1792932">
            <a:off x="6574294" y="3528793"/>
            <a:ext cx="1076178" cy="923222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50800"/>
                <a:solidFill>
                  <a:prstClr val="white">
                    <a:shade val="50000"/>
                  </a:prstClr>
                </a:solidFill>
                <a:latin typeface="Cooper Black"/>
                <a:cs typeface="Cooper Black"/>
              </a:rPr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6482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143000" y="1981200"/>
            <a:ext cx="8001000" cy="1905000"/>
          </a:xfrm>
          <a:prstGeom prst="round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76400" y="2362200"/>
            <a:ext cx="7239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8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Overview</a:t>
            </a:r>
            <a:r>
              <a:rPr lang="en-US" sz="4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 </a:t>
            </a:r>
            <a:r>
              <a:rPr lang="en-US" sz="4800" b="1" dirty="0" err="1" smtClean="0">
                <a:ln w="1905"/>
                <a:solidFill>
                  <a:srgbClr val="F1375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Kanreg</a:t>
            </a:r>
            <a:r>
              <a:rPr lang="en-US" sz="4800" b="1" dirty="0" smtClean="0">
                <a:ln w="1905"/>
                <a:solidFill>
                  <a:srgbClr val="F1375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 III BKN</a:t>
            </a:r>
            <a:endParaRPr lang="en-US" sz="4800" b="1" cap="none" spc="0" dirty="0">
              <a:ln w="1905"/>
              <a:solidFill>
                <a:srgbClr val="F1375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228600"/>
            <a:ext cx="777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"/>
                <a:solidFill>
                  <a:srgbClr val="FF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KANTOR REGIONAL III BKN BANDUNG</a:t>
            </a:r>
            <a:endParaRPr lang="en-US" sz="3600" b="1" cap="none" spc="0" dirty="0">
              <a:ln w="1905"/>
              <a:solidFill>
                <a:srgbClr val="FF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500268" y="1649886"/>
            <a:ext cx="3429000" cy="2895600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200" dirty="0"/>
          </a:p>
        </p:txBody>
      </p:sp>
      <p:sp>
        <p:nvSpPr>
          <p:cNvPr id="8" name="Rounded Rectangle 7"/>
          <p:cNvSpPr/>
          <p:nvPr/>
        </p:nvSpPr>
        <p:spPr>
          <a:xfrm>
            <a:off x="394088" y="1497486"/>
            <a:ext cx="3687580" cy="609600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 dirty="0" smtClean="0"/>
              <a:t>Wilayah </a:t>
            </a:r>
            <a:r>
              <a:rPr lang="en-US" b="1" dirty="0" err="1" smtClean="0"/>
              <a:t>Kerja</a:t>
            </a:r>
            <a:endParaRPr lang="en-US" b="1" dirty="0"/>
          </a:p>
        </p:txBody>
      </p:sp>
      <p:sp>
        <p:nvSpPr>
          <p:cNvPr id="9" name="Rounded Rectangle 8"/>
          <p:cNvSpPr/>
          <p:nvPr/>
        </p:nvSpPr>
        <p:spPr>
          <a:xfrm>
            <a:off x="4101540" y="3001632"/>
            <a:ext cx="2324718" cy="3810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 smtClean="0"/>
              <a:t> Barat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503499" y="3001632"/>
            <a:ext cx="2209800" cy="3810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Banten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719468" y="3859686"/>
            <a:ext cx="19501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KAB/KOTA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805068" y="2259486"/>
            <a:ext cx="2236510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12000" b="1" kern="0" cap="all" dirty="0" smtClean="0">
                <a:ln w="9000" cmpd="sng">
                  <a:noFill/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  <a:cs typeface="Arial" pitchFamily="34" charset="0"/>
              </a:rPr>
              <a:t>37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562600" y="1398111"/>
            <a:ext cx="527709" cy="83099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all" spc="0" normalizeH="0" baseline="0" noProof="0" dirty="0" smtClean="0">
                <a:ln w="9000" cmpd="sng">
                  <a:solidFill>
                    <a:srgbClr val="F9B639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endParaRPr kumimoji="0" lang="en-US" sz="4800" b="1" i="0" u="none" strike="noStrike" kern="0" cap="all" spc="0" normalizeH="0" baseline="0" noProof="0" dirty="0">
              <a:ln w="9000" cmpd="sng">
                <a:solidFill>
                  <a:srgbClr val="F9B639">
                    <a:shade val="50000"/>
                    <a:satMod val="120000"/>
                  </a:srgb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63850" y="2038941"/>
            <a:ext cx="21531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latin typeface="Bookman Old Style" pitchFamily="18" charset="0"/>
                <a:cs typeface="Aharoni" pitchFamily="2" charset="-79"/>
              </a:rPr>
              <a:t>Provinsi</a:t>
            </a:r>
            <a:endParaRPr lang="en-US" sz="3600" dirty="0"/>
          </a:p>
        </p:txBody>
      </p:sp>
      <p:sp>
        <p:nvSpPr>
          <p:cNvPr id="20" name="Rectangle 19"/>
          <p:cNvSpPr/>
          <p:nvPr/>
        </p:nvSpPr>
        <p:spPr>
          <a:xfrm>
            <a:off x="6019800" y="1626711"/>
            <a:ext cx="1859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2800" b="1" kern="0" cap="all" dirty="0">
                <a:ln w="9000" cmpd="sng">
                  <a:solidFill>
                    <a:srgbClr val="F9B639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Wilayah</a:t>
            </a: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6898" y="3505200"/>
            <a:ext cx="581025" cy="3052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Oval 21"/>
          <p:cNvSpPr/>
          <p:nvPr/>
        </p:nvSpPr>
        <p:spPr>
          <a:xfrm>
            <a:off x="4926498" y="4724400"/>
            <a:ext cx="1400263" cy="1558052"/>
          </a:xfrm>
          <a:prstGeom prst="ellipse">
            <a:avLst/>
          </a:prstGeom>
          <a:solidFill>
            <a:srgbClr val="F13756"/>
          </a:solidFill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5400" b="1" kern="0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28</a:t>
            </a:r>
          </a:p>
          <a:p>
            <a:pPr lvl="0" algn="ctr">
              <a:defRPr/>
            </a:pPr>
            <a:r>
              <a:rPr lang="en-US" sz="1200" b="1" kern="0" cap="all" dirty="0" err="1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Kab</a:t>
            </a:r>
            <a:r>
              <a:rPr lang="en-US" sz="1200" b="1" kern="0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/Kota</a:t>
            </a:r>
          </a:p>
        </p:txBody>
      </p:sp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1437" y="3429000"/>
            <a:ext cx="657225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6" name="Straight Connector 25"/>
          <p:cNvCxnSpPr/>
          <p:nvPr/>
        </p:nvCxnSpPr>
        <p:spPr>
          <a:xfrm>
            <a:off x="5257800" y="2693511"/>
            <a:ext cx="2819400" cy="1588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PETA-indonesia_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4953000"/>
            <a:ext cx="2730759" cy="1262332"/>
          </a:xfrm>
          <a:prstGeom prst="rect">
            <a:avLst/>
          </a:prstGeom>
        </p:spPr>
      </p:pic>
      <p:sp>
        <p:nvSpPr>
          <p:cNvPr id="28" name="Oval 27"/>
          <p:cNvSpPr/>
          <p:nvPr/>
        </p:nvSpPr>
        <p:spPr>
          <a:xfrm>
            <a:off x="1179444" y="5826081"/>
            <a:ext cx="136358" cy="13877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04800" y="6324600"/>
            <a:ext cx="5105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 err="1" smtClean="0">
                <a:solidFill>
                  <a:schemeClr val="tx2"/>
                </a:solidFill>
                <a:latin typeface="Aharoni" pitchFamily="2" charset="-79"/>
                <a:cs typeface="Aharoni" pitchFamily="2" charset="-79"/>
              </a:rPr>
              <a:t>Prefesional</a:t>
            </a:r>
            <a:r>
              <a:rPr lang="en-US" sz="1600" dirty="0" smtClean="0">
                <a:solidFill>
                  <a:schemeClr val="tx2"/>
                </a:solidFill>
                <a:latin typeface="Aharoni" pitchFamily="2" charset="-79"/>
                <a:cs typeface="Aharoni" pitchFamily="2" charset="-79"/>
              </a:rPr>
              <a:t>, </a:t>
            </a:r>
            <a:r>
              <a:rPr lang="en-US" sz="1600" dirty="0" err="1" smtClean="0">
                <a:solidFill>
                  <a:schemeClr val="tx2"/>
                </a:solidFill>
                <a:latin typeface="Aharoni" pitchFamily="2" charset="-79"/>
                <a:cs typeface="Aharoni" pitchFamily="2" charset="-79"/>
              </a:rPr>
              <a:t>Bermartabat</a:t>
            </a:r>
            <a:r>
              <a:rPr lang="en-US" sz="1600" dirty="0" smtClean="0">
                <a:solidFill>
                  <a:schemeClr val="tx2"/>
                </a:solidFill>
                <a:latin typeface="Aharoni" pitchFamily="2" charset="-79"/>
                <a:cs typeface="Aharoni" pitchFamily="2" charset="-79"/>
              </a:rPr>
              <a:t> Dan Modern</a:t>
            </a:r>
            <a:endParaRPr lang="en-US" sz="1600" dirty="0">
              <a:solidFill>
                <a:schemeClr val="tx2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7467600" y="4724400"/>
            <a:ext cx="1400263" cy="155805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5400" b="1" kern="0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9</a:t>
            </a:r>
          </a:p>
          <a:p>
            <a:pPr lvl="0" algn="ctr">
              <a:defRPr/>
            </a:pPr>
            <a:r>
              <a:rPr lang="en-US" sz="1200" b="1" kern="0" cap="all" dirty="0" err="1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Kab</a:t>
            </a:r>
            <a:r>
              <a:rPr lang="en-US" sz="1200" b="1" kern="0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/Kota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6248400" y="0"/>
            <a:ext cx="28956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81000" y="1828800"/>
            <a:ext cx="556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Jumlah</a:t>
            </a:r>
            <a:r>
              <a:rPr kumimoji="0" lang="en-US" sz="48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8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Pegawai</a:t>
            </a:r>
            <a:endParaRPr kumimoji="0" lang="en-US" sz="4800" b="1" i="1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ounded Rectangular Callout 31"/>
          <p:cNvSpPr/>
          <p:nvPr/>
        </p:nvSpPr>
        <p:spPr>
          <a:xfrm rot="10800000">
            <a:off x="4038600" y="3276600"/>
            <a:ext cx="1388157" cy="930966"/>
          </a:xfrm>
          <a:prstGeom prst="wedgeRoundRectCallout">
            <a:avLst>
              <a:gd name="adj1" fmla="val -18865"/>
              <a:gd name="adj2" fmla="val 85341"/>
              <a:gd name="adj3" fmla="val 1666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098234" y="3429000"/>
            <a:ext cx="13285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kumimoji="0" lang="en-US" sz="4000" b="1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3124994" y="3352006"/>
            <a:ext cx="624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609600" y="6324600"/>
            <a:ext cx="5181600" cy="33855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err="1" smtClean="0">
                <a:solidFill>
                  <a:srgbClr val="002060"/>
                </a:solidFill>
                <a:latin typeface="Calibri" pitchFamily="34" charset="0"/>
              </a:rPr>
              <a:t>Pegawai</a:t>
            </a:r>
            <a:r>
              <a:rPr lang="en-US" sz="1600" b="1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Calibri" pitchFamily="34" charset="0"/>
              </a:rPr>
              <a:t>Pensiun</a:t>
            </a:r>
            <a:r>
              <a:rPr lang="en-US" sz="1600" b="1" dirty="0" smtClean="0">
                <a:solidFill>
                  <a:srgbClr val="002060"/>
                </a:solidFill>
                <a:latin typeface="Calibri" pitchFamily="34" charset="0"/>
              </a:rPr>
              <a:t>  2017 </a:t>
            </a:r>
            <a:r>
              <a:rPr lang="en-US" sz="1600" b="1" dirty="0" err="1" smtClean="0">
                <a:solidFill>
                  <a:srgbClr val="002060"/>
                </a:solidFill>
                <a:latin typeface="Calibri" pitchFamily="34" charset="0"/>
              </a:rPr>
              <a:t>sd</a:t>
            </a:r>
            <a:r>
              <a:rPr lang="en-US" sz="1600" b="1" dirty="0" smtClean="0">
                <a:solidFill>
                  <a:srgbClr val="002060"/>
                </a:solidFill>
                <a:latin typeface="Calibri" pitchFamily="34" charset="0"/>
              </a:rPr>
              <a:t> 2020 = 28 </a:t>
            </a:r>
            <a:r>
              <a:rPr lang="en-US" sz="1600" b="1" dirty="0" err="1" smtClean="0">
                <a:solidFill>
                  <a:srgbClr val="002060"/>
                </a:solidFill>
                <a:latin typeface="Calibri" pitchFamily="34" charset="0"/>
              </a:rPr>
              <a:t>orang</a:t>
            </a:r>
            <a:endParaRPr lang="en-US" sz="1600" b="1" dirty="0" smtClean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219200" y="2613990"/>
            <a:ext cx="2590800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Kanreg</a:t>
            </a:r>
            <a:r>
              <a:rPr lang="en-US" sz="16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III BKN Bandung</a:t>
            </a:r>
            <a:endParaRPr lang="en-US" sz="16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9" name="Picture 48" descr="finance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381000"/>
            <a:ext cx="1893570" cy="1352550"/>
          </a:xfrm>
          <a:prstGeom prst="rect">
            <a:avLst/>
          </a:prstGeom>
        </p:spPr>
      </p:pic>
      <p:sp>
        <p:nvSpPr>
          <p:cNvPr id="50" name="Rectangle 49"/>
          <p:cNvSpPr/>
          <p:nvPr/>
        </p:nvSpPr>
        <p:spPr>
          <a:xfrm>
            <a:off x="228600" y="685800"/>
            <a:ext cx="37338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905"/>
                <a:solidFill>
                  <a:srgbClr val="FF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Komposisi</a:t>
            </a:r>
            <a:r>
              <a:rPr lang="en-US" sz="3200" b="1" dirty="0" smtClean="0">
                <a:ln w="1905"/>
                <a:solidFill>
                  <a:srgbClr val="FF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solidFill>
                  <a:srgbClr val="FF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Pegawai</a:t>
            </a:r>
            <a:endParaRPr lang="en-US" sz="3200" b="1" cap="none" spc="0" dirty="0">
              <a:ln w="1905"/>
              <a:solidFill>
                <a:srgbClr val="FF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Oval 17"/>
          <p:cNvSpPr/>
          <p:nvPr/>
        </p:nvSpPr>
        <p:spPr>
          <a:xfrm>
            <a:off x="6553200" y="748743"/>
            <a:ext cx="1143000" cy="1143000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86</a:t>
            </a:r>
            <a:endParaRPr lang="en-US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7162800" y="1663143"/>
            <a:ext cx="598562" cy="36933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SLTA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7729326" y="1941441"/>
            <a:ext cx="1066800" cy="1066800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46</a:t>
            </a:r>
            <a:endParaRPr lang="en-US" sz="4400" dirty="0"/>
          </a:p>
        </p:txBody>
      </p:sp>
      <p:sp>
        <p:nvSpPr>
          <p:cNvPr id="22" name="TextBox 21"/>
          <p:cNvSpPr txBox="1"/>
          <p:nvPr/>
        </p:nvSpPr>
        <p:spPr>
          <a:xfrm>
            <a:off x="8338926" y="2779641"/>
            <a:ext cx="407484" cy="36933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S1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6858000" y="3180525"/>
            <a:ext cx="1066800" cy="1066800"/>
          </a:xfrm>
          <a:prstGeom prst="ellips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13</a:t>
            </a:r>
            <a:endParaRPr lang="en-US" sz="4400" dirty="0"/>
          </a:p>
        </p:txBody>
      </p:sp>
      <p:sp>
        <p:nvSpPr>
          <p:cNvPr id="26" name="TextBox 25"/>
          <p:cNvSpPr txBox="1"/>
          <p:nvPr/>
        </p:nvSpPr>
        <p:spPr>
          <a:xfrm>
            <a:off x="7467600" y="4018725"/>
            <a:ext cx="407484" cy="36933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S2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6477000" y="4876800"/>
            <a:ext cx="914400" cy="914400"/>
          </a:xfrm>
          <a:prstGeom prst="ellipse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6</a:t>
            </a:r>
            <a:endParaRPr lang="en-US" sz="3600" dirty="0"/>
          </a:p>
        </p:txBody>
      </p:sp>
      <p:sp>
        <p:nvSpPr>
          <p:cNvPr id="28" name="TextBox 27"/>
          <p:cNvSpPr txBox="1"/>
          <p:nvPr/>
        </p:nvSpPr>
        <p:spPr>
          <a:xfrm>
            <a:off x="7086600" y="5562600"/>
            <a:ext cx="444352" cy="36933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D3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7924800" y="5257800"/>
            <a:ext cx="838200" cy="838200"/>
          </a:xfrm>
          <a:prstGeom prst="ellipse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2</a:t>
            </a:r>
            <a:endParaRPr lang="en-US" sz="3600" dirty="0"/>
          </a:p>
        </p:txBody>
      </p:sp>
      <p:sp>
        <p:nvSpPr>
          <p:cNvPr id="30" name="TextBox 29"/>
          <p:cNvSpPr txBox="1"/>
          <p:nvPr/>
        </p:nvSpPr>
        <p:spPr>
          <a:xfrm>
            <a:off x="8534400" y="5867400"/>
            <a:ext cx="602153" cy="36933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SLTP</a:t>
            </a:r>
            <a:endParaRPr lang="en-US" dirty="0"/>
          </a:p>
        </p:txBody>
      </p:sp>
      <p:sp>
        <p:nvSpPr>
          <p:cNvPr id="31" name="Rounded Rectangular Callout 30"/>
          <p:cNvSpPr/>
          <p:nvPr/>
        </p:nvSpPr>
        <p:spPr>
          <a:xfrm rot="10800000">
            <a:off x="1235766" y="3276600"/>
            <a:ext cx="1388157" cy="930966"/>
          </a:xfrm>
          <a:prstGeom prst="wedgeRoundRectCallout">
            <a:avLst>
              <a:gd name="adj1" fmla="val -18865"/>
              <a:gd name="adj2" fmla="val 85341"/>
              <a:gd name="adj3" fmla="val 1666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1295400" y="3429000"/>
            <a:ext cx="13285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153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962400" y="2620617"/>
            <a:ext cx="1905000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UPT </a:t>
            </a:r>
            <a:r>
              <a:rPr lang="en-US" sz="1600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Serang</a:t>
            </a:r>
            <a:endParaRPr lang="en-US" sz="16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553200" y="152400"/>
            <a:ext cx="2286000" cy="3385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smtClean="0">
                <a:cs typeface="Aharoni" pitchFamily="2" charset="-79"/>
              </a:rPr>
              <a:t>Tingkat </a:t>
            </a:r>
            <a:r>
              <a:rPr lang="en-US" sz="1600" dirty="0" err="1" smtClean="0">
                <a:cs typeface="Aharoni" pitchFamily="2" charset="-79"/>
              </a:rPr>
              <a:t>Pendidikan</a:t>
            </a:r>
            <a:endParaRPr lang="en-US" sz="1600" dirty="0">
              <a:cs typeface="Aharoni" pitchFamily="2" charset="-79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57200" y="5768013"/>
            <a:ext cx="5410200" cy="7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990600" y="5691813"/>
            <a:ext cx="228600" cy="2286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286000" y="5691813"/>
            <a:ext cx="228600" cy="2286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657600" y="5691813"/>
            <a:ext cx="228600" cy="2286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876800" y="5691813"/>
            <a:ext cx="228600" cy="2286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788505" y="594360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2017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2087217" y="594360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2018</a:t>
            </a:r>
            <a:endParaRPr lang="en-US" sz="1600" dirty="0"/>
          </a:p>
        </p:txBody>
      </p:sp>
      <p:sp>
        <p:nvSpPr>
          <p:cNvPr id="53" name="TextBox 52"/>
          <p:cNvSpPr txBox="1"/>
          <p:nvPr/>
        </p:nvSpPr>
        <p:spPr>
          <a:xfrm>
            <a:off x="3505200" y="594360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2019</a:t>
            </a:r>
            <a:endParaRPr lang="en-US" sz="1600" dirty="0"/>
          </a:p>
        </p:txBody>
      </p:sp>
      <p:sp>
        <p:nvSpPr>
          <p:cNvPr id="54" name="TextBox 53"/>
          <p:cNvSpPr txBox="1"/>
          <p:nvPr/>
        </p:nvSpPr>
        <p:spPr>
          <a:xfrm>
            <a:off x="4724400" y="594360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2020</a:t>
            </a:r>
            <a:endParaRPr lang="en-US" sz="1600" dirty="0"/>
          </a:p>
        </p:txBody>
      </p:sp>
      <p:sp>
        <p:nvSpPr>
          <p:cNvPr id="55" name="Rectangle 54"/>
          <p:cNvSpPr/>
          <p:nvPr/>
        </p:nvSpPr>
        <p:spPr>
          <a:xfrm>
            <a:off x="914400" y="5098773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latin typeface="Arial" pitchFamily="34" charset="0"/>
                <a:cs typeface="Arial" pitchFamily="34" charset="0"/>
              </a:rPr>
              <a:t>3</a:t>
            </a:r>
            <a:endParaRPr kumimoji="0" lang="en-US" sz="2800" b="1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209800" y="5105400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latin typeface="Arial" pitchFamily="34" charset="0"/>
                <a:cs typeface="Arial" pitchFamily="34" charset="0"/>
              </a:rPr>
              <a:t>7</a:t>
            </a:r>
            <a:endParaRPr kumimoji="0" lang="en-US" sz="2800" b="1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581400" y="5105400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latin typeface="Arial" pitchFamily="34" charset="0"/>
                <a:cs typeface="Arial" pitchFamily="34" charset="0"/>
              </a:rPr>
              <a:t>7</a:t>
            </a:r>
            <a:endParaRPr kumimoji="0" lang="en-US" sz="2800" b="1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648200" y="51054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latin typeface="Arial" pitchFamily="34" charset="0"/>
                <a:cs typeface="Arial" pitchFamily="34" charset="0"/>
              </a:rPr>
              <a:t>11</a:t>
            </a:r>
            <a:endParaRPr kumimoji="0" lang="en-US" sz="2800" b="1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09600" y="4724400"/>
            <a:ext cx="5181600" cy="3385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err="1" smtClean="0">
                <a:solidFill>
                  <a:schemeClr val="bg1"/>
                </a:solidFill>
                <a:latin typeface="Calibri" pitchFamily="34" charset="0"/>
              </a:rPr>
              <a:t>Pegawai</a:t>
            </a:r>
            <a:r>
              <a:rPr lang="en-US" sz="1600" b="1" dirty="0" smtClean="0">
                <a:solidFill>
                  <a:schemeClr val="bg1"/>
                </a:solidFill>
                <a:latin typeface="Calibri" pitchFamily="34" charset="0"/>
              </a:rPr>
              <a:t> BUP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6482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143000" y="1981200"/>
            <a:ext cx="8001000" cy="1905000"/>
          </a:xfrm>
          <a:prstGeom prst="round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52600" y="2362200"/>
            <a:ext cx="7239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4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Visi</a:t>
            </a:r>
            <a:r>
              <a:rPr lang="en-US" sz="44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, </a:t>
            </a:r>
            <a:r>
              <a:rPr lang="en-US" sz="44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Misi</a:t>
            </a:r>
            <a:r>
              <a:rPr lang="en-US" sz="44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dan</a:t>
            </a:r>
            <a:r>
              <a:rPr lang="en-US" sz="44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F1375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Rencana</a:t>
            </a:r>
            <a:r>
              <a:rPr lang="en-US" sz="44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 </a:t>
            </a:r>
            <a:r>
              <a:rPr lang="en-US" sz="44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Strategis</a:t>
            </a:r>
            <a:endParaRPr lang="en-US" sz="4400" b="1" cap="none" spc="0" dirty="0">
              <a:ln w="1905"/>
              <a:solidFill>
                <a:srgbClr val="F1375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5000" r="-3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Punched Tape 7"/>
          <p:cNvSpPr/>
          <p:nvPr/>
        </p:nvSpPr>
        <p:spPr>
          <a:xfrm rot="693253">
            <a:off x="-410611" y="4678550"/>
            <a:ext cx="9734242" cy="2971800"/>
          </a:xfrm>
          <a:prstGeom prst="flowChartPunchedTap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2590800" cy="8382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VISI</a:t>
            </a:r>
            <a:endParaRPr lang="en-US" sz="60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129540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Kanreg</a:t>
            </a:r>
            <a:r>
              <a:rPr lang="en-US" dirty="0" smtClean="0"/>
              <a:t> III BKN yang </a:t>
            </a:r>
            <a:r>
              <a:rPr lang="en-US" dirty="0" err="1" smtClean="0"/>
              <a:t>Profesional,Bermartabat,dan</a:t>
            </a:r>
            <a:r>
              <a:rPr lang="en-US" dirty="0" smtClean="0"/>
              <a:t> Modern </a:t>
            </a:r>
            <a:r>
              <a:rPr lang="en-US" dirty="0" err="1" smtClean="0"/>
              <a:t>Tahun</a:t>
            </a:r>
            <a:r>
              <a:rPr lang="en-US" dirty="0" smtClean="0"/>
              <a:t> 2025</a:t>
            </a:r>
            <a:endParaRPr lang="en-US" dirty="0" smtClean="0"/>
          </a:p>
        </p:txBody>
      </p:sp>
      <p:sp>
        <p:nvSpPr>
          <p:cNvPr id="6" name="Flowchart: Punched Tape 5"/>
          <p:cNvSpPr/>
          <p:nvPr/>
        </p:nvSpPr>
        <p:spPr>
          <a:xfrm rot="693253">
            <a:off x="-463713" y="5214286"/>
            <a:ext cx="9734242" cy="2741167"/>
          </a:xfrm>
          <a:prstGeom prst="flowChartPunchedTap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90600" y="2133600"/>
            <a:ext cx="2590800" cy="914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haroni" pitchFamily="2" charset="-79"/>
                <a:ea typeface="+mj-ea"/>
                <a:cs typeface="Aharoni" pitchFamily="2" charset="-79"/>
              </a:rPr>
              <a:t>MISI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haroni" pitchFamily="2" charset="-79"/>
              <a:ea typeface="+mj-ea"/>
              <a:cs typeface="Aharoni" pitchFamily="2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19200" y="3124200"/>
            <a:ext cx="7467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7663" indent="-347663">
              <a:buFontTx/>
              <a:buAutoNum type="arabicPeriod"/>
            </a:pPr>
            <a:r>
              <a:rPr lang="en-US" dirty="0" err="1" smtClean="0">
                <a:latin typeface="+mj-lt"/>
                <a:cs typeface="Arial" charset="0"/>
              </a:rPr>
              <a:t>Menyelenggarakan</a:t>
            </a:r>
            <a:r>
              <a:rPr lang="en-US" dirty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P</a:t>
            </a:r>
            <a:r>
              <a:rPr lang="en-US" dirty="0" err="1" smtClean="0">
                <a:latin typeface="+mj-lt"/>
                <a:cs typeface="Arial" charset="0"/>
              </a:rPr>
              <a:t>engawasan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dan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Pengendalian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Kepegawaian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</a:p>
          <a:p>
            <a:pPr marL="347663" indent="-347663">
              <a:buFontTx/>
              <a:buAutoNum type="arabicPeriod"/>
            </a:pPr>
            <a:r>
              <a:rPr lang="en-US" dirty="0" err="1" smtClean="0">
                <a:latin typeface="+mj-lt"/>
                <a:cs typeface="Arial" charset="0"/>
              </a:rPr>
              <a:t>Menyelenggarakan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Pelayanan</a:t>
            </a:r>
            <a:r>
              <a:rPr lang="en-US" dirty="0" smtClean="0">
                <a:latin typeface="+mj-lt"/>
                <a:cs typeface="Arial" charset="0"/>
              </a:rPr>
              <a:t> Prima </a:t>
            </a:r>
            <a:r>
              <a:rPr lang="en-US" dirty="0" err="1" smtClean="0">
                <a:latin typeface="+mj-lt"/>
                <a:cs typeface="Arial" charset="0"/>
              </a:rPr>
              <a:t>Bidang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Kepegawaian</a:t>
            </a:r>
            <a:endParaRPr lang="en-US" dirty="0" smtClean="0">
              <a:latin typeface="+mj-lt"/>
              <a:cs typeface="Arial" charset="0"/>
            </a:endParaRPr>
          </a:p>
          <a:p>
            <a:pPr marL="347663" indent="-347663">
              <a:buFontTx/>
              <a:buAutoNum type="arabicPeriod"/>
            </a:pPr>
            <a:r>
              <a:rPr lang="en-US" dirty="0" err="1" smtClean="0">
                <a:latin typeface="+mj-lt"/>
                <a:cs typeface="Arial" charset="0"/>
              </a:rPr>
              <a:t>Mengembangkan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Sistem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Informasi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Manajemen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Kepegawaian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Secara</a:t>
            </a:r>
            <a:r>
              <a:rPr lang="en-US" dirty="0" smtClean="0">
                <a:latin typeface="+mj-lt"/>
                <a:cs typeface="Arial" charset="0"/>
              </a:rPr>
              <a:t> On Line</a:t>
            </a:r>
          </a:p>
          <a:p>
            <a:pPr marL="347663" indent="-347663">
              <a:buFontTx/>
              <a:buAutoNum type="arabicPeriod"/>
            </a:pPr>
            <a:r>
              <a:rPr lang="en-US" dirty="0" err="1" smtClean="0">
                <a:latin typeface="+mj-lt"/>
                <a:cs typeface="Arial" charset="0"/>
              </a:rPr>
              <a:t>Menyelenggarakan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Manajemen</a:t>
            </a:r>
            <a:r>
              <a:rPr lang="en-US" dirty="0" smtClean="0">
                <a:latin typeface="+mj-lt"/>
                <a:cs typeface="Arial" charset="0"/>
              </a:rPr>
              <a:t> Internal </a:t>
            </a:r>
            <a:r>
              <a:rPr lang="en-US" dirty="0" err="1">
                <a:latin typeface="+mj-lt"/>
                <a:cs typeface="Arial" charset="0"/>
              </a:rPr>
              <a:t>d</a:t>
            </a:r>
            <a:r>
              <a:rPr lang="en-US" dirty="0" err="1" smtClean="0">
                <a:latin typeface="+mj-lt"/>
                <a:cs typeface="Arial" charset="0"/>
              </a:rPr>
              <a:t>engan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Komitmen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dan</a:t>
            </a:r>
            <a:r>
              <a:rPr lang="en-US" dirty="0" smtClean="0">
                <a:latin typeface="+mj-lt"/>
                <a:cs typeface="Arial" charset="0"/>
              </a:rPr>
              <a:t> </a:t>
            </a:r>
            <a:r>
              <a:rPr lang="en-US" dirty="0" err="1" smtClean="0">
                <a:latin typeface="+mj-lt"/>
                <a:cs typeface="Arial" charset="0"/>
              </a:rPr>
              <a:t>Integritas</a:t>
            </a:r>
            <a:endParaRPr lang="en-US" dirty="0" smtClean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0" y="5867400"/>
            <a:ext cx="23118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Kantor Regional III </a:t>
            </a:r>
          </a:p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BKN Bandung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blipFill dpi="0" rotWithShape="1">
            <a:blip r:embed="rId4" cstate="print">
              <a:alphaModFix amt="14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533401" y="880680"/>
            <a:ext cx="6248400" cy="7807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hevron 34"/>
          <p:cNvSpPr/>
          <p:nvPr/>
        </p:nvSpPr>
        <p:spPr>
          <a:xfrm>
            <a:off x="6034790" y="868180"/>
            <a:ext cx="2895600" cy="3820886"/>
          </a:xfrm>
          <a:prstGeom prst="chevron">
            <a:avLst>
              <a:gd name="adj" fmla="val 5776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218044" y="3886200"/>
            <a:ext cx="2097156" cy="2511288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1600200" y="3886200"/>
            <a:ext cx="1066800" cy="2511288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23461" y="3886200"/>
            <a:ext cx="1066800" cy="2511288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2286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A8D3D">
                    <a:lumMod val="75000"/>
                  </a:srgbClr>
                </a:solidFill>
                <a:effectLst/>
                <a:uLnTx/>
                <a:uFillTx/>
              </a:rPr>
              <a:t>Strategic Plan Process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A8D3D">
                  <a:lumMod val="75000"/>
                </a:srgbClr>
              </a:solidFill>
              <a:effectLst/>
              <a:uLnTx/>
              <a:uFillTx/>
            </a:endParaRPr>
          </a:p>
        </p:txBody>
      </p:sp>
      <p:sp>
        <p:nvSpPr>
          <p:cNvPr id="21" name="Pentagon 20"/>
          <p:cNvSpPr/>
          <p:nvPr/>
        </p:nvSpPr>
        <p:spPr>
          <a:xfrm>
            <a:off x="5164130" y="1651597"/>
            <a:ext cx="2493340" cy="2253343"/>
          </a:xfrm>
          <a:prstGeom prst="homePlate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Pentagon 21"/>
          <p:cNvSpPr/>
          <p:nvPr/>
        </p:nvSpPr>
        <p:spPr>
          <a:xfrm>
            <a:off x="3786270" y="1651597"/>
            <a:ext cx="2493340" cy="2253343"/>
          </a:xfrm>
          <a:prstGeom prst="homePlat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Pentagon 18"/>
          <p:cNvSpPr/>
          <p:nvPr/>
        </p:nvSpPr>
        <p:spPr>
          <a:xfrm>
            <a:off x="2384690" y="1651597"/>
            <a:ext cx="2493340" cy="2253343"/>
          </a:xfrm>
          <a:prstGeom prst="homePlat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Pentagon 14"/>
          <p:cNvSpPr/>
          <p:nvPr/>
        </p:nvSpPr>
        <p:spPr>
          <a:xfrm>
            <a:off x="945640" y="1651597"/>
            <a:ext cx="2493340" cy="2253343"/>
          </a:xfrm>
          <a:prstGeom prst="homePlat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352800" y="2438400"/>
            <a:ext cx="137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Langkah</a:t>
            </a:r>
            <a:r>
              <a:rPr kumimoji="0" lang="en-US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en-US" b="1" i="0" u="none" strike="noStrike" kern="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Kebijakan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752600" y="2514600"/>
            <a:ext cx="137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Strategi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875550" y="2590800"/>
            <a:ext cx="137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Program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245900" y="2560820"/>
            <a:ext cx="137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Kegiatan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3400" y="1009953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/>
              <a:t>VISI &amp; MISI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7" name="Pentagon 16"/>
          <p:cNvSpPr/>
          <p:nvPr/>
        </p:nvSpPr>
        <p:spPr>
          <a:xfrm>
            <a:off x="533400" y="903514"/>
            <a:ext cx="1295400" cy="3744686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6200000">
            <a:off x="-1039719" y="2448366"/>
            <a:ext cx="39424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Kondisi</a:t>
            </a: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Obyektif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3461" y="4038600"/>
            <a:ext cx="1143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err="1" smtClean="0">
                <a:cs typeface="Arial" pitchFamily="34" charset="0"/>
              </a:rPr>
              <a:t>Aplikasi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belum</a:t>
            </a:r>
            <a:r>
              <a:rPr lang="en-US" sz="1200" dirty="0" smtClean="0">
                <a:cs typeface="Arial" pitchFamily="34" charset="0"/>
              </a:rPr>
              <a:t> optimal</a:t>
            </a:r>
            <a:endParaRPr lang="en-US" sz="1200" dirty="0" smtClean="0">
              <a:cs typeface="Arial" pitchFamily="34" charset="0"/>
            </a:endParaRPr>
          </a:p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err="1" smtClean="0">
                <a:cs typeface="Arial" pitchFamily="34" charset="0"/>
              </a:rPr>
              <a:t>Pengembangan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Kompetensi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belum</a:t>
            </a:r>
            <a:r>
              <a:rPr lang="en-US" sz="1200" dirty="0" smtClean="0">
                <a:cs typeface="Arial" pitchFamily="34" charset="0"/>
              </a:rPr>
              <a:t> optimal</a:t>
            </a:r>
          </a:p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smtClean="0">
                <a:cs typeface="Arial" pitchFamily="34" charset="0"/>
              </a:rPr>
              <a:t> </a:t>
            </a:r>
            <a:r>
              <a:rPr lang="en-GB" sz="1200" dirty="0" smtClean="0">
                <a:cs typeface="Arial" pitchFamily="34" charset="0"/>
              </a:rPr>
              <a:t>R</a:t>
            </a:r>
            <a:r>
              <a:rPr lang="id-ID" sz="1200" i="1" dirty="0" smtClean="0">
                <a:cs typeface="Arial" pitchFamily="34" charset="0"/>
              </a:rPr>
              <a:t>eward</a:t>
            </a:r>
            <a:r>
              <a:rPr lang="id-ID" sz="1200" dirty="0" smtClean="0">
                <a:cs typeface="Arial" pitchFamily="34" charset="0"/>
              </a:rPr>
              <a:t> </a:t>
            </a:r>
            <a:r>
              <a:rPr lang="id-ID" sz="1200" dirty="0" smtClean="0">
                <a:cs typeface="Arial" pitchFamily="34" charset="0"/>
              </a:rPr>
              <a:t>and </a:t>
            </a:r>
            <a:r>
              <a:rPr lang="en-US" sz="1200" dirty="0" smtClean="0">
                <a:cs typeface="Arial" pitchFamily="34" charset="0"/>
              </a:rPr>
              <a:t>P</a:t>
            </a:r>
            <a:r>
              <a:rPr lang="id-ID" sz="1200" i="1" dirty="0" smtClean="0">
                <a:cs typeface="Arial" pitchFamily="34" charset="0"/>
              </a:rPr>
              <a:t>unishment</a:t>
            </a:r>
            <a:r>
              <a:rPr lang="id-ID" sz="1200" dirty="0" smtClean="0">
                <a:cs typeface="Arial" pitchFamily="34" charset="0"/>
              </a:rPr>
              <a:t> </a:t>
            </a:r>
            <a:endParaRPr lang="en-US" sz="1200" dirty="0" smtClean="0">
              <a:cs typeface="Arial" pitchFamily="34" charset="0"/>
            </a:endParaRPr>
          </a:p>
          <a:p>
            <a:pPr marL="12700" fontAlgn="auto">
              <a:spcAft>
                <a:spcPts val="0"/>
              </a:spcAft>
              <a:defRPr/>
            </a:pPr>
            <a:endParaRPr lang="en-US" sz="1200" dirty="0" smtClean="0"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600200" y="4038600"/>
            <a:ext cx="1143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smtClean="0">
                <a:cs typeface="Arial" pitchFamily="34" charset="0"/>
              </a:rPr>
              <a:t>Mind Setting</a:t>
            </a:r>
          </a:p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err="1" smtClean="0">
                <a:cs typeface="Arial" pitchFamily="34" charset="0"/>
              </a:rPr>
              <a:t>Budaya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kerja</a:t>
            </a:r>
            <a:endParaRPr lang="en-US" sz="1200" dirty="0" smtClean="0">
              <a:cs typeface="Arial" pitchFamily="34" charset="0"/>
            </a:endParaRPr>
          </a:p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err="1" smtClean="0">
                <a:cs typeface="Arial" pitchFamily="34" charset="0"/>
              </a:rPr>
              <a:t>Simbol-Simbol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Motivasi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Kerja</a:t>
            </a:r>
            <a:endParaRPr lang="en-US" sz="1200" dirty="0" smtClean="0">
              <a:cs typeface="Arial" pitchFamily="34" charset="0"/>
            </a:endParaRPr>
          </a:p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err="1" smtClean="0">
                <a:cs typeface="Arial" pitchFamily="34" charset="0"/>
              </a:rPr>
              <a:t>Layanan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Kepegawaian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berbasis</a:t>
            </a:r>
            <a:r>
              <a:rPr lang="en-US" sz="1200" dirty="0" smtClean="0">
                <a:cs typeface="Arial" pitchFamily="34" charset="0"/>
              </a:rPr>
              <a:t> IT</a:t>
            </a:r>
            <a:endParaRPr lang="en-US" sz="1200" dirty="0" smtClean="0"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803372" y="3889512"/>
            <a:ext cx="1378227" cy="2511288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2696817" y="3889512"/>
            <a:ext cx="1066800" cy="2511288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2696817" y="4041912"/>
            <a:ext cx="1143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err="1" smtClean="0">
                <a:cs typeface="Arial" pitchFamily="34" charset="0"/>
              </a:rPr>
              <a:t>Optimalisasi</a:t>
            </a:r>
            <a:r>
              <a:rPr lang="en-US" sz="1200" dirty="0" smtClean="0">
                <a:cs typeface="Arial" pitchFamily="34" charset="0"/>
              </a:rPr>
              <a:t> SDM IT</a:t>
            </a:r>
          </a:p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i="1" dirty="0" smtClean="0">
                <a:cs typeface="Arial" pitchFamily="34" charset="0"/>
              </a:rPr>
              <a:t>R</a:t>
            </a:r>
            <a:r>
              <a:rPr lang="id-ID" sz="1200" i="1" dirty="0" smtClean="0">
                <a:cs typeface="Arial" pitchFamily="34" charset="0"/>
              </a:rPr>
              <a:t>eward</a:t>
            </a:r>
            <a:r>
              <a:rPr lang="id-ID" sz="1200" dirty="0" smtClean="0">
                <a:cs typeface="Arial" pitchFamily="34" charset="0"/>
              </a:rPr>
              <a:t> and </a:t>
            </a:r>
            <a:r>
              <a:rPr lang="en-US" sz="1200" dirty="0" smtClean="0">
                <a:cs typeface="Arial" pitchFamily="34" charset="0"/>
              </a:rPr>
              <a:t>P</a:t>
            </a:r>
            <a:r>
              <a:rPr lang="id-ID" sz="1200" i="1" dirty="0" smtClean="0">
                <a:cs typeface="Arial" pitchFamily="34" charset="0"/>
              </a:rPr>
              <a:t>unishment</a:t>
            </a:r>
            <a:r>
              <a:rPr lang="id-ID" sz="1200" dirty="0" smtClean="0">
                <a:cs typeface="Arial" pitchFamily="34" charset="0"/>
              </a:rPr>
              <a:t> </a:t>
            </a:r>
          </a:p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smtClean="0">
                <a:cs typeface="Arial" pitchFamily="34" charset="0"/>
              </a:rPr>
              <a:t>Pembangunan/</a:t>
            </a:r>
            <a:r>
              <a:rPr lang="en-US" sz="1200" dirty="0" err="1" smtClean="0">
                <a:cs typeface="Arial" pitchFamily="34" charset="0"/>
              </a:rPr>
              <a:t>Pengembangan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Sistem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Aplikasi</a:t>
            </a:r>
            <a:endParaRPr lang="en-US" sz="1200" dirty="0" smtClean="0">
              <a:cs typeface="Arial" pitchFamily="34" charset="0"/>
            </a:endParaRPr>
          </a:p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err="1" smtClean="0">
                <a:cs typeface="Arial" pitchFamily="34" charset="0"/>
              </a:rPr>
              <a:t>Pengembang</a:t>
            </a:r>
            <a:r>
              <a:rPr lang="en-US" sz="1200" dirty="0" smtClean="0">
                <a:cs typeface="Arial" pitchFamily="34" charset="0"/>
              </a:rPr>
              <a:t> SDM </a:t>
            </a:r>
            <a:r>
              <a:rPr lang="en-US" sz="1200" dirty="0" err="1" smtClean="0">
                <a:cs typeface="Arial" pitchFamily="34" charset="0"/>
              </a:rPr>
              <a:t>sesuai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Kompetensi</a:t>
            </a:r>
            <a:r>
              <a:rPr lang="en-US" sz="1200" dirty="0" smtClean="0">
                <a:cs typeface="Arial" pitchFamily="34" charset="0"/>
              </a:rPr>
              <a:t>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773556" y="4041912"/>
            <a:ext cx="133184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err="1" smtClean="0">
                <a:cs typeface="Arial" pitchFamily="34" charset="0"/>
              </a:rPr>
              <a:t>Peningkatan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smtClean="0">
                <a:cs typeface="Arial" pitchFamily="34" charset="0"/>
              </a:rPr>
              <a:t> Soft &amp;Hard </a:t>
            </a:r>
            <a:r>
              <a:rPr lang="en-US" sz="1200" dirty="0" err="1" smtClean="0">
                <a:cs typeface="Arial" pitchFamily="34" charset="0"/>
              </a:rPr>
              <a:t>Kompetensi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smtClean="0">
                <a:cs typeface="Arial" pitchFamily="34" charset="0"/>
              </a:rPr>
              <a:t>SDM </a:t>
            </a:r>
          </a:p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smtClean="0">
                <a:cs typeface="Arial" pitchFamily="34" charset="0"/>
              </a:rPr>
              <a:t>Pembangunan </a:t>
            </a:r>
            <a:r>
              <a:rPr lang="en-US" sz="1200" dirty="0" err="1" smtClean="0">
                <a:cs typeface="Arial" pitchFamily="34" charset="0"/>
              </a:rPr>
              <a:t>Sarana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Prasarana</a:t>
            </a:r>
            <a:endParaRPr lang="en-US" sz="1200" dirty="0" smtClean="0">
              <a:cs typeface="Arial" pitchFamily="34" charset="0"/>
            </a:endParaRPr>
          </a:p>
          <a:p>
            <a:pPr marL="119063" indent="-1063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err="1" smtClean="0">
                <a:cs typeface="Arial" pitchFamily="34" charset="0"/>
              </a:rPr>
              <a:t>Penyempurnaan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Sistem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Aplikasi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Layanan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Kepegawaian</a:t>
            </a:r>
            <a:endParaRPr lang="en-US" sz="1200" dirty="0" smtClean="0">
              <a:cs typeface="Arial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33398" y="3904940"/>
            <a:ext cx="6781801" cy="13697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181600" y="4038600"/>
            <a:ext cx="2209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0" indent="-1714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smtClean="0">
                <a:cs typeface="Arial" pitchFamily="34" charset="0"/>
              </a:rPr>
              <a:t>Coaching, Mentor </a:t>
            </a:r>
            <a:r>
              <a:rPr lang="en-US" sz="1200" dirty="0" err="1" smtClean="0">
                <a:cs typeface="Arial" pitchFamily="34" charset="0"/>
              </a:rPr>
              <a:t>setiap</a:t>
            </a:r>
            <a:r>
              <a:rPr lang="en-US" sz="1200" dirty="0" smtClean="0">
                <a:cs typeface="Arial" pitchFamily="34" charset="0"/>
              </a:rPr>
              <a:t> level </a:t>
            </a:r>
            <a:r>
              <a:rPr lang="en-US" sz="1200" dirty="0" err="1" smtClean="0">
                <a:cs typeface="Arial" pitchFamily="34" charset="0"/>
              </a:rPr>
              <a:t>jabatan</a:t>
            </a:r>
            <a:r>
              <a:rPr lang="en-US" sz="1200" dirty="0">
                <a:cs typeface="Arial" pitchFamily="34" charset="0"/>
              </a:rPr>
              <a:t> </a:t>
            </a:r>
            <a:endParaRPr lang="en-US" sz="1200" dirty="0" smtClean="0">
              <a:cs typeface="Arial" pitchFamily="34" charset="0"/>
            </a:endParaRPr>
          </a:p>
          <a:p>
            <a:pPr marL="184150" indent="-1714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smtClean="0">
                <a:cs typeface="Arial" pitchFamily="34" charset="0"/>
              </a:rPr>
              <a:t>Transfer Knowledge SDM yang </a:t>
            </a:r>
            <a:r>
              <a:rPr lang="en-US" sz="1200" dirty="0" err="1" smtClean="0">
                <a:cs typeface="Arial" pitchFamily="34" charset="0"/>
              </a:rPr>
              <a:t>memiliki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Kompetensi</a:t>
            </a:r>
            <a:r>
              <a:rPr lang="en-US" sz="1200" dirty="0" smtClean="0">
                <a:cs typeface="Arial" pitchFamily="34" charset="0"/>
              </a:rPr>
              <a:t> IT </a:t>
            </a:r>
            <a:r>
              <a:rPr lang="en-US" sz="1200" dirty="0" err="1" smtClean="0">
                <a:cs typeface="Arial" pitchFamily="34" charset="0"/>
              </a:rPr>
              <a:t>dan</a:t>
            </a:r>
            <a:r>
              <a:rPr lang="en-US" sz="1200" dirty="0" smtClean="0">
                <a:cs typeface="Arial" pitchFamily="34" charset="0"/>
              </a:rPr>
              <a:t> Bhs </a:t>
            </a:r>
            <a:r>
              <a:rPr lang="en-US" sz="1200" dirty="0" err="1" smtClean="0">
                <a:cs typeface="Arial" pitchFamily="34" charset="0"/>
              </a:rPr>
              <a:t>Inggris</a:t>
            </a:r>
            <a:endParaRPr lang="en-US" sz="1200" dirty="0" smtClean="0">
              <a:cs typeface="Arial" pitchFamily="34" charset="0"/>
            </a:endParaRPr>
          </a:p>
          <a:p>
            <a:pPr marL="184150" indent="-1714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smtClean="0">
                <a:cs typeface="Arial" pitchFamily="34" charset="0"/>
              </a:rPr>
              <a:t>Pembangunan  </a:t>
            </a:r>
            <a:r>
              <a:rPr lang="en-US" sz="1200" dirty="0" err="1" smtClean="0">
                <a:cs typeface="Arial" pitchFamily="34" charset="0"/>
              </a:rPr>
              <a:t>jaringan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komunikasi</a:t>
            </a:r>
            <a:r>
              <a:rPr lang="en-US" sz="1200" dirty="0" smtClean="0">
                <a:cs typeface="Arial" pitchFamily="34" charset="0"/>
              </a:rPr>
              <a:t> data </a:t>
            </a:r>
            <a:r>
              <a:rPr lang="en-US" sz="1200" dirty="0" err="1" smtClean="0">
                <a:cs typeface="Arial" pitchFamily="34" charset="0"/>
              </a:rPr>
              <a:t>dgn</a:t>
            </a:r>
            <a:r>
              <a:rPr lang="en-US" sz="1200" dirty="0" smtClean="0">
                <a:cs typeface="Arial" pitchFamily="34" charset="0"/>
              </a:rPr>
              <a:t> stake </a:t>
            </a:r>
            <a:r>
              <a:rPr lang="en-US" sz="1200" dirty="0" smtClean="0">
                <a:cs typeface="Arial" pitchFamily="34" charset="0"/>
              </a:rPr>
              <a:t>holder</a:t>
            </a:r>
          </a:p>
          <a:p>
            <a:pPr marL="184150" indent="-1714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err="1" smtClean="0">
                <a:cs typeface="Arial" pitchFamily="34" charset="0"/>
              </a:rPr>
              <a:t>Modernisasi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Layanan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Kepegawaian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err="1" smtClean="0">
                <a:cs typeface="Arial" pitchFamily="34" charset="0"/>
              </a:rPr>
              <a:t>berbasis</a:t>
            </a:r>
            <a:r>
              <a:rPr lang="en-US" sz="1200" dirty="0" smtClean="0">
                <a:cs typeface="Arial" pitchFamily="34" charset="0"/>
              </a:rPr>
              <a:t> </a:t>
            </a:r>
            <a:r>
              <a:rPr lang="en-US" sz="1200" dirty="0" smtClean="0">
                <a:cs typeface="Arial" pitchFamily="34" charset="0"/>
              </a:rPr>
              <a:t>Digital</a:t>
            </a:r>
          </a:p>
          <a:p>
            <a:pPr marL="184150" indent="-1714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dirty="0" smtClean="0">
                <a:cs typeface="Arial" pitchFamily="34" charset="0"/>
              </a:rPr>
              <a:t>KANREG III BKN </a:t>
            </a:r>
            <a:r>
              <a:rPr lang="en-US" sz="1200" dirty="0" err="1" smtClean="0">
                <a:cs typeface="Arial" pitchFamily="34" charset="0"/>
              </a:rPr>
              <a:t>mendengar</a:t>
            </a:r>
            <a:r>
              <a:rPr lang="en-US" sz="1200" dirty="0" smtClean="0">
                <a:cs typeface="Arial" pitchFamily="34" charset="0"/>
              </a:rPr>
              <a:t> : Hotline</a:t>
            </a:r>
            <a:endParaRPr lang="en-US" sz="1200" dirty="0" smtClean="0">
              <a:cs typeface="Arial" pitchFamily="34" charset="0"/>
            </a:endParaRPr>
          </a:p>
        </p:txBody>
      </p:sp>
      <p:sp>
        <p:nvSpPr>
          <p:cNvPr id="45" name="Heptagon 44"/>
          <p:cNvSpPr/>
          <p:nvPr/>
        </p:nvSpPr>
        <p:spPr>
          <a:xfrm>
            <a:off x="762000" y="3581400"/>
            <a:ext cx="381000" cy="381000"/>
          </a:xfrm>
          <a:prstGeom prst="heptagon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6" name="Heptagon 45"/>
          <p:cNvSpPr/>
          <p:nvPr/>
        </p:nvSpPr>
        <p:spPr>
          <a:xfrm>
            <a:off x="1752600" y="3581400"/>
            <a:ext cx="381000" cy="381000"/>
          </a:xfrm>
          <a:prstGeom prst="heptagon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7" name="Heptagon 46"/>
          <p:cNvSpPr/>
          <p:nvPr/>
        </p:nvSpPr>
        <p:spPr>
          <a:xfrm>
            <a:off x="2971800" y="3581400"/>
            <a:ext cx="381000" cy="381000"/>
          </a:xfrm>
          <a:prstGeom prst="heptagon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8" name="Heptagon 47"/>
          <p:cNvSpPr/>
          <p:nvPr/>
        </p:nvSpPr>
        <p:spPr>
          <a:xfrm>
            <a:off x="4267200" y="3581400"/>
            <a:ext cx="381000" cy="381000"/>
          </a:xfrm>
          <a:prstGeom prst="heptagon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9" name="Heptagon 48"/>
          <p:cNvSpPr/>
          <p:nvPr/>
        </p:nvSpPr>
        <p:spPr>
          <a:xfrm>
            <a:off x="5715000" y="3581400"/>
            <a:ext cx="381000" cy="381000"/>
          </a:xfrm>
          <a:prstGeom prst="heptagon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6482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143000" y="1981200"/>
            <a:ext cx="8001000" cy="1905000"/>
          </a:xfrm>
          <a:prstGeom prst="round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52600" y="2362200"/>
            <a:ext cx="7239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Tahapan</a:t>
            </a:r>
            <a:r>
              <a:rPr lang="en-US" sz="5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 </a:t>
            </a:r>
            <a:r>
              <a:rPr lang="en-US" sz="5400" b="1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</a:rPr>
              <a:t>Pembaruan</a:t>
            </a:r>
            <a:endParaRPr lang="en-US" sz="54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 descr="arrow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301464" flipH="1">
            <a:off x="5658293" y="2943733"/>
            <a:ext cx="1389853" cy="2143125"/>
          </a:xfrm>
          <a:prstGeom prst="rect">
            <a:avLst/>
          </a:prstGeom>
        </p:spPr>
      </p:pic>
      <p:sp>
        <p:nvSpPr>
          <p:cNvPr id="49" name="Rectangle 48"/>
          <p:cNvSpPr/>
          <p:nvPr/>
        </p:nvSpPr>
        <p:spPr>
          <a:xfrm>
            <a:off x="5562600" y="914400"/>
            <a:ext cx="2286000" cy="121920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219200" y="914400"/>
            <a:ext cx="3429000" cy="99060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26166" y="5569227"/>
            <a:ext cx="2286000" cy="121920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220823" y="5529471"/>
            <a:ext cx="2286000" cy="1219200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48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9" name="Picture 18" descr="arrow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562415">
            <a:off x="4215601" y="2197049"/>
            <a:ext cx="1460673" cy="2143125"/>
          </a:xfrm>
          <a:prstGeom prst="rect">
            <a:avLst/>
          </a:prstGeom>
        </p:spPr>
      </p:pic>
      <p:pic>
        <p:nvPicPr>
          <p:cNvPr id="16" name="Picture 15" descr="arrow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801822" flipH="1">
            <a:off x="2389617" y="2472050"/>
            <a:ext cx="1389853" cy="2143125"/>
          </a:xfrm>
          <a:prstGeom prst="rect">
            <a:avLst/>
          </a:prstGeom>
        </p:spPr>
      </p:pic>
      <p:pic>
        <p:nvPicPr>
          <p:cNvPr id="4" name="Picture 3" descr="arrow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562415">
            <a:off x="348456" y="2106459"/>
            <a:ext cx="1519578" cy="214312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6508" y="3587701"/>
            <a:ext cx="1494177" cy="1359649"/>
          </a:xfrm>
          <a:prstGeom prst="ellipse">
            <a:avLst/>
          </a:prstGeom>
          <a:solidFill>
            <a:schemeClr val="accent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-198777" y="5937951"/>
            <a:ext cx="1524000" cy="1588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78909" y="3853071"/>
            <a:ext cx="127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2017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67074" y="1979899"/>
            <a:ext cx="1494177" cy="1359649"/>
          </a:xfrm>
          <a:prstGeom prst="ellipse">
            <a:avLst/>
          </a:prstGeom>
          <a:solidFill>
            <a:schemeClr val="accent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19475" y="2245269"/>
            <a:ext cx="127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2018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531708" y="3560221"/>
            <a:ext cx="1494177" cy="1359649"/>
          </a:xfrm>
          <a:prstGeom prst="ellipse">
            <a:avLst/>
          </a:prstGeom>
          <a:solidFill>
            <a:srgbClr val="C00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  <p:sp>
        <p:nvSpPr>
          <p:cNvPr id="15" name="TextBox 14"/>
          <p:cNvSpPr txBox="1"/>
          <p:nvPr/>
        </p:nvSpPr>
        <p:spPr>
          <a:xfrm>
            <a:off x="3684109" y="3825591"/>
            <a:ext cx="127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2019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440023" y="2228377"/>
            <a:ext cx="1494177" cy="1359649"/>
          </a:xfrm>
          <a:prstGeom prst="ellipse">
            <a:avLst/>
          </a:prstGeom>
          <a:solidFill>
            <a:srgbClr val="00B0F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  <p:sp>
        <p:nvSpPr>
          <p:cNvPr id="18" name="TextBox 17"/>
          <p:cNvSpPr txBox="1"/>
          <p:nvPr/>
        </p:nvSpPr>
        <p:spPr>
          <a:xfrm>
            <a:off x="5592424" y="2493747"/>
            <a:ext cx="127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2020</a:t>
            </a:r>
            <a:endParaRPr lang="en-US" sz="4000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63223" y="5556951"/>
            <a:ext cx="2133600" cy="2118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08193" y="5145971"/>
            <a:ext cx="2131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001 - Precondition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41923" y="5543211"/>
            <a:ext cx="32640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Obyektif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internal&amp;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Breakhtrough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412239" y="1265305"/>
            <a:ext cx="1524000" cy="158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219209" y="428355"/>
            <a:ext cx="2046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002 – Development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207969" y="915535"/>
            <a:ext cx="35478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 Pembangunan </a:t>
            </a:r>
            <a:r>
              <a:rPr lang="en-US" dirty="0" err="1" smtClean="0"/>
              <a:t>Gedung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Build Smart Office </a:t>
            </a:r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Digitalisasi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1219200" y="881271"/>
            <a:ext cx="2133600" cy="211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220823" y="5130981"/>
            <a:ext cx="2131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003 – Running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239563" y="5618161"/>
            <a:ext cx="23455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 Smart Office Running</a:t>
            </a:r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Digitalisasi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4175853" y="5164711"/>
            <a:ext cx="2133600" cy="1524000"/>
            <a:chOff x="4603230" y="5274040"/>
            <a:chExt cx="2133600" cy="1524000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4603230" y="5651290"/>
              <a:ext cx="2133600" cy="2118"/>
            </a:xfrm>
            <a:prstGeom prst="line">
              <a:avLst/>
            </a:prstGeom>
            <a:ln w="571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3855764" y="6035246"/>
              <a:ext cx="1524000" cy="1588"/>
            </a:xfrm>
            <a:prstGeom prst="line">
              <a:avLst/>
            </a:prstGeom>
            <a:ln w="571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599047" y="526770"/>
            <a:ext cx="2131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004 – Establish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602259" y="1015088"/>
            <a:ext cx="19647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  Maturity</a:t>
            </a:r>
          </a:p>
          <a:p>
            <a:pPr>
              <a:buFontTx/>
              <a:buChar char="-"/>
            </a:pPr>
            <a:r>
              <a:rPr lang="en-US" dirty="0" smtClean="0"/>
              <a:t>  </a:t>
            </a:r>
            <a:r>
              <a:rPr lang="en-US" dirty="0" err="1" smtClean="0"/>
              <a:t>Pengembangan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berlanjut</a:t>
            </a:r>
            <a:endParaRPr lang="en-US" dirty="0" smtClean="0"/>
          </a:p>
          <a:p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5538549" y="561638"/>
            <a:ext cx="2133600" cy="1524000"/>
            <a:chOff x="4603230" y="5274040"/>
            <a:chExt cx="2133600" cy="1524000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4603230" y="5651290"/>
              <a:ext cx="2133600" cy="2118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3855764" y="6035246"/>
              <a:ext cx="1524000" cy="1588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7117976" y="5182324"/>
            <a:ext cx="127902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ASN</a:t>
            </a:r>
          </a:p>
          <a:p>
            <a:r>
              <a:rPr lang="en-US" sz="1600" dirty="0" smtClean="0"/>
              <a:t>World Class</a:t>
            </a:r>
            <a:endParaRPr lang="en-US" sz="1600" dirty="0"/>
          </a:p>
        </p:txBody>
      </p:sp>
      <p:sp>
        <p:nvSpPr>
          <p:cNvPr id="42" name="Oval 41"/>
          <p:cNvSpPr/>
          <p:nvPr/>
        </p:nvSpPr>
        <p:spPr>
          <a:xfrm>
            <a:off x="7010400" y="3720224"/>
            <a:ext cx="1494177" cy="1359649"/>
          </a:xfrm>
          <a:prstGeom prst="ellipse">
            <a:avLst/>
          </a:prstGeom>
          <a:solidFill>
            <a:srgbClr val="7030A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  <p:sp>
        <p:nvSpPr>
          <p:cNvPr id="43" name="TextBox 42"/>
          <p:cNvSpPr txBox="1"/>
          <p:nvPr/>
        </p:nvSpPr>
        <p:spPr>
          <a:xfrm>
            <a:off x="7102976" y="3985594"/>
            <a:ext cx="1279024" cy="707886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2025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1672</TotalTime>
  <Words>388</Words>
  <Application>Microsoft Office PowerPoint</Application>
  <PresentationFormat>On-screen Show (4:3)</PresentationFormat>
  <Paragraphs>146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VISI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Arif</dc:creator>
  <cp:lastModifiedBy>Gani Fathur R</cp:lastModifiedBy>
  <cp:revision>176</cp:revision>
  <dcterms:created xsi:type="dcterms:W3CDTF">2016-12-26T16:32:43Z</dcterms:created>
  <dcterms:modified xsi:type="dcterms:W3CDTF">2017-01-01T05:18:05Z</dcterms:modified>
</cp:coreProperties>
</file>