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73" r:id="rId4"/>
    <p:sldId id="268" r:id="rId5"/>
    <p:sldId id="274" r:id="rId6"/>
    <p:sldId id="270" r:id="rId7"/>
    <p:sldId id="275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F90"/>
    <a:srgbClr val="003300"/>
    <a:srgbClr val="006600"/>
    <a:srgbClr val="CCFFFF"/>
    <a:srgbClr val="C4F5FC"/>
    <a:srgbClr val="FF5050"/>
    <a:srgbClr val="FF0066"/>
    <a:srgbClr val="FF3300"/>
    <a:srgbClr val="FF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Objects="1" showGuides="1">
      <p:cViewPr>
        <p:scale>
          <a:sx n="55" d="100"/>
          <a:sy n="55" d="100"/>
        </p:scale>
        <p:origin x="82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36DB84-239E-4D6E-9105-5D58C9726090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F9640C-B7C7-4049-80C7-1D771831B148}">
      <dgm:prSet phldrT="[Text]"/>
      <dgm:spPr>
        <a:xfrm>
          <a:off x="473089" y="10917"/>
          <a:ext cx="1537999" cy="922799"/>
        </a:xfrm>
        <a:solidFill>
          <a:schemeClr val="accent3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Seleksi</a:t>
          </a: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Pegawai</a:t>
          </a: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ASN</a:t>
          </a:r>
          <a:endParaRPr lang="en-US" dirty="0">
            <a:solidFill>
              <a:srgbClr val="00152B"/>
            </a:solidFill>
            <a:latin typeface="Calibri"/>
            <a:ea typeface="+mn-ea"/>
            <a:cs typeface="+mn-cs"/>
          </a:endParaRPr>
        </a:p>
      </dgm:t>
    </dgm:pt>
    <dgm:pt modelId="{0A83FBF9-90F9-4421-ADE7-E77023CB3A61}" type="parTrans" cxnId="{BC1AC8A2-DF6C-4D41-8C66-0F2F7325A386}">
      <dgm:prSet/>
      <dgm:spPr/>
      <dgm:t>
        <a:bodyPr/>
        <a:lstStyle/>
        <a:p>
          <a:endParaRPr lang="en-US"/>
        </a:p>
      </dgm:t>
    </dgm:pt>
    <dgm:pt modelId="{E9310E6E-1C09-4D90-974F-E241224AD592}" type="sibTrans" cxnId="{BC1AC8A2-DF6C-4D41-8C66-0F2F7325A386}">
      <dgm:prSet/>
      <dgm:spPr/>
      <dgm:t>
        <a:bodyPr/>
        <a:lstStyle/>
        <a:p>
          <a:endParaRPr lang="en-US"/>
        </a:p>
      </dgm:t>
    </dgm:pt>
    <dgm:pt modelId="{9AB2AF63-FD0B-4F63-846D-0BCC51F3AE14}">
      <dgm:prSet phldrT="[Text]"/>
      <dgm:spPr>
        <a:xfrm>
          <a:off x="2141004" y="1034"/>
          <a:ext cx="1537999" cy="922799"/>
        </a:xfr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Penilaian</a:t>
          </a: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Kompetensi</a:t>
          </a: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&amp; </a:t>
          </a:r>
          <a:r>
            <a:rPr lang="en-US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Kinerja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1624C7A-92A4-4FF2-ABD1-2084059FCFDC}" type="parTrans" cxnId="{65E5B16B-4E12-4A0B-B953-FE6F3FD71536}">
      <dgm:prSet/>
      <dgm:spPr/>
      <dgm:t>
        <a:bodyPr/>
        <a:lstStyle/>
        <a:p>
          <a:endParaRPr lang="en-US"/>
        </a:p>
      </dgm:t>
    </dgm:pt>
    <dgm:pt modelId="{AA4760D0-F7D6-47DD-A15F-E3605F1B0431}" type="sibTrans" cxnId="{65E5B16B-4E12-4A0B-B953-FE6F3FD71536}">
      <dgm:prSet/>
      <dgm:spPr/>
      <dgm:t>
        <a:bodyPr/>
        <a:lstStyle/>
        <a:p>
          <a:endParaRPr lang="en-US"/>
        </a:p>
      </dgm:t>
    </dgm:pt>
    <dgm:pt modelId="{A8323F06-3943-4727-8CDF-0CB80EB0391E}">
      <dgm:prSet phldrT="[Text]"/>
      <dgm:spPr>
        <a:xfrm>
          <a:off x="449204" y="1077634"/>
          <a:ext cx="1537999" cy="922799"/>
        </a:xfrm>
        <a:solidFill>
          <a:srgbClr val="FFC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 err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Jabatan</a:t>
          </a:r>
          <a:r>
            <a:rPr lang="en-US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Fungsional</a:t>
          </a:r>
          <a:r>
            <a:rPr lang="en-US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Kepegawaian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D0C29B2C-8FA9-4A60-9612-76D35CBBDAFD}" type="parTrans" cxnId="{FCDE84D7-748D-4495-B28D-D15AA0AD0414}">
      <dgm:prSet/>
      <dgm:spPr/>
      <dgm:t>
        <a:bodyPr/>
        <a:lstStyle/>
        <a:p>
          <a:endParaRPr lang="en-US"/>
        </a:p>
      </dgm:t>
    </dgm:pt>
    <dgm:pt modelId="{8524DF2D-C17C-4465-84AF-794A23AA9715}" type="sibTrans" cxnId="{FCDE84D7-748D-4495-B28D-D15AA0AD0414}">
      <dgm:prSet/>
      <dgm:spPr/>
      <dgm:t>
        <a:bodyPr/>
        <a:lstStyle/>
        <a:p>
          <a:endParaRPr lang="en-US"/>
        </a:p>
      </dgm:t>
    </dgm:pt>
    <dgm:pt modelId="{F8D43E0D-9FF7-47B5-9339-553F80217E1D}">
      <dgm:prSet phldrT="[Text]"/>
      <dgm:spPr>
        <a:xfrm>
          <a:off x="2141004" y="1077634"/>
          <a:ext cx="1537999" cy="922799"/>
        </a:xfrm>
        <a:solidFill>
          <a:schemeClr val="accent2">
            <a:lumMod val="7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Sistem</a:t>
          </a: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Informasi</a:t>
          </a: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>
              <a:solidFill>
                <a:schemeClr val="bg1"/>
              </a:solidFill>
              <a:latin typeface="Calibri"/>
              <a:ea typeface="+mn-ea"/>
              <a:cs typeface="+mn-cs"/>
            </a:rPr>
            <a:t>Kepegawaian</a:t>
          </a:r>
          <a:endParaRPr lang="en-US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DB5537CC-C6CB-4CBE-9313-116D2D8AFCB2}" type="parTrans" cxnId="{5F6CCC75-2BD5-4067-9BC1-09F4347AF05C}">
      <dgm:prSet/>
      <dgm:spPr/>
      <dgm:t>
        <a:bodyPr/>
        <a:lstStyle/>
        <a:p>
          <a:endParaRPr lang="en-US"/>
        </a:p>
      </dgm:t>
    </dgm:pt>
    <dgm:pt modelId="{67E0FA8B-315B-49B3-8810-7FBABBA428D4}" type="sibTrans" cxnId="{5F6CCC75-2BD5-4067-9BC1-09F4347AF05C}">
      <dgm:prSet/>
      <dgm:spPr/>
      <dgm:t>
        <a:bodyPr/>
        <a:lstStyle/>
        <a:p>
          <a:endParaRPr lang="en-US"/>
        </a:p>
      </dgm:t>
    </dgm:pt>
    <dgm:pt modelId="{E0216E7E-2877-495C-A3F7-0FAA04FC9661}">
      <dgm:prSet phldrT="[Text]"/>
      <dgm:spPr>
        <a:xfrm>
          <a:off x="449204" y="2154234"/>
          <a:ext cx="1537999" cy="922799"/>
        </a:xfr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chemeClr val="tx1"/>
              </a:solidFill>
              <a:latin typeface="Calibri"/>
              <a:ea typeface="+mn-ea"/>
              <a:cs typeface="+mn-cs"/>
            </a:rPr>
            <a:t>Norma </a:t>
          </a:r>
          <a:r>
            <a:rPr lang="en-US" dirty="0" err="1">
              <a:solidFill>
                <a:schemeClr val="tx1"/>
              </a:solidFill>
              <a:latin typeface="Calibri"/>
              <a:ea typeface="+mn-ea"/>
              <a:cs typeface="+mn-cs"/>
            </a:rPr>
            <a:t>Standar</a:t>
          </a:r>
          <a:r>
            <a:rPr lang="en-US" dirty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>
              <a:solidFill>
                <a:schemeClr val="tx1"/>
              </a:solidFill>
              <a:latin typeface="Calibri"/>
              <a:ea typeface="+mn-ea"/>
              <a:cs typeface="+mn-cs"/>
            </a:rPr>
            <a:t>Prosedur</a:t>
          </a:r>
          <a:endParaRPr lang="en-US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E2E0FDFE-C34B-4EFE-817D-DA14838A56C9}" type="parTrans" cxnId="{C28F5B1D-D4F3-4B51-A27B-B3DE0A3466F8}">
      <dgm:prSet/>
      <dgm:spPr/>
      <dgm:t>
        <a:bodyPr/>
        <a:lstStyle/>
        <a:p>
          <a:endParaRPr lang="en-US"/>
        </a:p>
      </dgm:t>
    </dgm:pt>
    <dgm:pt modelId="{140B7174-D58D-4197-849B-920DCCE5147E}" type="sibTrans" cxnId="{C28F5B1D-D4F3-4B51-A27B-B3DE0A3466F8}">
      <dgm:prSet/>
      <dgm:spPr/>
      <dgm:t>
        <a:bodyPr/>
        <a:lstStyle/>
        <a:p>
          <a:endParaRPr lang="en-US"/>
        </a:p>
      </dgm:t>
    </dgm:pt>
    <dgm:pt modelId="{BFE8CDDD-0980-4A2C-BE8A-9A032CCE5E5D}">
      <dgm:prSet phldrT="[Text]"/>
      <dgm:spPr>
        <a:xfrm>
          <a:off x="2141004" y="2154234"/>
          <a:ext cx="1537999" cy="922799"/>
        </a:xfrm>
        <a:solidFill>
          <a:schemeClr val="accent6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Admin &amp; </a:t>
          </a:r>
          <a:r>
            <a:rPr lang="en-US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Wasdal</a:t>
          </a: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>
              <a:solidFill>
                <a:schemeClr val="bg1"/>
              </a:solidFill>
              <a:latin typeface="Calibri"/>
              <a:ea typeface="+mn-ea"/>
              <a:cs typeface="+mn-cs"/>
            </a:rPr>
            <a:t>Kepegawaian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C9532FD-C507-4822-980E-155A8236EF0D}" type="parTrans" cxnId="{50733479-FF9E-4105-8AA5-A15CC619A277}">
      <dgm:prSet/>
      <dgm:spPr/>
      <dgm:t>
        <a:bodyPr/>
        <a:lstStyle/>
        <a:p>
          <a:endParaRPr lang="en-US"/>
        </a:p>
      </dgm:t>
    </dgm:pt>
    <dgm:pt modelId="{5C00FCF2-22A1-471F-81C6-5A0027E723C8}" type="sibTrans" cxnId="{50733479-FF9E-4105-8AA5-A15CC619A277}">
      <dgm:prSet/>
      <dgm:spPr/>
      <dgm:t>
        <a:bodyPr/>
        <a:lstStyle/>
        <a:p>
          <a:endParaRPr lang="en-US"/>
        </a:p>
      </dgm:t>
    </dgm:pt>
    <dgm:pt modelId="{D70B4C13-1C6B-4522-94F1-4CC13FC6945A}" type="pres">
      <dgm:prSet presAssocID="{4136DB84-239E-4D6E-9105-5D58C9726090}" presName="diagram" presStyleCnt="0">
        <dgm:presLayoutVars>
          <dgm:dir/>
          <dgm:resizeHandles val="exact"/>
        </dgm:presLayoutVars>
      </dgm:prSet>
      <dgm:spPr/>
    </dgm:pt>
    <dgm:pt modelId="{F8212432-F402-4EB2-86B0-741A7297D73A}" type="pres">
      <dgm:prSet presAssocID="{CCF9640C-B7C7-4049-80C7-1D771831B148}" presName="node" presStyleLbl="node1" presStyleIdx="0" presStyleCnt="6" custLinFactNeighborX="1553" custLinFactNeighborY="1071">
        <dgm:presLayoutVars>
          <dgm:bulletEnabled val="1"/>
        </dgm:presLayoutVars>
      </dgm:prSet>
      <dgm:spPr>
        <a:prstGeom prst="rect">
          <a:avLst/>
        </a:prstGeom>
      </dgm:spPr>
    </dgm:pt>
    <dgm:pt modelId="{D2AFF478-8C56-4714-A952-FA58F0141238}" type="pres">
      <dgm:prSet presAssocID="{E9310E6E-1C09-4D90-974F-E241224AD592}" presName="sibTrans" presStyleCnt="0"/>
      <dgm:spPr/>
    </dgm:pt>
    <dgm:pt modelId="{C44AE27D-801C-4B6E-BB38-EFDC203E5412}" type="pres">
      <dgm:prSet presAssocID="{9AB2AF63-FD0B-4F63-846D-0BCC51F3AE14}" presName="node" presStyleLbl="node1" presStyleIdx="1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0FF48EA2-DF71-4B91-A400-103A51C4D6C2}" type="pres">
      <dgm:prSet presAssocID="{AA4760D0-F7D6-47DD-A15F-E3605F1B0431}" presName="sibTrans" presStyleCnt="0"/>
      <dgm:spPr/>
    </dgm:pt>
    <dgm:pt modelId="{FED1519E-2191-43CA-8656-569C256DEB55}" type="pres">
      <dgm:prSet presAssocID="{A8323F06-3943-4727-8CDF-0CB80EB0391E}" presName="node" presStyleLbl="node1" presStyleIdx="2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C8625DB3-C5DB-4958-B521-652580C16735}" type="pres">
      <dgm:prSet presAssocID="{8524DF2D-C17C-4465-84AF-794A23AA9715}" presName="sibTrans" presStyleCnt="0"/>
      <dgm:spPr/>
    </dgm:pt>
    <dgm:pt modelId="{D75E7789-4ACA-42B2-8E02-67888BBDBE6E}" type="pres">
      <dgm:prSet presAssocID="{F8D43E0D-9FF7-47B5-9339-553F80217E1D}" presName="node" presStyleLbl="node1" presStyleIdx="3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4F460F0C-5BEE-4997-A62D-A437AF710EF7}" type="pres">
      <dgm:prSet presAssocID="{67E0FA8B-315B-49B3-8810-7FBABBA428D4}" presName="sibTrans" presStyleCnt="0"/>
      <dgm:spPr/>
    </dgm:pt>
    <dgm:pt modelId="{EC728671-4E2C-4F6A-AD70-5CB09375BCE4}" type="pres">
      <dgm:prSet presAssocID="{E0216E7E-2877-495C-A3F7-0FAA04FC9661}" presName="node" presStyleLbl="node1" presStyleIdx="4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388D30DA-0396-482E-9664-31E86285AF5B}" type="pres">
      <dgm:prSet presAssocID="{140B7174-D58D-4197-849B-920DCCE5147E}" presName="sibTrans" presStyleCnt="0"/>
      <dgm:spPr/>
    </dgm:pt>
    <dgm:pt modelId="{34F4C678-EC71-4950-B9D0-72422B24D255}" type="pres">
      <dgm:prSet presAssocID="{BFE8CDDD-0980-4A2C-BE8A-9A032CCE5E5D}" presName="node" presStyleLbl="node1" presStyleIdx="5" presStyleCnt="6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269E590F-7C8D-4EA0-90EB-AAC2081A55E2}" type="presOf" srcId="{A8323F06-3943-4727-8CDF-0CB80EB0391E}" destId="{FED1519E-2191-43CA-8656-569C256DEB55}" srcOrd="0" destOrd="0" presId="urn:microsoft.com/office/officeart/2005/8/layout/default#1"/>
    <dgm:cxn modelId="{C28F5B1D-D4F3-4B51-A27B-B3DE0A3466F8}" srcId="{4136DB84-239E-4D6E-9105-5D58C9726090}" destId="{E0216E7E-2877-495C-A3F7-0FAA04FC9661}" srcOrd="4" destOrd="0" parTransId="{E2E0FDFE-C34B-4EFE-817D-DA14838A56C9}" sibTransId="{140B7174-D58D-4197-849B-920DCCE5147E}"/>
    <dgm:cxn modelId="{F9CE556A-D512-42BA-933E-27575103D14D}" type="presOf" srcId="{E0216E7E-2877-495C-A3F7-0FAA04FC9661}" destId="{EC728671-4E2C-4F6A-AD70-5CB09375BCE4}" srcOrd="0" destOrd="0" presId="urn:microsoft.com/office/officeart/2005/8/layout/default#1"/>
    <dgm:cxn modelId="{65E5B16B-4E12-4A0B-B953-FE6F3FD71536}" srcId="{4136DB84-239E-4D6E-9105-5D58C9726090}" destId="{9AB2AF63-FD0B-4F63-846D-0BCC51F3AE14}" srcOrd="1" destOrd="0" parTransId="{B1624C7A-92A4-4FF2-ABD1-2084059FCFDC}" sibTransId="{AA4760D0-F7D6-47DD-A15F-E3605F1B0431}"/>
    <dgm:cxn modelId="{5F6CCC75-2BD5-4067-9BC1-09F4347AF05C}" srcId="{4136DB84-239E-4D6E-9105-5D58C9726090}" destId="{F8D43E0D-9FF7-47B5-9339-553F80217E1D}" srcOrd="3" destOrd="0" parTransId="{DB5537CC-C6CB-4CBE-9313-116D2D8AFCB2}" sibTransId="{67E0FA8B-315B-49B3-8810-7FBABBA428D4}"/>
    <dgm:cxn modelId="{50733479-FF9E-4105-8AA5-A15CC619A277}" srcId="{4136DB84-239E-4D6E-9105-5D58C9726090}" destId="{BFE8CDDD-0980-4A2C-BE8A-9A032CCE5E5D}" srcOrd="5" destOrd="0" parTransId="{CC9532FD-C507-4822-980E-155A8236EF0D}" sibTransId="{5C00FCF2-22A1-471F-81C6-5A0027E723C8}"/>
    <dgm:cxn modelId="{9E919783-2A77-4CE0-A943-0D0FA82E8FAF}" type="presOf" srcId="{BFE8CDDD-0980-4A2C-BE8A-9A032CCE5E5D}" destId="{34F4C678-EC71-4950-B9D0-72422B24D255}" srcOrd="0" destOrd="0" presId="urn:microsoft.com/office/officeart/2005/8/layout/default#1"/>
    <dgm:cxn modelId="{E27CE88E-C029-432A-A655-0D7419C8A31B}" type="presOf" srcId="{9AB2AF63-FD0B-4F63-846D-0BCC51F3AE14}" destId="{C44AE27D-801C-4B6E-BB38-EFDC203E5412}" srcOrd="0" destOrd="0" presId="urn:microsoft.com/office/officeart/2005/8/layout/default#1"/>
    <dgm:cxn modelId="{BC1AC8A2-DF6C-4D41-8C66-0F2F7325A386}" srcId="{4136DB84-239E-4D6E-9105-5D58C9726090}" destId="{CCF9640C-B7C7-4049-80C7-1D771831B148}" srcOrd="0" destOrd="0" parTransId="{0A83FBF9-90F9-4421-ADE7-E77023CB3A61}" sibTransId="{E9310E6E-1C09-4D90-974F-E241224AD592}"/>
    <dgm:cxn modelId="{12FEA6CE-CFB1-49FC-B163-A6328744F700}" type="presOf" srcId="{4136DB84-239E-4D6E-9105-5D58C9726090}" destId="{D70B4C13-1C6B-4522-94F1-4CC13FC6945A}" srcOrd="0" destOrd="0" presId="urn:microsoft.com/office/officeart/2005/8/layout/default#1"/>
    <dgm:cxn modelId="{FCDE84D7-748D-4495-B28D-D15AA0AD0414}" srcId="{4136DB84-239E-4D6E-9105-5D58C9726090}" destId="{A8323F06-3943-4727-8CDF-0CB80EB0391E}" srcOrd="2" destOrd="0" parTransId="{D0C29B2C-8FA9-4A60-9612-76D35CBBDAFD}" sibTransId="{8524DF2D-C17C-4465-84AF-794A23AA9715}"/>
    <dgm:cxn modelId="{98AA37F8-C011-4091-BDE5-63B4C521C0F0}" type="presOf" srcId="{F8D43E0D-9FF7-47B5-9339-553F80217E1D}" destId="{D75E7789-4ACA-42B2-8E02-67888BBDBE6E}" srcOrd="0" destOrd="0" presId="urn:microsoft.com/office/officeart/2005/8/layout/default#1"/>
    <dgm:cxn modelId="{505F45FD-EFA9-4164-AE95-721BB7D7E2E8}" type="presOf" srcId="{CCF9640C-B7C7-4049-80C7-1D771831B148}" destId="{F8212432-F402-4EB2-86B0-741A7297D73A}" srcOrd="0" destOrd="0" presId="urn:microsoft.com/office/officeart/2005/8/layout/default#1"/>
    <dgm:cxn modelId="{C5026265-F99F-4527-AFB1-F35E3EDCB26C}" type="presParOf" srcId="{D70B4C13-1C6B-4522-94F1-4CC13FC6945A}" destId="{F8212432-F402-4EB2-86B0-741A7297D73A}" srcOrd="0" destOrd="0" presId="urn:microsoft.com/office/officeart/2005/8/layout/default#1"/>
    <dgm:cxn modelId="{62FC7DFE-DB9F-4AF6-AD96-81E7F3C03252}" type="presParOf" srcId="{D70B4C13-1C6B-4522-94F1-4CC13FC6945A}" destId="{D2AFF478-8C56-4714-A952-FA58F0141238}" srcOrd="1" destOrd="0" presId="urn:microsoft.com/office/officeart/2005/8/layout/default#1"/>
    <dgm:cxn modelId="{937070D8-3C23-4564-8F53-E9BB58196E23}" type="presParOf" srcId="{D70B4C13-1C6B-4522-94F1-4CC13FC6945A}" destId="{C44AE27D-801C-4B6E-BB38-EFDC203E5412}" srcOrd="2" destOrd="0" presId="urn:microsoft.com/office/officeart/2005/8/layout/default#1"/>
    <dgm:cxn modelId="{9032379D-E910-47A5-B591-4E88B2F2BAA3}" type="presParOf" srcId="{D70B4C13-1C6B-4522-94F1-4CC13FC6945A}" destId="{0FF48EA2-DF71-4B91-A400-103A51C4D6C2}" srcOrd="3" destOrd="0" presId="urn:microsoft.com/office/officeart/2005/8/layout/default#1"/>
    <dgm:cxn modelId="{C1DDAB71-442A-4DF3-82ED-1B209B4A8A95}" type="presParOf" srcId="{D70B4C13-1C6B-4522-94F1-4CC13FC6945A}" destId="{FED1519E-2191-43CA-8656-569C256DEB55}" srcOrd="4" destOrd="0" presId="urn:microsoft.com/office/officeart/2005/8/layout/default#1"/>
    <dgm:cxn modelId="{951C8C43-E66B-4E29-858D-1FA8401FE4B4}" type="presParOf" srcId="{D70B4C13-1C6B-4522-94F1-4CC13FC6945A}" destId="{C8625DB3-C5DB-4958-B521-652580C16735}" srcOrd="5" destOrd="0" presId="urn:microsoft.com/office/officeart/2005/8/layout/default#1"/>
    <dgm:cxn modelId="{618328D1-998C-4E20-B3D9-C365A5AE6095}" type="presParOf" srcId="{D70B4C13-1C6B-4522-94F1-4CC13FC6945A}" destId="{D75E7789-4ACA-42B2-8E02-67888BBDBE6E}" srcOrd="6" destOrd="0" presId="urn:microsoft.com/office/officeart/2005/8/layout/default#1"/>
    <dgm:cxn modelId="{7528E099-401E-4623-89F1-0E0B8195F6C0}" type="presParOf" srcId="{D70B4C13-1C6B-4522-94F1-4CC13FC6945A}" destId="{4F460F0C-5BEE-4997-A62D-A437AF710EF7}" srcOrd="7" destOrd="0" presId="urn:microsoft.com/office/officeart/2005/8/layout/default#1"/>
    <dgm:cxn modelId="{0B00701C-7F5A-4C56-BBE1-BD2B48441EEA}" type="presParOf" srcId="{D70B4C13-1C6B-4522-94F1-4CC13FC6945A}" destId="{EC728671-4E2C-4F6A-AD70-5CB09375BCE4}" srcOrd="8" destOrd="0" presId="urn:microsoft.com/office/officeart/2005/8/layout/default#1"/>
    <dgm:cxn modelId="{012F837C-24D3-4CB8-A3EB-08D71B379D73}" type="presParOf" srcId="{D70B4C13-1C6B-4522-94F1-4CC13FC6945A}" destId="{388D30DA-0396-482E-9664-31E86285AF5B}" srcOrd="9" destOrd="0" presId="urn:microsoft.com/office/officeart/2005/8/layout/default#1"/>
    <dgm:cxn modelId="{334E6EF6-EB87-494C-914E-3004DCAB1C80}" type="presParOf" srcId="{D70B4C13-1C6B-4522-94F1-4CC13FC6945A}" destId="{34F4C678-EC71-4950-B9D0-72422B24D255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0EE2C7-F703-4569-B4D2-7FE41CBFDBFF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E628D35D-33D9-4165-BAD2-78100B70313C}">
      <dgm:prSet phldrT="[Text]" custT="1"/>
      <dgm:spPr>
        <a:xfrm>
          <a:off x="152399" y="734"/>
          <a:ext cx="2362200" cy="583465"/>
        </a:xfrm>
        <a:prstGeom prst="rect">
          <a:avLst/>
        </a:prstGeom>
        <a:solidFill>
          <a:srgbClr val="002E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600" b="1" dirty="0" err="1">
              <a:solidFill>
                <a:sysClr val="window" lastClr="FFFFFF"/>
              </a:solidFill>
              <a:latin typeface="Corbel" panose="020B0503020204020204"/>
              <a:ea typeface="+mn-ea"/>
              <a:cs typeface="+mn-cs"/>
            </a:rPr>
            <a:t>Layanan</a:t>
          </a:r>
          <a:r>
            <a:rPr lang="en-US" sz="1600" b="1" dirty="0">
              <a:solidFill>
                <a:sysClr val="window" lastClr="FFFFFF"/>
              </a:solidFill>
              <a:latin typeface="Corbel" panose="020B0503020204020204"/>
              <a:ea typeface="+mn-ea"/>
              <a:cs typeface="+mn-cs"/>
            </a:rPr>
            <a:t> </a:t>
          </a:r>
          <a:r>
            <a:rPr lang="en-US" sz="1600" b="1" dirty="0" err="1">
              <a:solidFill>
                <a:sysClr val="window" lastClr="FFFFFF"/>
              </a:solidFill>
              <a:latin typeface="Corbel" panose="020B0503020204020204"/>
              <a:ea typeface="+mn-ea"/>
              <a:cs typeface="+mn-cs"/>
            </a:rPr>
            <a:t>Segmentatif</a:t>
          </a:r>
          <a:r>
            <a:rPr lang="id-ID" sz="1600" b="1" dirty="0">
              <a:solidFill>
                <a:sysClr val="window" lastClr="FFFFFF"/>
              </a:solidFill>
              <a:latin typeface="Corbel" panose="020B0503020204020204"/>
              <a:ea typeface="+mn-ea"/>
              <a:cs typeface="+mn-cs"/>
            </a:rPr>
            <a:t> </a:t>
          </a:r>
          <a:r>
            <a:rPr lang="en-US" sz="1600" b="1" dirty="0" err="1">
              <a:solidFill>
                <a:sysClr val="window" lastClr="FFFFFF"/>
              </a:solidFill>
              <a:latin typeface="Corbel" panose="020B0503020204020204"/>
              <a:ea typeface="+mn-ea"/>
              <a:cs typeface="+mn-cs"/>
            </a:rPr>
            <a:t>Pemangku</a:t>
          </a:r>
          <a:r>
            <a:rPr lang="en-US" sz="1600" b="1" dirty="0">
              <a:solidFill>
                <a:sysClr val="window" lastClr="FFFFFF"/>
              </a:solidFill>
              <a:latin typeface="Corbel" panose="020B0503020204020204"/>
              <a:ea typeface="+mn-ea"/>
              <a:cs typeface="+mn-cs"/>
            </a:rPr>
            <a:t> </a:t>
          </a:r>
          <a:r>
            <a:rPr lang="en-US" sz="1600" b="1" dirty="0" err="1">
              <a:solidFill>
                <a:sysClr val="window" lastClr="FFFFFF"/>
              </a:solidFill>
              <a:latin typeface="Corbel" panose="020B0503020204020204"/>
              <a:ea typeface="+mn-ea"/>
              <a:cs typeface="+mn-cs"/>
            </a:rPr>
            <a:t>Kepentingan</a:t>
          </a:r>
          <a:endParaRPr lang="id-ID" sz="1600" dirty="0">
            <a:solidFill>
              <a:sysClr val="window" lastClr="FFFFFF"/>
            </a:solidFill>
            <a:latin typeface="Corbel" panose="020B0503020204020204"/>
            <a:ea typeface="+mn-ea"/>
            <a:cs typeface="+mn-cs"/>
          </a:endParaRPr>
        </a:p>
      </dgm:t>
    </dgm:pt>
    <dgm:pt modelId="{1A0090C4-3420-4CD2-8EFF-1ECCFEDBC760}" type="parTrans" cxnId="{F0F43E62-E95D-4CC5-B9C4-92C7E74E2B4A}">
      <dgm:prSet/>
      <dgm:spPr/>
      <dgm:t>
        <a:bodyPr/>
        <a:lstStyle/>
        <a:p>
          <a:endParaRPr lang="id-ID"/>
        </a:p>
      </dgm:t>
    </dgm:pt>
    <dgm:pt modelId="{C5057484-F8CE-4CF7-897D-B372DCD62DE8}" type="sibTrans" cxnId="{F0F43E62-E95D-4CC5-B9C4-92C7E74E2B4A}">
      <dgm:prSet/>
      <dgm:spPr/>
      <dgm:t>
        <a:bodyPr/>
        <a:lstStyle/>
        <a:p>
          <a:endParaRPr lang="id-ID"/>
        </a:p>
      </dgm:t>
    </dgm:pt>
    <dgm:pt modelId="{2DA99D22-6228-4F2D-966E-F6D37EC24A88}" type="pres">
      <dgm:prSet presAssocID="{D40EE2C7-F703-4569-B4D2-7FE41CBFDBFF}" presName="diagram" presStyleCnt="0">
        <dgm:presLayoutVars>
          <dgm:dir/>
          <dgm:resizeHandles val="exact"/>
        </dgm:presLayoutVars>
      </dgm:prSet>
      <dgm:spPr/>
    </dgm:pt>
    <dgm:pt modelId="{D7C4FEC6-28DE-48B2-BB61-101838D71256}" type="pres">
      <dgm:prSet presAssocID="{E628D35D-33D9-4165-BAD2-78100B70313C}" presName="node" presStyleLbl="node1" presStyleIdx="0" presStyleCnt="1" custScaleX="242914" custLinFactNeighborX="15672" custLinFactNeighborY="63">
        <dgm:presLayoutVars>
          <dgm:bulletEnabled val="1"/>
        </dgm:presLayoutVars>
      </dgm:prSet>
      <dgm:spPr/>
    </dgm:pt>
  </dgm:ptLst>
  <dgm:cxnLst>
    <dgm:cxn modelId="{F0F43E62-E95D-4CC5-B9C4-92C7E74E2B4A}" srcId="{D40EE2C7-F703-4569-B4D2-7FE41CBFDBFF}" destId="{E628D35D-33D9-4165-BAD2-78100B70313C}" srcOrd="0" destOrd="0" parTransId="{1A0090C4-3420-4CD2-8EFF-1ECCFEDBC760}" sibTransId="{C5057484-F8CE-4CF7-897D-B372DCD62DE8}"/>
    <dgm:cxn modelId="{3507CA57-1DA1-4240-927F-B257761123B5}" type="presOf" srcId="{E628D35D-33D9-4165-BAD2-78100B70313C}" destId="{D7C4FEC6-28DE-48B2-BB61-101838D71256}" srcOrd="0" destOrd="0" presId="urn:microsoft.com/office/officeart/2005/8/layout/default#1"/>
    <dgm:cxn modelId="{68AF4DA8-E156-43FA-B55E-F514671695D2}" type="presOf" srcId="{D40EE2C7-F703-4569-B4D2-7FE41CBFDBFF}" destId="{2DA99D22-6228-4F2D-966E-F6D37EC24A88}" srcOrd="0" destOrd="0" presId="urn:microsoft.com/office/officeart/2005/8/layout/default#1"/>
    <dgm:cxn modelId="{D0D284EB-FB1E-464B-AC2C-7D2452C3F690}" type="presParOf" srcId="{2DA99D22-6228-4F2D-966E-F6D37EC24A88}" destId="{D7C4FEC6-28DE-48B2-BB61-101838D71256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0EE2C7-F703-4569-B4D2-7FE41CBFDBFF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E628D35D-33D9-4165-BAD2-78100B70313C}">
      <dgm:prSet phldrT="[Text]" custT="1"/>
      <dgm:spPr>
        <a:xfrm>
          <a:off x="0" y="0"/>
          <a:ext cx="2057163" cy="685801"/>
        </a:xfrm>
        <a:prstGeom prst="rect">
          <a:avLst/>
        </a:prstGeom>
        <a:solidFill>
          <a:srgbClr val="002E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600" b="1" dirty="0" err="1">
              <a:solidFill>
                <a:sysClr val="window" lastClr="FFFFFF"/>
              </a:solidFill>
              <a:latin typeface="Corbel" panose="020B0503020204020204"/>
              <a:ea typeface="+mn-ea"/>
              <a:cs typeface="+mn-cs"/>
            </a:rPr>
            <a:t>Diversifikasi</a:t>
          </a:r>
          <a:r>
            <a:rPr lang="en-US" sz="1600" b="1" dirty="0">
              <a:solidFill>
                <a:sysClr val="window" lastClr="FFFFFF"/>
              </a:solidFill>
              <a:latin typeface="Corbel" panose="020B0503020204020204"/>
              <a:ea typeface="+mn-ea"/>
              <a:cs typeface="+mn-cs"/>
            </a:rPr>
            <a:t> </a:t>
          </a:r>
          <a:endParaRPr lang="id-ID" sz="1600" b="1" dirty="0">
            <a:solidFill>
              <a:sysClr val="window" lastClr="FFFFFF"/>
            </a:solidFill>
            <a:latin typeface="Corbel" panose="020B0503020204020204"/>
            <a:ea typeface="+mn-ea"/>
            <a:cs typeface="+mn-cs"/>
          </a:endParaRPr>
        </a:p>
        <a:p>
          <a:pPr>
            <a:buNone/>
          </a:pPr>
          <a:r>
            <a:rPr lang="en-US" sz="1600" b="1" dirty="0" err="1">
              <a:solidFill>
                <a:sysClr val="window" lastClr="FFFFFF"/>
              </a:solidFill>
              <a:latin typeface="Corbel" panose="020B0503020204020204"/>
              <a:ea typeface="+mn-ea"/>
              <a:cs typeface="+mn-cs"/>
            </a:rPr>
            <a:t>Layanan</a:t>
          </a:r>
          <a:r>
            <a:rPr lang="en-US" sz="1600" b="1" dirty="0">
              <a:solidFill>
                <a:sysClr val="window" lastClr="FFFFFF"/>
              </a:solidFill>
              <a:latin typeface="Corbel" panose="020B0503020204020204"/>
              <a:ea typeface="+mn-ea"/>
              <a:cs typeface="+mn-cs"/>
            </a:rPr>
            <a:t> </a:t>
          </a:r>
          <a:r>
            <a:rPr lang="en-US" sz="1600" b="1" dirty="0" err="1">
              <a:solidFill>
                <a:sysClr val="window" lastClr="FFFFFF"/>
              </a:solidFill>
              <a:latin typeface="Corbel" panose="020B0503020204020204"/>
              <a:ea typeface="+mn-ea"/>
              <a:cs typeface="+mn-cs"/>
            </a:rPr>
            <a:t>Informasi</a:t>
          </a:r>
          <a:endParaRPr lang="id-ID" sz="1600" dirty="0">
            <a:solidFill>
              <a:sysClr val="window" lastClr="FFFFFF"/>
            </a:solidFill>
            <a:latin typeface="Corbel" panose="020B0503020204020204"/>
            <a:ea typeface="+mn-ea"/>
            <a:cs typeface="+mn-cs"/>
          </a:endParaRPr>
        </a:p>
      </dgm:t>
    </dgm:pt>
    <dgm:pt modelId="{1A0090C4-3420-4CD2-8EFF-1ECCFEDBC760}" type="parTrans" cxnId="{F0F43E62-E95D-4CC5-B9C4-92C7E74E2B4A}">
      <dgm:prSet/>
      <dgm:spPr/>
      <dgm:t>
        <a:bodyPr/>
        <a:lstStyle/>
        <a:p>
          <a:endParaRPr lang="id-ID"/>
        </a:p>
      </dgm:t>
    </dgm:pt>
    <dgm:pt modelId="{C5057484-F8CE-4CF7-897D-B372DCD62DE8}" type="sibTrans" cxnId="{F0F43E62-E95D-4CC5-B9C4-92C7E74E2B4A}">
      <dgm:prSet/>
      <dgm:spPr/>
      <dgm:t>
        <a:bodyPr/>
        <a:lstStyle/>
        <a:p>
          <a:endParaRPr lang="id-ID"/>
        </a:p>
      </dgm:t>
    </dgm:pt>
    <dgm:pt modelId="{2DA99D22-6228-4F2D-966E-F6D37EC24A88}" type="pres">
      <dgm:prSet presAssocID="{D40EE2C7-F703-4569-B4D2-7FE41CBFDBFF}" presName="diagram" presStyleCnt="0">
        <dgm:presLayoutVars>
          <dgm:dir/>
          <dgm:resizeHandles val="exact"/>
        </dgm:presLayoutVars>
      </dgm:prSet>
      <dgm:spPr/>
    </dgm:pt>
    <dgm:pt modelId="{D7C4FEC6-28DE-48B2-BB61-101838D71256}" type="pres">
      <dgm:prSet presAssocID="{E628D35D-33D9-4165-BAD2-78100B70313C}" presName="node" presStyleLbl="node1" presStyleIdx="0" presStyleCnt="1" custScaleX="242914" custScaleY="134968" custLinFactNeighborX="-93160" custLinFactNeighborY="-14996">
        <dgm:presLayoutVars>
          <dgm:bulletEnabled val="1"/>
        </dgm:presLayoutVars>
      </dgm:prSet>
      <dgm:spPr/>
    </dgm:pt>
  </dgm:ptLst>
  <dgm:cxnLst>
    <dgm:cxn modelId="{F9C1C361-B836-4A64-9C98-6387A10BC330}" type="presOf" srcId="{D40EE2C7-F703-4569-B4D2-7FE41CBFDBFF}" destId="{2DA99D22-6228-4F2D-966E-F6D37EC24A88}" srcOrd="0" destOrd="0" presId="urn:microsoft.com/office/officeart/2005/8/layout/default#2"/>
    <dgm:cxn modelId="{F0F43E62-E95D-4CC5-B9C4-92C7E74E2B4A}" srcId="{D40EE2C7-F703-4569-B4D2-7FE41CBFDBFF}" destId="{E628D35D-33D9-4165-BAD2-78100B70313C}" srcOrd="0" destOrd="0" parTransId="{1A0090C4-3420-4CD2-8EFF-1ECCFEDBC760}" sibTransId="{C5057484-F8CE-4CF7-897D-B372DCD62DE8}"/>
    <dgm:cxn modelId="{2FE5B9BC-D00F-414B-A4E5-CA25DCCA7C61}" type="presOf" srcId="{E628D35D-33D9-4165-BAD2-78100B70313C}" destId="{D7C4FEC6-28DE-48B2-BB61-101838D71256}" srcOrd="0" destOrd="0" presId="urn:microsoft.com/office/officeart/2005/8/layout/default#2"/>
    <dgm:cxn modelId="{BA8B8F2E-194C-4564-AF53-247305155432}" type="presParOf" srcId="{2DA99D22-6228-4F2D-966E-F6D37EC24A88}" destId="{D7C4FEC6-28DE-48B2-BB61-101838D71256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12432-F402-4EB2-86B0-741A7297D73A}">
      <dsp:nvSpPr>
        <dsp:cNvPr id="0" name=""/>
        <dsp:cNvSpPr/>
      </dsp:nvSpPr>
      <dsp:spPr>
        <a:xfrm>
          <a:off x="23193" y="803211"/>
          <a:ext cx="1469210" cy="881526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Seleksi</a:t>
          </a:r>
          <a:r>
            <a:rPr lang="en-US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Pegawai</a:t>
          </a:r>
          <a:r>
            <a:rPr lang="en-US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ASN</a:t>
          </a:r>
          <a:endParaRPr lang="en-US" sz="1700" kern="1200" dirty="0">
            <a:solidFill>
              <a:srgbClr val="00152B"/>
            </a:solidFill>
            <a:latin typeface="Calibri"/>
            <a:ea typeface="+mn-ea"/>
            <a:cs typeface="+mn-cs"/>
          </a:endParaRPr>
        </a:p>
      </dsp:txBody>
      <dsp:txXfrm>
        <a:off x="23193" y="803211"/>
        <a:ext cx="1469210" cy="881526"/>
      </dsp:txXfrm>
    </dsp:sp>
    <dsp:sp modelId="{C44AE27D-801C-4B6E-BB38-EFDC203E5412}">
      <dsp:nvSpPr>
        <dsp:cNvPr id="0" name=""/>
        <dsp:cNvSpPr/>
      </dsp:nvSpPr>
      <dsp:spPr>
        <a:xfrm>
          <a:off x="1616508" y="793770"/>
          <a:ext cx="1469210" cy="881526"/>
        </a:xfrm>
        <a:prstGeom prst="rect">
          <a:avLst/>
        </a:prstGeo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Penilaian</a:t>
          </a:r>
          <a:r>
            <a:rPr lang="en-US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Kompetensi</a:t>
          </a:r>
          <a:r>
            <a:rPr lang="en-US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&amp; </a:t>
          </a:r>
          <a:r>
            <a:rPr lang="en-US" sz="17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Kinerja</a:t>
          </a:r>
          <a:endParaRPr lang="en-US" sz="1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616508" y="793770"/>
        <a:ext cx="1469210" cy="881526"/>
      </dsp:txXfrm>
    </dsp:sp>
    <dsp:sp modelId="{FED1519E-2191-43CA-8656-569C256DEB55}">
      <dsp:nvSpPr>
        <dsp:cNvPr id="0" name=""/>
        <dsp:cNvSpPr/>
      </dsp:nvSpPr>
      <dsp:spPr>
        <a:xfrm>
          <a:off x="376" y="1822218"/>
          <a:ext cx="1469210" cy="881526"/>
        </a:xfrm>
        <a:prstGeom prst="rect">
          <a:avLst/>
        </a:prstGeom>
        <a:solidFill>
          <a:srgbClr val="FFC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Jabatan</a:t>
          </a:r>
          <a:r>
            <a:rPr lang="en-US" sz="17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Fungsional</a:t>
          </a:r>
          <a:r>
            <a:rPr lang="en-US" sz="17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Kepegawaian</a:t>
          </a:r>
          <a:endParaRPr lang="en-US" sz="17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76" y="1822218"/>
        <a:ext cx="1469210" cy="881526"/>
      </dsp:txXfrm>
    </dsp:sp>
    <dsp:sp modelId="{D75E7789-4ACA-42B2-8E02-67888BBDBE6E}">
      <dsp:nvSpPr>
        <dsp:cNvPr id="0" name=""/>
        <dsp:cNvSpPr/>
      </dsp:nvSpPr>
      <dsp:spPr>
        <a:xfrm>
          <a:off x="1616508" y="1822218"/>
          <a:ext cx="1469210" cy="881526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Sistem</a:t>
          </a:r>
          <a:r>
            <a:rPr lang="en-US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Informasi</a:t>
          </a:r>
          <a:r>
            <a:rPr lang="en-US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chemeClr val="bg1"/>
              </a:solidFill>
              <a:latin typeface="Calibri"/>
              <a:ea typeface="+mn-ea"/>
              <a:cs typeface="+mn-cs"/>
            </a:rPr>
            <a:t>Kepegawaian</a:t>
          </a:r>
          <a:endParaRPr lang="en-US" sz="1700" kern="120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1616508" y="1822218"/>
        <a:ext cx="1469210" cy="881526"/>
      </dsp:txXfrm>
    </dsp:sp>
    <dsp:sp modelId="{EC728671-4E2C-4F6A-AD70-5CB09375BCE4}">
      <dsp:nvSpPr>
        <dsp:cNvPr id="0" name=""/>
        <dsp:cNvSpPr/>
      </dsp:nvSpPr>
      <dsp:spPr>
        <a:xfrm>
          <a:off x="376" y="2850665"/>
          <a:ext cx="1469210" cy="881526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Norma </a:t>
          </a:r>
          <a:r>
            <a:rPr lang="en-US" sz="1700" kern="1200" dirty="0" err="1">
              <a:solidFill>
                <a:schemeClr val="tx1"/>
              </a:solidFill>
              <a:latin typeface="Calibri"/>
              <a:ea typeface="+mn-ea"/>
              <a:cs typeface="+mn-cs"/>
            </a:rPr>
            <a:t>Standar</a:t>
          </a:r>
          <a:r>
            <a:rPr lang="en-US" sz="17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chemeClr val="tx1"/>
              </a:solidFill>
              <a:latin typeface="Calibri"/>
              <a:ea typeface="+mn-ea"/>
              <a:cs typeface="+mn-cs"/>
            </a:rPr>
            <a:t>Prosedur</a:t>
          </a:r>
          <a:endParaRPr lang="en-US" sz="17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376" y="2850665"/>
        <a:ext cx="1469210" cy="881526"/>
      </dsp:txXfrm>
    </dsp:sp>
    <dsp:sp modelId="{34F4C678-EC71-4950-B9D0-72422B24D255}">
      <dsp:nvSpPr>
        <dsp:cNvPr id="0" name=""/>
        <dsp:cNvSpPr/>
      </dsp:nvSpPr>
      <dsp:spPr>
        <a:xfrm>
          <a:off x="1616508" y="2850665"/>
          <a:ext cx="1469210" cy="881526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Admin &amp; </a:t>
          </a:r>
          <a:r>
            <a:rPr lang="en-US" sz="17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Wasdal</a:t>
          </a:r>
          <a:r>
            <a:rPr lang="en-US" sz="1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chemeClr val="bg1"/>
              </a:solidFill>
              <a:latin typeface="Calibri"/>
              <a:ea typeface="+mn-ea"/>
              <a:cs typeface="+mn-cs"/>
            </a:rPr>
            <a:t>Kepegawaian</a:t>
          </a:r>
          <a:endParaRPr lang="en-US" sz="1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616508" y="2850665"/>
        <a:ext cx="1469210" cy="8815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4FEC6-28DE-48B2-BB61-101838D71256}">
      <dsp:nvSpPr>
        <dsp:cNvPr id="0" name=""/>
        <dsp:cNvSpPr/>
      </dsp:nvSpPr>
      <dsp:spPr>
        <a:xfrm>
          <a:off x="152399" y="734"/>
          <a:ext cx="2362200" cy="583465"/>
        </a:xfrm>
        <a:prstGeom prst="rect">
          <a:avLst/>
        </a:prstGeom>
        <a:solidFill>
          <a:srgbClr val="002E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ysClr val="window" lastClr="FFFFFF"/>
              </a:solidFill>
              <a:latin typeface="Corbel" panose="020B0503020204020204"/>
              <a:ea typeface="+mn-ea"/>
              <a:cs typeface="+mn-cs"/>
            </a:rPr>
            <a:t>Layanan</a:t>
          </a:r>
          <a:r>
            <a:rPr lang="en-US" sz="1600" b="1" kern="1200" dirty="0">
              <a:solidFill>
                <a:sysClr val="window" lastClr="FFFFFF"/>
              </a:solidFill>
              <a:latin typeface="Corbel" panose="020B0503020204020204"/>
              <a:ea typeface="+mn-ea"/>
              <a:cs typeface="+mn-cs"/>
            </a:rPr>
            <a:t> </a:t>
          </a:r>
          <a:r>
            <a:rPr lang="en-US" sz="1600" b="1" kern="1200" dirty="0" err="1">
              <a:solidFill>
                <a:sysClr val="window" lastClr="FFFFFF"/>
              </a:solidFill>
              <a:latin typeface="Corbel" panose="020B0503020204020204"/>
              <a:ea typeface="+mn-ea"/>
              <a:cs typeface="+mn-cs"/>
            </a:rPr>
            <a:t>Segmentatif</a:t>
          </a:r>
          <a:r>
            <a:rPr lang="id-ID" sz="1600" b="1" kern="1200" dirty="0">
              <a:solidFill>
                <a:sysClr val="window" lastClr="FFFFFF"/>
              </a:solidFill>
              <a:latin typeface="Corbel" panose="020B0503020204020204"/>
              <a:ea typeface="+mn-ea"/>
              <a:cs typeface="+mn-cs"/>
            </a:rPr>
            <a:t> </a:t>
          </a:r>
          <a:r>
            <a:rPr lang="en-US" sz="1600" b="1" kern="1200" dirty="0" err="1">
              <a:solidFill>
                <a:sysClr val="window" lastClr="FFFFFF"/>
              </a:solidFill>
              <a:latin typeface="Corbel" panose="020B0503020204020204"/>
              <a:ea typeface="+mn-ea"/>
              <a:cs typeface="+mn-cs"/>
            </a:rPr>
            <a:t>Pemangku</a:t>
          </a:r>
          <a:r>
            <a:rPr lang="en-US" sz="1600" b="1" kern="1200" dirty="0">
              <a:solidFill>
                <a:sysClr val="window" lastClr="FFFFFF"/>
              </a:solidFill>
              <a:latin typeface="Corbel" panose="020B0503020204020204"/>
              <a:ea typeface="+mn-ea"/>
              <a:cs typeface="+mn-cs"/>
            </a:rPr>
            <a:t> </a:t>
          </a:r>
          <a:r>
            <a:rPr lang="en-US" sz="1600" b="1" kern="1200" dirty="0" err="1">
              <a:solidFill>
                <a:sysClr val="window" lastClr="FFFFFF"/>
              </a:solidFill>
              <a:latin typeface="Corbel" panose="020B0503020204020204"/>
              <a:ea typeface="+mn-ea"/>
              <a:cs typeface="+mn-cs"/>
            </a:rPr>
            <a:t>Kepentingan</a:t>
          </a:r>
          <a:endParaRPr lang="id-ID" sz="1600" kern="1200" dirty="0">
            <a:solidFill>
              <a:sysClr val="window" lastClr="FFFFFF"/>
            </a:solidFill>
            <a:latin typeface="Corbel" panose="020B0503020204020204"/>
            <a:ea typeface="+mn-ea"/>
            <a:cs typeface="+mn-cs"/>
          </a:endParaRPr>
        </a:p>
      </dsp:txBody>
      <dsp:txXfrm>
        <a:off x="152399" y="734"/>
        <a:ext cx="2362200" cy="5834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4FEC6-28DE-48B2-BB61-101838D71256}">
      <dsp:nvSpPr>
        <dsp:cNvPr id="0" name=""/>
        <dsp:cNvSpPr/>
      </dsp:nvSpPr>
      <dsp:spPr>
        <a:xfrm>
          <a:off x="0" y="1"/>
          <a:ext cx="2057163" cy="685801"/>
        </a:xfrm>
        <a:prstGeom prst="rect">
          <a:avLst/>
        </a:prstGeom>
        <a:solidFill>
          <a:srgbClr val="002E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ysClr val="window" lastClr="FFFFFF"/>
              </a:solidFill>
              <a:latin typeface="Corbel" panose="020B0503020204020204"/>
              <a:ea typeface="+mn-ea"/>
              <a:cs typeface="+mn-cs"/>
            </a:rPr>
            <a:t>Diversifikasi</a:t>
          </a:r>
          <a:r>
            <a:rPr lang="en-US" sz="1600" b="1" kern="1200" dirty="0">
              <a:solidFill>
                <a:sysClr val="window" lastClr="FFFFFF"/>
              </a:solidFill>
              <a:latin typeface="Corbel" panose="020B0503020204020204"/>
              <a:ea typeface="+mn-ea"/>
              <a:cs typeface="+mn-cs"/>
            </a:rPr>
            <a:t> </a:t>
          </a:r>
          <a:endParaRPr lang="id-ID" sz="1600" b="1" kern="1200" dirty="0">
            <a:solidFill>
              <a:sysClr val="window" lastClr="FFFFFF"/>
            </a:solidFill>
            <a:latin typeface="Corbel" panose="020B0503020204020204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ysClr val="window" lastClr="FFFFFF"/>
              </a:solidFill>
              <a:latin typeface="Corbel" panose="020B0503020204020204"/>
              <a:ea typeface="+mn-ea"/>
              <a:cs typeface="+mn-cs"/>
            </a:rPr>
            <a:t>Layanan</a:t>
          </a:r>
          <a:r>
            <a:rPr lang="en-US" sz="1600" b="1" kern="1200" dirty="0">
              <a:solidFill>
                <a:sysClr val="window" lastClr="FFFFFF"/>
              </a:solidFill>
              <a:latin typeface="Corbel" panose="020B0503020204020204"/>
              <a:ea typeface="+mn-ea"/>
              <a:cs typeface="+mn-cs"/>
            </a:rPr>
            <a:t> </a:t>
          </a:r>
          <a:r>
            <a:rPr lang="en-US" sz="1600" b="1" kern="1200" dirty="0" err="1">
              <a:solidFill>
                <a:sysClr val="window" lastClr="FFFFFF"/>
              </a:solidFill>
              <a:latin typeface="Corbel" panose="020B0503020204020204"/>
              <a:ea typeface="+mn-ea"/>
              <a:cs typeface="+mn-cs"/>
            </a:rPr>
            <a:t>Informasi</a:t>
          </a:r>
          <a:endParaRPr lang="id-ID" sz="1600" kern="1200" dirty="0">
            <a:solidFill>
              <a:sysClr val="window" lastClr="FFFFFF"/>
            </a:solidFill>
            <a:latin typeface="Corbel" panose="020B0503020204020204"/>
            <a:ea typeface="+mn-ea"/>
            <a:cs typeface="+mn-cs"/>
          </a:endParaRPr>
        </a:p>
      </dsp:txBody>
      <dsp:txXfrm>
        <a:off x="0" y="1"/>
        <a:ext cx="2057163" cy="685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D926C-F3DD-7942-A267-037E0E5EA974}" type="datetimeFigureOut">
              <a:rPr lang="en-US"/>
              <a:pPr/>
              <a:t>2/5/2018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D14A0-71DC-2346-8BCA-3A32A952007F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hs indo judu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857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447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hs indo isi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356350"/>
            <a:ext cx="4572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0B27C358-ECF6-DB44-A780-5AC482D6CED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hs indo sub judu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pic>
        <p:nvPicPr>
          <p:cNvPr id="9" name="Picture 8" descr="bulet biru.png"/>
          <p:cNvPicPr>
            <a:picLocks noChangeAspect="1"/>
          </p:cNvPicPr>
          <p:nvPr userDrawn="1"/>
        </p:nvPicPr>
        <p:blipFill>
          <a:blip r:embed="rId3"/>
          <a:srcRect l="7496" t="34443" r="65835" b="29998"/>
          <a:stretch>
            <a:fillRect/>
          </a:stretch>
        </p:blipFill>
        <p:spPr>
          <a:xfrm>
            <a:off x="685800" y="2362200"/>
            <a:ext cx="2438400" cy="2438400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 userDrawn="1">
            <p:ph type="title"/>
          </p:nvPr>
        </p:nvSpPr>
        <p:spPr>
          <a:xfrm>
            <a:off x="3276600" y="3200400"/>
            <a:ext cx="5257800" cy="850900"/>
          </a:xfrm>
        </p:spPr>
        <p:txBody>
          <a:bodyPr>
            <a:normAutofit/>
          </a:bodyPr>
          <a:lstStyle/>
          <a:p>
            <a:endParaRPr lang="en-US" sz="2800"/>
          </a:p>
        </p:txBody>
      </p:sp>
      <p:sp>
        <p:nvSpPr>
          <p:cNvPr id="11" name="Oval 10"/>
          <p:cNvSpPr/>
          <p:nvPr userDrawn="1"/>
        </p:nvSpPr>
        <p:spPr>
          <a:xfrm>
            <a:off x="1295400" y="5029200"/>
            <a:ext cx="1143000" cy="228600"/>
          </a:xfrm>
          <a:prstGeom prst="ellipse">
            <a:avLst/>
          </a:prstGeom>
          <a:solidFill>
            <a:schemeClr val="bg1">
              <a:lumMod val="75000"/>
              <a:alpha val="13000"/>
            </a:schemeClr>
          </a:solidFill>
          <a:ln>
            <a:noFill/>
          </a:ln>
          <a:effectLst>
            <a:outerShdw blurRad="301625" dir="5400000" sx="138000" sy="138000" algn="tl" rotWithShape="0">
              <a:srgbClr val="000000">
                <a:alpha val="8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hs indo sub judu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" y="0"/>
            <a:ext cx="9143244" cy="6857433"/>
          </a:xfrm>
          <a:prstGeom prst="rect">
            <a:avLst/>
          </a:prstGeom>
        </p:spPr>
      </p:pic>
      <p:pic>
        <p:nvPicPr>
          <p:cNvPr id="9" name="Picture 8" descr="bulet merah.png"/>
          <p:cNvPicPr>
            <a:picLocks noChangeAspect="1"/>
          </p:cNvPicPr>
          <p:nvPr userDrawn="1"/>
        </p:nvPicPr>
        <p:blipFill>
          <a:blip r:embed="rId3"/>
          <a:srcRect l="7496" t="34443" r="65835" b="29998"/>
          <a:stretch>
            <a:fillRect/>
          </a:stretch>
        </p:blipFill>
        <p:spPr>
          <a:xfrm>
            <a:off x="685800" y="2362200"/>
            <a:ext cx="2438400" cy="24384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 userDrawn="1">
            <p:ph type="title"/>
          </p:nvPr>
        </p:nvSpPr>
        <p:spPr>
          <a:xfrm>
            <a:off x="3276600" y="3200400"/>
            <a:ext cx="5257800" cy="850900"/>
          </a:xfrm>
        </p:spPr>
        <p:txBody>
          <a:bodyPr>
            <a:normAutofit/>
          </a:bodyPr>
          <a:lstStyle/>
          <a:p>
            <a:endParaRPr lang="en-US" sz="2800"/>
          </a:p>
        </p:txBody>
      </p:sp>
      <p:sp>
        <p:nvSpPr>
          <p:cNvPr id="11" name="Oval 10"/>
          <p:cNvSpPr/>
          <p:nvPr userDrawn="1"/>
        </p:nvSpPr>
        <p:spPr>
          <a:xfrm>
            <a:off x="1295400" y="5029200"/>
            <a:ext cx="1143000" cy="228600"/>
          </a:xfrm>
          <a:prstGeom prst="ellipse">
            <a:avLst/>
          </a:prstGeom>
          <a:solidFill>
            <a:schemeClr val="bg1">
              <a:lumMod val="75000"/>
              <a:alpha val="13000"/>
            </a:schemeClr>
          </a:solidFill>
          <a:ln>
            <a:noFill/>
          </a:ln>
          <a:effectLst>
            <a:outerShdw blurRad="301625" dir="5400000" sx="138000" sy="138000" algn="tl" rotWithShape="0">
              <a:srgbClr val="000000">
                <a:alpha val="8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hs indo sub judu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3244" cy="6857433"/>
          </a:xfrm>
          <a:prstGeom prst="rect">
            <a:avLst/>
          </a:prstGeom>
        </p:spPr>
      </p:pic>
      <p:pic>
        <p:nvPicPr>
          <p:cNvPr id="8" name="Picture 7" descr="bulet ungu.png"/>
          <p:cNvPicPr>
            <a:picLocks noChangeAspect="1"/>
          </p:cNvPicPr>
          <p:nvPr userDrawn="1"/>
        </p:nvPicPr>
        <p:blipFill>
          <a:blip r:embed="rId3"/>
          <a:srcRect l="7496" t="34443" r="65835" b="29998"/>
          <a:stretch>
            <a:fillRect/>
          </a:stretch>
        </p:blipFill>
        <p:spPr>
          <a:xfrm>
            <a:off x="685800" y="2362200"/>
            <a:ext cx="2438400" cy="24384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 userDrawn="1">
            <p:ph type="title"/>
          </p:nvPr>
        </p:nvSpPr>
        <p:spPr>
          <a:xfrm>
            <a:off x="3276600" y="3200400"/>
            <a:ext cx="5257800" cy="850900"/>
          </a:xfrm>
        </p:spPr>
        <p:txBody>
          <a:bodyPr>
            <a:normAutofit/>
          </a:bodyPr>
          <a:lstStyle/>
          <a:p>
            <a:endParaRPr lang="en-US" sz="2800"/>
          </a:p>
        </p:txBody>
      </p:sp>
      <p:sp>
        <p:nvSpPr>
          <p:cNvPr id="10" name="Oval 9"/>
          <p:cNvSpPr/>
          <p:nvPr userDrawn="1"/>
        </p:nvSpPr>
        <p:spPr>
          <a:xfrm>
            <a:off x="1295400" y="5029200"/>
            <a:ext cx="1143000" cy="228600"/>
          </a:xfrm>
          <a:prstGeom prst="ellipse">
            <a:avLst/>
          </a:prstGeom>
          <a:solidFill>
            <a:schemeClr val="bg1">
              <a:lumMod val="75000"/>
              <a:alpha val="13000"/>
            </a:schemeClr>
          </a:solidFill>
          <a:ln>
            <a:noFill/>
          </a:ln>
          <a:effectLst>
            <a:outerShdw blurRad="301625" dir="5400000" sx="138000" sy="138000" algn="tl" rotWithShape="0">
              <a:srgbClr val="000000">
                <a:alpha val="8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hs indo sub judu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3244" cy="6857433"/>
          </a:xfrm>
          <a:prstGeom prst="rect">
            <a:avLst/>
          </a:prstGeom>
        </p:spPr>
      </p:pic>
      <p:pic>
        <p:nvPicPr>
          <p:cNvPr id="8" name="Picture 7" descr="bulet orange.png"/>
          <p:cNvPicPr>
            <a:picLocks noChangeAspect="1"/>
          </p:cNvPicPr>
          <p:nvPr userDrawn="1"/>
        </p:nvPicPr>
        <p:blipFill>
          <a:blip r:embed="rId3"/>
          <a:srcRect l="7496" t="34443" r="65835" b="29998"/>
          <a:stretch>
            <a:fillRect/>
          </a:stretch>
        </p:blipFill>
        <p:spPr>
          <a:xfrm>
            <a:off x="685800" y="2362200"/>
            <a:ext cx="2438400" cy="24384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 userDrawn="1">
            <p:ph type="title"/>
          </p:nvPr>
        </p:nvSpPr>
        <p:spPr>
          <a:xfrm>
            <a:off x="3276600" y="3200400"/>
            <a:ext cx="5257800" cy="850900"/>
          </a:xfrm>
        </p:spPr>
        <p:txBody>
          <a:bodyPr>
            <a:normAutofit/>
          </a:bodyPr>
          <a:lstStyle/>
          <a:p>
            <a:endParaRPr lang="en-US" sz="2800"/>
          </a:p>
        </p:txBody>
      </p:sp>
      <p:sp>
        <p:nvSpPr>
          <p:cNvPr id="10" name="Oval 9"/>
          <p:cNvSpPr/>
          <p:nvPr userDrawn="1"/>
        </p:nvSpPr>
        <p:spPr>
          <a:xfrm>
            <a:off x="1295400" y="5029200"/>
            <a:ext cx="1143000" cy="228600"/>
          </a:xfrm>
          <a:prstGeom prst="ellipse">
            <a:avLst/>
          </a:prstGeom>
          <a:solidFill>
            <a:schemeClr val="bg1">
              <a:lumMod val="75000"/>
              <a:alpha val="13000"/>
            </a:schemeClr>
          </a:solidFill>
          <a:ln>
            <a:noFill/>
          </a:ln>
          <a:effectLst>
            <a:outerShdw blurRad="301625" dir="5400000" sx="138000" sy="138000" algn="tl" rotWithShape="0">
              <a:srgbClr val="000000">
                <a:alpha val="8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 userDrawn="1">
            <p:ph type="title"/>
          </p:nvPr>
        </p:nvSpPr>
        <p:spPr>
          <a:xfrm>
            <a:off x="1943100" y="2438400"/>
            <a:ext cx="5257800" cy="850900"/>
          </a:xfrm>
        </p:spPr>
        <p:txBody>
          <a:bodyPr>
            <a:normAutofit/>
          </a:bodyPr>
          <a:lstStyle/>
          <a:p>
            <a:endParaRPr lang="en-US" sz="2800"/>
          </a:p>
        </p:txBody>
      </p:sp>
      <p:pic>
        <p:nvPicPr>
          <p:cNvPr id="7" name="Picture 6" descr="bhs indo terima kasih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356350"/>
            <a:ext cx="4572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8EA8B9A-5B31-154B-B187-606913223D33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198" y="2595118"/>
            <a:ext cx="8029604" cy="1470025"/>
          </a:xfrm>
        </p:spPr>
        <p:txBody>
          <a:bodyPr>
            <a:normAutofit/>
          </a:bodyPr>
          <a:lstStyle/>
          <a:p>
            <a:r>
              <a:rPr lang="en-US" sz="2800" b="1">
                <a:latin typeface="Book Antiqua" pitchFamily="18" charset="0"/>
              </a:rPr>
              <a:t>Sekilas Biro Humas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600200"/>
          </a:xfrm>
        </p:spPr>
        <p:txBody>
          <a:bodyPr>
            <a:normAutofit fontScale="92500" lnSpcReduction="10000"/>
          </a:bodyPr>
          <a:lstStyle/>
          <a:p>
            <a:r>
              <a:rPr lang="en-US" sz="2400">
                <a:solidFill>
                  <a:schemeClr val="tx2"/>
                </a:solidFill>
              </a:rPr>
              <a:t>Mohammad Ridwan, Kepala Biro Humas</a:t>
            </a:r>
          </a:p>
          <a:p>
            <a:endParaRPr lang="en-US" sz="2400">
              <a:solidFill>
                <a:schemeClr val="tx2"/>
              </a:solidFill>
            </a:endParaRPr>
          </a:p>
          <a:p>
            <a:r>
              <a:rPr lang="en-US" sz="2400">
                <a:solidFill>
                  <a:schemeClr val="tx2"/>
                </a:solidFill>
              </a:rPr>
              <a:t>Orientasi CPNS BKN 2017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>
                <a:solidFill>
                  <a:schemeClr val="tx2"/>
                </a:solidFill>
              </a:rPr>
              <a:t>Bogor, 5 Februari 2018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Kepegawaian</a:t>
            </a:r>
            <a:r>
              <a:rPr lang="en-US" dirty="0"/>
              <a:t> Negara*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7C358-ECF6-DB44-A780-5AC482D6CED5}" type="slidenum">
              <a:rPr/>
              <a:pPr/>
              <a:t>2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CABBAD2-C59A-445B-8F96-92111B52F1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7046230"/>
              </p:ext>
            </p:extLst>
          </p:nvPr>
        </p:nvGraphicFramePr>
        <p:xfrm>
          <a:off x="609600" y="1154074"/>
          <a:ext cx="308609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32DA4C-8D86-4B03-A874-3D21A50423B6}"/>
              </a:ext>
            </a:extLst>
          </p:cNvPr>
          <p:cNvCxnSpPr/>
          <p:nvPr/>
        </p:nvCxnSpPr>
        <p:spPr>
          <a:xfrm>
            <a:off x="3851920" y="1285852"/>
            <a:ext cx="0" cy="4595514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310500" y="2430095"/>
            <a:ext cx="1997712" cy="1997810"/>
          </a:xfrm>
          <a:prstGeom prst="ellipse">
            <a:avLst/>
          </a:prstGeom>
          <a:solidFill>
            <a:srgbClr val="0033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/>
          </a:p>
          <a:p>
            <a:pPr algn="ctr"/>
            <a:r>
              <a:rPr lang="en-US"/>
              <a:t>Manajemen</a:t>
            </a:r>
          </a:p>
          <a:p>
            <a:pPr algn="ctr"/>
            <a:r>
              <a:rPr lang="en-US"/>
              <a:t>ASN</a:t>
            </a:r>
          </a:p>
        </p:txBody>
      </p:sp>
      <p:sp>
        <p:nvSpPr>
          <p:cNvPr id="10" name="Block Arc 9"/>
          <p:cNvSpPr/>
          <p:nvPr/>
        </p:nvSpPr>
        <p:spPr>
          <a:xfrm>
            <a:off x="2710711" y="1198232"/>
            <a:ext cx="4027058" cy="4197963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  <a:solidFill>
            <a:srgbClr val="0050A6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5773121" y="1520401"/>
            <a:ext cx="1070181" cy="1070480"/>
          </a:xfrm>
          <a:prstGeom prst="ellipse">
            <a:avLst/>
          </a:prstGeom>
          <a:blipFill>
            <a:blip r:embed="rId7">
              <a:extLst/>
            </a:blip>
            <a:srcRect/>
            <a:stretch>
              <a:fillRect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Oval 12"/>
          <p:cNvSpPr/>
          <p:nvPr/>
        </p:nvSpPr>
        <p:spPr>
          <a:xfrm>
            <a:off x="6308211" y="2933067"/>
            <a:ext cx="1070181" cy="1070480"/>
          </a:xfrm>
          <a:prstGeom prst="ellipse">
            <a:avLst/>
          </a:prstGeom>
          <a:blipFill rotWithShape="1">
            <a:blip r:embed="rId8"/>
            <a:stretch>
              <a:fillRect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Oval 13"/>
          <p:cNvSpPr/>
          <p:nvPr/>
        </p:nvSpPr>
        <p:spPr>
          <a:xfrm>
            <a:off x="5480563" y="4427905"/>
            <a:ext cx="1070181" cy="1070480"/>
          </a:xfrm>
          <a:prstGeom prst="ellipse">
            <a:avLst/>
          </a:prstGeom>
          <a:blipFill rotWithShape="1">
            <a:blip r:embed="rId9"/>
            <a:stretch>
              <a:fillRect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Group 14"/>
          <p:cNvGrpSpPr/>
          <p:nvPr/>
        </p:nvGrpSpPr>
        <p:grpSpPr>
          <a:xfrm>
            <a:off x="6843302" y="1468867"/>
            <a:ext cx="1551326" cy="1122014"/>
            <a:chOff x="4374597" y="1053265"/>
            <a:chExt cx="1551326" cy="1122014"/>
          </a:xfrm>
        </p:grpSpPr>
        <p:sp>
          <p:nvSpPr>
            <p:cNvPr id="16" name="Rectangle 15"/>
            <p:cNvSpPr/>
            <p:nvPr/>
          </p:nvSpPr>
          <p:spPr>
            <a:xfrm>
              <a:off x="4374597" y="1053265"/>
              <a:ext cx="1551326" cy="112201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4374597" y="1053265"/>
              <a:ext cx="1551326" cy="11220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None/>
              </a:pPr>
              <a:r>
                <a:rPr lang="en-US" sz="1700" kern="1200">
                  <a:solidFill>
                    <a:schemeClr val="accent6">
                      <a:lumMod val="50000"/>
                    </a:schemeClr>
                  </a:solidFill>
                  <a:latin typeface="Calibri"/>
                  <a:ea typeface="+mn-ea"/>
                  <a:cs typeface="+mn-cs"/>
                </a:rPr>
                <a:t>Pembinaan</a:t>
              </a:r>
              <a:endParaRPr lang="en-US" sz="1700" kern="1200" dirty="0">
                <a:solidFill>
                  <a:schemeClr val="accent6">
                    <a:lumMod val="50000"/>
                  </a:schemeClr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378392" y="2881533"/>
            <a:ext cx="1551326" cy="1122014"/>
            <a:chOff x="4788439" y="2328323"/>
            <a:chExt cx="1551326" cy="1122014"/>
          </a:xfrm>
        </p:grpSpPr>
        <p:sp>
          <p:nvSpPr>
            <p:cNvPr id="19" name="Rectangle 18"/>
            <p:cNvSpPr/>
            <p:nvPr/>
          </p:nvSpPr>
          <p:spPr>
            <a:xfrm>
              <a:off x="4788439" y="2328323"/>
              <a:ext cx="1551326" cy="112201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4788439" y="2328323"/>
              <a:ext cx="1551326" cy="11220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None/>
              </a:pPr>
              <a:r>
                <a:rPr lang="en-US" sz="1700" kern="1200">
                  <a:solidFill>
                    <a:schemeClr val="accent6">
                      <a:lumMod val="50000"/>
                    </a:schemeClr>
                  </a:solidFill>
                  <a:latin typeface="Calibri"/>
                  <a:ea typeface="+mn-ea"/>
                  <a:cs typeface="+mn-cs"/>
                </a:rPr>
                <a:t>Penyelenggaraan</a:t>
              </a:r>
              <a:endParaRPr lang="en-US" sz="1700" kern="1200" dirty="0">
                <a:solidFill>
                  <a:schemeClr val="accent6">
                    <a:lumMod val="50000"/>
                  </a:schemeClr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737769" y="4274181"/>
            <a:ext cx="1551326" cy="1405856"/>
            <a:chOff x="4374597" y="3430799"/>
            <a:chExt cx="1551326" cy="1405856"/>
          </a:xfrm>
        </p:grpSpPr>
        <p:sp>
          <p:nvSpPr>
            <p:cNvPr id="22" name="Rectangle 21"/>
            <p:cNvSpPr/>
            <p:nvPr/>
          </p:nvSpPr>
          <p:spPr>
            <a:xfrm>
              <a:off x="4374597" y="3714641"/>
              <a:ext cx="1551326" cy="112201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4374597" y="3430799"/>
              <a:ext cx="1551326" cy="11220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None/>
              </a:pPr>
              <a:r>
                <a:rPr lang="en-US" sz="1700" kern="1200" dirty="0" err="1">
                  <a:solidFill>
                    <a:schemeClr val="accent6">
                      <a:lumMod val="50000"/>
                    </a:schemeClr>
                  </a:solidFill>
                  <a:latin typeface="Calibri"/>
                  <a:ea typeface="+mn-ea"/>
                  <a:cs typeface="+mn-cs"/>
                </a:rPr>
                <a:t>Penyimpanan</a:t>
              </a:r>
              <a:r>
                <a:rPr lang="en-US" sz="1700" kern="1200" dirty="0">
                  <a:solidFill>
                    <a:schemeClr val="accent6">
                      <a:lumMod val="50000"/>
                    </a:schemeClr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en-US" sz="1700" kern="1200" dirty="0" err="1">
                  <a:solidFill>
                    <a:schemeClr val="accent6">
                      <a:lumMod val="50000"/>
                    </a:schemeClr>
                  </a:solidFill>
                  <a:latin typeface="Calibri"/>
                  <a:ea typeface="+mn-ea"/>
                  <a:cs typeface="+mn-cs"/>
                </a:rPr>
                <a:t>Informasi</a:t>
              </a:r>
              <a:endParaRPr lang="en-US" sz="1700" kern="1200" dirty="0">
                <a:solidFill>
                  <a:schemeClr val="accent6">
                    <a:lumMod val="50000"/>
                  </a:schemeClr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TextBox 7">
            <a:extLst>
              <a:ext uri="{FF2B5EF4-FFF2-40B4-BE49-F238E27FC236}">
                <a16:creationId xmlns:a16="http://schemas.microsoft.com/office/drawing/2014/main" id="{FA64989C-FD9F-4EE9-8B0C-45E3ADC2C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245" y="5103937"/>
            <a:ext cx="2125663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Tugas</a:t>
            </a:r>
            <a:endParaRPr lang="en-US" altLang="en-US" sz="4000" b="1" dirty="0">
              <a:solidFill>
                <a:schemeClr val="accent6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TextBox 16">
            <a:extLst>
              <a:ext uri="{FF2B5EF4-FFF2-40B4-BE49-F238E27FC236}">
                <a16:creationId xmlns:a16="http://schemas.microsoft.com/office/drawing/2014/main" id="{05BB6B1D-A003-4D4A-BB90-8BB1CC382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44" y="5103937"/>
            <a:ext cx="2096442" cy="70788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4000" b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en-US" altLang="en-US" dirty="0" err="1">
                <a:solidFill>
                  <a:schemeClr val="accent6">
                    <a:lumMod val="50000"/>
                  </a:schemeClr>
                </a:solidFill>
              </a:rPr>
              <a:t>Fungsi</a:t>
            </a:r>
            <a:endParaRPr lang="en-US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C24F02F-DA2A-4EF9-A3C9-5889E0F3A196}"/>
              </a:ext>
            </a:extLst>
          </p:cNvPr>
          <p:cNvSpPr txBox="1"/>
          <p:nvPr/>
        </p:nvSpPr>
        <p:spPr>
          <a:xfrm>
            <a:off x="1142976" y="5916634"/>
            <a:ext cx="4460875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charset="0"/>
                <a:cs typeface="Arial" charset="0"/>
              </a:rPr>
              <a:t>*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charset="0"/>
                <a:cs typeface="Arial" charset="0"/>
              </a:rPr>
              <a:t>Pasal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charset="0"/>
                <a:cs typeface="Arial" charset="0"/>
              </a:rPr>
              <a:t> 47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charset="0"/>
                <a:cs typeface="Arial" charset="0"/>
              </a:rPr>
              <a:t>dan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charset="0"/>
                <a:cs typeface="Arial" charset="0"/>
              </a:rPr>
              <a:t> 48 UU No. 5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charset="0"/>
                <a:cs typeface="Arial" charset="0"/>
              </a:rPr>
              <a:t>Tahun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charset="0"/>
                <a:cs typeface="Arial" charset="0"/>
              </a:rPr>
              <a:t> 2014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charset="0"/>
                <a:cs typeface="Arial" charset="0"/>
              </a:rPr>
              <a:t>  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charset="0"/>
                <a:cs typeface="Arial" charset="0"/>
              </a:rPr>
              <a:t>tentang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charset="0"/>
                <a:cs typeface="Arial" charset="0"/>
              </a:rPr>
              <a:t>Aparatur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charset="0"/>
                <a:cs typeface="Arial" charset="0"/>
              </a:rPr>
              <a:t>Sipil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charset="0"/>
                <a:cs typeface="Arial" charset="0"/>
              </a:rPr>
              <a:t> Negara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en-US"/>
              <a:t>JPT Madya (Eselon 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7C358-ECF6-DB44-A780-5AC482D6CED5}" type="slidenum">
              <a:rPr/>
              <a:pPr/>
              <a:t>3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806CFE2-DA9C-4C9A-ABA4-87E1D3B6621C}"/>
              </a:ext>
            </a:extLst>
          </p:cNvPr>
          <p:cNvGrpSpPr/>
          <p:nvPr/>
        </p:nvGrpSpPr>
        <p:grpSpPr>
          <a:xfrm>
            <a:off x="801622" y="1122742"/>
            <a:ext cx="7234555" cy="5187307"/>
            <a:chOff x="801622" y="1122742"/>
            <a:chExt cx="7234555" cy="518730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C8DC6F1-B173-499A-9357-98B0AED98C5B}"/>
                </a:ext>
              </a:extLst>
            </p:cNvPr>
            <p:cNvSpPr/>
            <p:nvPr/>
          </p:nvSpPr>
          <p:spPr>
            <a:xfrm>
              <a:off x="801623" y="1122742"/>
              <a:ext cx="7234554" cy="5187307"/>
            </a:xfrm>
            <a:prstGeom prst="roundRect">
              <a:avLst/>
            </a:prstGeom>
            <a:solidFill>
              <a:srgbClr val="0020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B6E2ACC4-34B2-45AD-8A44-E5AAD5D8188A}"/>
                </a:ext>
              </a:extLst>
            </p:cNvPr>
            <p:cNvSpPr/>
            <p:nvPr/>
          </p:nvSpPr>
          <p:spPr>
            <a:xfrm>
              <a:off x="3765638" y="4613650"/>
              <a:ext cx="2033175" cy="798129"/>
            </a:xfrm>
            <a:custGeom>
              <a:avLst/>
              <a:gdLst>
                <a:gd name="connsiteX0" fmla="*/ 1661160 w 2387600"/>
                <a:gd name="connsiteY0" fmla="*/ 0 h 937260"/>
                <a:gd name="connsiteX1" fmla="*/ 2387600 w 2387600"/>
                <a:gd name="connsiteY1" fmla="*/ 937260 h 937260"/>
                <a:gd name="connsiteX2" fmla="*/ 0 w 2387600"/>
                <a:gd name="connsiteY2" fmla="*/ 421640 h 937260"/>
                <a:gd name="connsiteX3" fmla="*/ 1661160 w 2387600"/>
                <a:gd name="connsiteY3" fmla="*/ 0 h 93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7600" h="937260">
                  <a:moveTo>
                    <a:pt x="1661160" y="0"/>
                  </a:moveTo>
                  <a:lnTo>
                    <a:pt x="2387600" y="937260"/>
                  </a:lnTo>
                  <a:lnTo>
                    <a:pt x="0" y="421640"/>
                  </a:lnTo>
                  <a:lnTo>
                    <a:pt x="1661160" y="0"/>
                  </a:lnTo>
                  <a:close/>
                </a:path>
              </a:pathLst>
            </a:custGeom>
            <a:solidFill>
              <a:srgbClr val="4BACC6">
                <a:hueOff val="-4966938"/>
                <a:satOff val="19906"/>
                <a:lumOff val="4314"/>
                <a:alpha val="60000"/>
              </a:srgbClr>
            </a:solidFill>
            <a:ln w="25400" cap="flat" cmpd="sng" algn="ctr">
              <a:solidFill>
                <a:srgbClr val="00B050">
                  <a:alpha val="6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07665D37-5158-4141-98C1-6A3EB019E248}"/>
                </a:ext>
              </a:extLst>
            </p:cNvPr>
            <p:cNvSpPr/>
            <p:nvPr/>
          </p:nvSpPr>
          <p:spPr>
            <a:xfrm>
              <a:off x="2650777" y="1934900"/>
              <a:ext cx="1453504" cy="1985590"/>
            </a:xfrm>
            <a:custGeom>
              <a:avLst/>
              <a:gdLst>
                <a:gd name="connsiteX0" fmla="*/ 0 w 1706880"/>
                <a:gd name="connsiteY0" fmla="*/ 416560 h 2331720"/>
                <a:gd name="connsiteX1" fmla="*/ 1676400 w 1706880"/>
                <a:gd name="connsiteY1" fmla="*/ 0 h 2331720"/>
                <a:gd name="connsiteX2" fmla="*/ 1706880 w 1706880"/>
                <a:gd name="connsiteY2" fmla="*/ 1920240 h 2331720"/>
                <a:gd name="connsiteX3" fmla="*/ 45720 w 1706880"/>
                <a:gd name="connsiteY3" fmla="*/ 2331720 h 2331720"/>
                <a:gd name="connsiteX4" fmla="*/ 0 w 1706880"/>
                <a:gd name="connsiteY4" fmla="*/ 416560 h 233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6880" h="2331720">
                  <a:moveTo>
                    <a:pt x="0" y="416560"/>
                  </a:moveTo>
                  <a:lnTo>
                    <a:pt x="1676400" y="0"/>
                  </a:lnTo>
                  <a:lnTo>
                    <a:pt x="1706880" y="1920240"/>
                  </a:lnTo>
                  <a:lnTo>
                    <a:pt x="45720" y="2331720"/>
                  </a:lnTo>
                  <a:lnTo>
                    <a:pt x="0" y="416560"/>
                  </a:lnTo>
                  <a:close/>
                </a:path>
              </a:pathLst>
            </a:custGeom>
            <a:solidFill>
              <a:srgbClr val="FFFF00">
                <a:alpha val="60000"/>
              </a:srgbClr>
            </a:solidFill>
            <a:ln w="25400" cap="flat" cmpd="sng" algn="ctr">
              <a:solidFill>
                <a:srgbClr val="EBE600">
                  <a:alpha val="6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B8AD419B-080E-4A64-98B2-3F8BA1AE4916}"/>
                </a:ext>
              </a:extLst>
            </p:cNvPr>
            <p:cNvSpPr/>
            <p:nvPr/>
          </p:nvSpPr>
          <p:spPr>
            <a:xfrm>
              <a:off x="4230479" y="2412182"/>
              <a:ext cx="1730201" cy="2306934"/>
            </a:xfrm>
            <a:prstGeom prst="triangle">
              <a:avLst/>
            </a:prstGeom>
            <a:gradFill>
              <a:gsLst>
                <a:gs pos="100000">
                  <a:srgbClr val="FFE701">
                    <a:alpha val="50000"/>
                  </a:srgbClr>
                </a:gs>
                <a:gs pos="0">
                  <a:srgbClr val="8DD40E"/>
                </a:gs>
              </a:gsLst>
              <a:lin ang="16200000" scaled="1"/>
            </a:gradFill>
            <a:ln w="25400" cap="flat" cmpd="sng" algn="ctr">
              <a:noFill/>
              <a:prstDash val="solid"/>
            </a:ln>
            <a:effectLst/>
            <a:scene3d>
              <a:camera prst="isometricTopUp">
                <a:rot lat="3044001" lon="3472357" rev="14700000"/>
              </a:camera>
              <a:lightRig rig="soft" dir="t">
                <a:rot lat="0" lon="0" rev="0"/>
              </a:lightRig>
            </a:scene3d>
            <a:sp3d z="730250" extrusionH="1841500" contourW="31750" prstMaterial="flat">
              <a:contourClr>
                <a:sysClr val="window" lastClr="FFFFFF">
                  <a:lumMod val="95000"/>
                </a:sysClr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7" name="Freeform 3">
              <a:extLst>
                <a:ext uri="{FF2B5EF4-FFF2-40B4-BE49-F238E27FC236}">
                  <a16:creationId xmlns:a16="http://schemas.microsoft.com/office/drawing/2014/main" id="{87B6D25B-3C05-48D4-9B52-1387E4E64F11}"/>
                </a:ext>
              </a:extLst>
            </p:cNvPr>
            <p:cNvSpPr/>
            <p:nvPr/>
          </p:nvSpPr>
          <p:spPr>
            <a:xfrm>
              <a:off x="3717859" y="2013117"/>
              <a:ext cx="2033175" cy="798129"/>
            </a:xfrm>
            <a:custGeom>
              <a:avLst/>
              <a:gdLst>
                <a:gd name="connsiteX0" fmla="*/ 1661160 w 2387600"/>
                <a:gd name="connsiteY0" fmla="*/ 0 h 937260"/>
                <a:gd name="connsiteX1" fmla="*/ 2387600 w 2387600"/>
                <a:gd name="connsiteY1" fmla="*/ 937260 h 937260"/>
                <a:gd name="connsiteX2" fmla="*/ 0 w 2387600"/>
                <a:gd name="connsiteY2" fmla="*/ 421640 h 937260"/>
                <a:gd name="connsiteX3" fmla="*/ 1661160 w 2387600"/>
                <a:gd name="connsiteY3" fmla="*/ 0 h 93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7600" h="937260">
                  <a:moveTo>
                    <a:pt x="1661160" y="0"/>
                  </a:moveTo>
                  <a:lnTo>
                    <a:pt x="2387600" y="937260"/>
                  </a:lnTo>
                  <a:lnTo>
                    <a:pt x="0" y="421640"/>
                  </a:lnTo>
                  <a:lnTo>
                    <a:pt x="1661160" y="0"/>
                  </a:lnTo>
                  <a:close/>
                </a:path>
              </a:pathLst>
            </a:custGeom>
            <a:solidFill>
              <a:srgbClr val="00B0F0">
                <a:alpha val="60000"/>
              </a:srgbClr>
            </a:solidFill>
            <a:ln w="25400" cap="flat" cmpd="sng" algn="ctr">
              <a:solidFill>
                <a:srgbClr val="005DA2">
                  <a:alpha val="6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C99EF5C0-3648-44D3-9BEB-D9C228A25C35}"/>
                </a:ext>
              </a:extLst>
            </p:cNvPr>
            <p:cNvSpPr/>
            <p:nvPr/>
          </p:nvSpPr>
          <p:spPr>
            <a:xfrm>
              <a:off x="5954016" y="2428909"/>
              <a:ext cx="644560" cy="2435484"/>
            </a:xfrm>
            <a:custGeom>
              <a:avLst/>
              <a:gdLst>
                <a:gd name="connsiteX0" fmla="*/ 0 w 756920"/>
                <a:gd name="connsiteY0" fmla="*/ 0 h 2860040"/>
                <a:gd name="connsiteX1" fmla="*/ 35560 w 756920"/>
                <a:gd name="connsiteY1" fmla="*/ 1920240 h 2860040"/>
                <a:gd name="connsiteX2" fmla="*/ 756920 w 756920"/>
                <a:gd name="connsiteY2" fmla="*/ 2860040 h 2860040"/>
                <a:gd name="connsiteX3" fmla="*/ 731520 w 756920"/>
                <a:gd name="connsiteY3" fmla="*/ 929640 h 2860040"/>
                <a:gd name="connsiteX4" fmla="*/ 0 w 756920"/>
                <a:gd name="connsiteY4" fmla="*/ 0 h 28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920" h="2860040">
                  <a:moveTo>
                    <a:pt x="0" y="0"/>
                  </a:moveTo>
                  <a:lnTo>
                    <a:pt x="35560" y="1920240"/>
                  </a:lnTo>
                  <a:lnTo>
                    <a:pt x="756920" y="2860040"/>
                  </a:lnTo>
                  <a:lnTo>
                    <a:pt x="731520" y="9296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2D2D">
                <a:alpha val="60000"/>
              </a:srgbClr>
            </a:solidFill>
            <a:ln w="25400" cap="flat" cmpd="sng" algn="ctr">
              <a:solidFill>
                <a:srgbClr val="F79646">
                  <a:lumMod val="75000"/>
                  <a:alpha val="6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5FF5E1B1-F4CB-4C58-95CE-82C9825CADF6}"/>
                </a:ext>
              </a:extLst>
            </p:cNvPr>
            <p:cNvSpPr/>
            <p:nvPr/>
          </p:nvSpPr>
          <p:spPr>
            <a:xfrm>
              <a:off x="2670989" y="4066588"/>
              <a:ext cx="2063457" cy="2076434"/>
            </a:xfrm>
            <a:custGeom>
              <a:avLst/>
              <a:gdLst>
                <a:gd name="connsiteX0" fmla="*/ 0 w 2423160"/>
                <a:gd name="connsiteY0" fmla="*/ 0 h 2438400"/>
                <a:gd name="connsiteX1" fmla="*/ 2397760 w 2423160"/>
                <a:gd name="connsiteY1" fmla="*/ 518160 h 2438400"/>
                <a:gd name="connsiteX2" fmla="*/ 2423160 w 2423160"/>
                <a:gd name="connsiteY2" fmla="*/ 2438400 h 2438400"/>
                <a:gd name="connsiteX3" fmla="*/ 40640 w 2423160"/>
                <a:gd name="connsiteY3" fmla="*/ 1920240 h 2438400"/>
                <a:gd name="connsiteX4" fmla="*/ 0 w 2423160"/>
                <a:gd name="connsiteY4" fmla="*/ 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160" h="2438400">
                  <a:moveTo>
                    <a:pt x="0" y="0"/>
                  </a:moveTo>
                  <a:lnTo>
                    <a:pt x="2397760" y="518160"/>
                  </a:lnTo>
                  <a:lnTo>
                    <a:pt x="2423160" y="2438400"/>
                  </a:lnTo>
                  <a:lnTo>
                    <a:pt x="40640" y="1920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ACC6">
                <a:hueOff val="-8278230"/>
                <a:satOff val="33176"/>
                <a:lumOff val="7190"/>
                <a:alpha val="60000"/>
              </a:srgbClr>
            </a:solidFill>
            <a:ln w="25400" cap="flat" cmpd="sng" algn="ctr">
              <a:solidFill>
                <a:srgbClr val="EBE600">
                  <a:alpha val="6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16C02F5-9A48-462E-A214-97CF4880C660}"/>
                </a:ext>
              </a:extLst>
            </p:cNvPr>
            <p:cNvSpPr txBox="1"/>
            <p:nvPr/>
          </p:nvSpPr>
          <p:spPr>
            <a:xfrm>
              <a:off x="4332922" y="1180103"/>
              <a:ext cx="1458278" cy="830997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 defTabSz="914400"/>
              <a:r>
                <a:rPr lang="en-US" sz="1600">
                  <a:solidFill>
                    <a:prstClr val="white"/>
                  </a:solidFill>
                  <a:effectLst>
                    <a:outerShdw blurRad="101600" dist="38100" dir="2700000" algn="tl" rotWithShape="0">
                      <a:prstClr val="black">
                        <a:alpha val="50000"/>
                      </a:prstClr>
                    </a:outerShdw>
                  </a:effectLst>
                  <a:latin typeface="Kozuka Gothic Pro M" pitchFamily="34" charset="-128"/>
                  <a:ea typeface="Kozuka Gothic Pro M" pitchFamily="34" charset="-128"/>
                </a:rPr>
                <a:t>Deputi Mutasi Kepegawaian</a:t>
              </a:r>
              <a:endParaRPr lang="en-US" sz="1600" dirty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316B1BE-BE70-4D99-9A5A-69EF208F5F2E}"/>
                </a:ext>
              </a:extLst>
            </p:cNvPr>
            <p:cNvSpPr txBox="1"/>
            <p:nvPr/>
          </p:nvSpPr>
          <p:spPr>
            <a:xfrm>
              <a:off x="936591" y="2704103"/>
              <a:ext cx="1806609" cy="830997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 defTabSz="914400"/>
              <a:r>
                <a:rPr lang="en-US" sz="1600">
                  <a:solidFill>
                    <a:prstClr val="white"/>
                  </a:solidFill>
                  <a:effectLst>
                    <a:outerShdw blurRad="101600" dist="38100" dir="2700000" algn="tl" rotWithShape="0">
                      <a:prstClr val="black">
                        <a:alpha val="50000"/>
                      </a:prstClr>
                    </a:outerShdw>
                  </a:effectLst>
                  <a:latin typeface="Kozuka Gothic Pro M" pitchFamily="34" charset="-128"/>
                  <a:ea typeface="Kozuka Gothic Pro M" pitchFamily="34" charset="-128"/>
                </a:rPr>
                <a:t>Deputi Sistem Informasi Kepegawaian</a:t>
              </a:r>
              <a:endParaRPr lang="en-US" sz="1600" dirty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0ACE1E8-CFDE-4852-9318-2B6C59BAE2F8}"/>
                </a:ext>
              </a:extLst>
            </p:cNvPr>
            <p:cNvSpPr txBox="1"/>
            <p:nvPr/>
          </p:nvSpPr>
          <p:spPr>
            <a:xfrm>
              <a:off x="801622" y="4449500"/>
              <a:ext cx="1927465" cy="1077218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 defTabSz="914400"/>
              <a:r>
                <a:rPr lang="en-US" sz="1600">
                  <a:solidFill>
                    <a:prstClr val="white"/>
                  </a:solidFill>
                  <a:effectLst>
                    <a:outerShdw blurRad="101600" dist="38100" dir="2700000" algn="tl" rotWithShape="0">
                      <a:prstClr val="black">
                        <a:alpha val="50000"/>
                      </a:prstClr>
                    </a:outerShdw>
                  </a:effectLst>
                  <a:latin typeface="Kozuka Gothic Pro M" pitchFamily="34" charset="-128"/>
                  <a:ea typeface="Kozuka Gothic Pro M" pitchFamily="34" charset="-128"/>
                </a:rPr>
                <a:t>Deputi Pengawasan dan Pengendalian Kepegawaian</a:t>
              </a:r>
              <a:endParaRPr lang="en-US" sz="1600" dirty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A7C4776-0B61-49CE-AD33-B686C92EDA6C}"/>
                </a:ext>
              </a:extLst>
            </p:cNvPr>
            <p:cNvSpPr txBox="1"/>
            <p:nvPr/>
          </p:nvSpPr>
          <p:spPr>
            <a:xfrm>
              <a:off x="6577898" y="3140775"/>
              <a:ext cx="1458278" cy="1077218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 defTabSz="914400"/>
              <a:r>
                <a:rPr lang="en-US" sz="1600">
                  <a:solidFill>
                    <a:prstClr val="white"/>
                  </a:solidFill>
                  <a:effectLst>
                    <a:outerShdw blurRad="101600" dist="38100" dir="2700000" algn="tl" rotWithShape="0">
                      <a:prstClr val="black">
                        <a:alpha val="50000"/>
                      </a:prstClr>
                    </a:outerShdw>
                  </a:effectLst>
                  <a:latin typeface="Kozuka Gothic Pro M" pitchFamily="34" charset="-128"/>
                  <a:ea typeface="Kozuka Gothic Pro M" pitchFamily="34" charset="-128"/>
                </a:rPr>
                <a:t>Deputi</a:t>
              </a:r>
            </a:p>
            <a:p>
              <a:pPr algn="ctr" defTabSz="914400"/>
              <a:r>
                <a:rPr lang="en-US" sz="1600">
                  <a:solidFill>
                    <a:prstClr val="white"/>
                  </a:solidFill>
                  <a:effectLst>
                    <a:outerShdw blurRad="101600" dist="38100" dir="2700000" algn="tl" rotWithShape="0">
                      <a:prstClr val="black">
                        <a:alpha val="50000"/>
                      </a:prstClr>
                    </a:outerShdw>
                  </a:effectLst>
                  <a:latin typeface="Kozuka Gothic Pro M" pitchFamily="34" charset="-128"/>
                  <a:ea typeface="Kozuka Gothic Pro M" pitchFamily="34" charset="-128"/>
                </a:rPr>
                <a:t>Pembinaan Manajemen Kepegawaian</a:t>
              </a:r>
              <a:endParaRPr lang="en-US" sz="1600" dirty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F51AEED-1B65-48A4-86CB-AFBDEBD1D955}"/>
                </a:ext>
              </a:extLst>
            </p:cNvPr>
            <p:cNvSpPr txBox="1"/>
            <p:nvPr/>
          </p:nvSpPr>
          <p:spPr>
            <a:xfrm>
              <a:off x="4637722" y="5516300"/>
              <a:ext cx="1458278" cy="584775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 defTabSz="914400"/>
              <a:r>
                <a:rPr lang="en-US" sz="1600">
                  <a:solidFill>
                    <a:prstClr val="white"/>
                  </a:solidFill>
                  <a:effectLst>
                    <a:outerShdw blurRad="101600" dist="38100" dir="2700000" algn="tl" rotWithShape="0">
                      <a:prstClr val="black">
                        <a:alpha val="50000"/>
                      </a:prstClr>
                    </a:outerShdw>
                  </a:effectLst>
                  <a:latin typeface="Kozuka Gothic Pro M" pitchFamily="34" charset="-128"/>
                  <a:ea typeface="Kozuka Gothic Pro M" pitchFamily="34" charset="-128"/>
                </a:rPr>
                <a:t>Sekretaris</a:t>
              </a:r>
            </a:p>
            <a:p>
              <a:pPr algn="ctr" defTabSz="914400"/>
              <a:r>
                <a:rPr lang="en-US" sz="1600">
                  <a:solidFill>
                    <a:prstClr val="white"/>
                  </a:solidFill>
                  <a:effectLst>
                    <a:outerShdw blurRad="101600" dist="38100" dir="2700000" algn="tl" rotWithShape="0">
                      <a:prstClr val="black">
                        <a:alpha val="50000"/>
                      </a:prstClr>
                    </a:outerShdw>
                  </a:effectLst>
                  <a:latin typeface="Kozuka Gothic Pro M" pitchFamily="34" charset="-128"/>
                  <a:ea typeface="Kozuka Gothic Pro M" pitchFamily="34" charset="-128"/>
                </a:rPr>
                <a:t>Utama</a:t>
              </a:r>
              <a:endParaRPr lang="en-US" sz="1600" dirty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Kozuka Gothic Pro M" pitchFamily="34" charset="-128"/>
                <a:ea typeface="Kozuka Gothic Pro M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6924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356350"/>
            <a:ext cx="457200" cy="365125"/>
          </a:xfrm>
        </p:spPr>
        <p:txBody>
          <a:bodyPr/>
          <a:lstStyle/>
          <a:p>
            <a:fld id="{0B27C358-ECF6-DB44-A780-5AC482D6CED5}" type="slidenum">
              <a:rPr/>
              <a:pPr/>
              <a:t>4</a:t>
            </a:fld>
            <a:endParaRPr lang="en-US"/>
          </a:p>
        </p:txBody>
      </p:sp>
      <p:sp>
        <p:nvSpPr>
          <p:cNvPr id="95" name="Freeform 23">
            <a:extLst>
              <a:ext uri="{FF2B5EF4-FFF2-40B4-BE49-F238E27FC236}">
                <a16:creationId xmlns:a16="http://schemas.microsoft.com/office/drawing/2014/main" id="{4B32F400-F76B-47AB-A8D8-280CE60A9532}"/>
              </a:ext>
            </a:extLst>
          </p:cNvPr>
          <p:cNvSpPr>
            <a:spLocks noChangeAspect="1"/>
          </p:cNvSpPr>
          <p:nvPr/>
        </p:nvSpPr>
        <p:spPr>
          <a:xfrm>
            <a:off x="2934571" y="1233630"/>
            <a:ext cx="3088173" cy="2630014"/>
          </a:xfrm>
          <a:custGeom>
            <a:avLst/>
            <a:gdLst>
              <a:gd name="connsiteX0" fmla="*/ 1326405 w 2659880"/>
              <a:gd name="connsiteY0" fmla="*/ 0 h 2265263"/>
              <a:gd name="connsiteX1" fmla="*/ 2591875 w 2659880"/>
              <a:gd name="connsiteY1" fmla="*/ 386548 h 2265263"/>
              <a:gd name="connsiteX2" fmla="*/ 2659880 w 2659880"/>
              <a:gd name="connsiteY2" fmla="*/ 437401 h 2265263"/>
              <a:gd name="connsiteX3" fmla="*/ 1331861 w 2659880"/>
              <a:gd name="connsiteY3" fmla="*/ 2265263 h 2265263"/>
              <a:gd name="connsiteX4" fmla="*/ 0 w 2659880"/>
              <a:gd name="connsiteY4" fmla="*/ 432114 h 2265263"/>
              <a:gd name="connsiteX5" fmla="*/ 60935 w 2659880"/>
              <a:gd name="connsiteY5" fmla="*/ 386548 h 2265263"/>
              <a:gd name="connsiteX6" fmla="*/ 1326405 w 2659880"/>
              <a:gd name="connsiteY6" fmla="*/ 0 h 226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9880" h="2265263">
                <a:moveTo>
                  <a:pt x="1326405" y="0"/>
                </a:moveTo>
                <a:cubicBezTo>
                  <a:pt x="1795164" y="0"/>
                  <a:pt x="2230640" y="142502"/>
                  <a:pt x="2591875" y="386548"/>
                </a:cubicBezTo>
                <a:lnTo>
                  <a:pt x="2659880" y="437401"/>
                </a:lnTo>
                <a:lnTo>
                  <a:pt x="1331861" y="2265263"/>
                </a:lnTo>
                <a:lnTo>
                  <a:pt x="0" y="432114"/>
                </a:lnTo>
                <a:lnTo>
                  <a:pt x="60935" y="386548"/>
                </a:lnTo>
                <a:cubicBezTo>
                  <a:pt x="422171" y="142502"/>
                  <a:pt x="857646" y="0"/>
                  <a:pt x="1326405" y="0"/>
                </a:cubicBezTo>
                <a:close/>
              </a:path>
            </a:pathLst>
          </a:custGeom>
          <a:solidFill>
            <a:srgbClr val="444444"/>
          </a:solidFill>
          <a:ln w="25400" cap="flat" cmpd="sng" algn="ctr">
            <a:noFill/>
            <a:prstDash val="solid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Freeform 26">
            <a:extLst>
              <a:ext uri="{FF2B5EF4-FFF2-40B4-BE49-F238E27FC236}">
                <a16:creationId xmlns:a16="http://schemas.microsoft.com/office/drawing/2014/main" id="{EC826FC9-9C8C-48BF-BB24-16472383B1A7}"/>
              </a:ext>
            </a:extLst>
          </p:cNvPr>
          <p:cNvSpPr>
            <a:spLocks noChangeAspect="1"/>
          </p:cNvSpPr>
          <p:nvPr/>
        </p:nvSpPr>
        <p:spPr>
          <a:xfrm rot="8640000">
            <a:off x="3654793" y="3529802"/>
            <a:ext cx="3088173" cy="2630014"/>
          </a:xfrm>
          <a:custGeom>
            <a:avLst/>
            <a:gdLst>
              <a:gd name="connsiteX0" fmla="*/ 1326405 w 2659880"/>
              <a:gd name="connsiteY0" fmla="*/ 0 h 2265263"/>
              <a:gd name="connsiteX1" fmla="*/ 2591875 w 2659880"/>
              <a:gd name="connsiteY1" fmla="*/ 386548 h 2265263"/>
              <a:gd name="connsiteX2" fmla="*/ 2659880 w 2659880"/>
              <a:gd name="connsiteY2" fmla="*/ 437401 h 2265263"/>
              <a:gd name="connsiteX3" fmla="*/ 1331861 w 2659880"/>
              <a:gd name="connsiteY3" fmla="*/ 2265263 h 2265263"/>
              <a:gd name="connsiteX4" fmla="*/ 0 w 2659880"/>
              <a:gd name="connsiteY4" fmla="*/ 432114 h 2265263"/>
              <a:gd name="connsiteX5" fmla="*/ 60935 w 2659880"/>
              <a:gd name="connsiteY5" fmla="*/ 386548 h 2265263"/>
              <a:gd name="connsiteX6" fmla="*/ 1326405 w 2659880"/>
              <a:gd name="connsiteY6" fmla="*/ 0 h 226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9880" h="2265263">
                <a:moveTo>
                  <a:pt x="1326405" y="0"/>
                </a:moveTo>
                <a:cubicBezTo>
                  <a:pt x="1795164" y="0"/>
                  <a:pt x="2230640" y="142502"/>
                  <a:pt x="2591875" y="386548"/>
                </a:cubicBezTo>
                <a:lnTo>
                  <a:pt x="2659880" y="437401"/>
                </a:lnTo>
                <a:lnTo>
                  <a:pt x="1331861" y="2265263"/>
                </a:lnTo>
                <a:lnTo>
                  <a:pt x="0" y="432114"/>
                </a:lnTo>
                <a:lnTo>
                  <a:pt x="60935" y="386548"/>
                </a:lnTo>
                <a:cubicBezTo>
                  <a:pt x="422171" y="142502"/>
                  <a:pt x="857646" y="0"/>
                  <a:pt x="1326405" y="0"/>
                </a:cubicBezTo>
                <a:close/>
              </a:path>
            </a:pathLst>
          </a:custGeom>
          <a:solidFill>
            <a:srgbClr val="96D4B5"/>
          </a:solidFill>
          <a:ln w="25400" cap="flat" cmpd="sng" algn="ctr">
            <a:noFill/>
            <a:prstDash val="solid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Freeform 24">
            <a:extLst>
              <a:ext uri="{FF2B5EF4-FFF2-40B4-BE49-F238E27FC236}">
                <a16:creationId xmlns:a16="http://schemas.microsoft.com/office/drawing/2014/main" id="{4DA760D9-393D-488B-BB3A-25C95DD9BDA7}"/>
              </a:ext>
            </a:extLst>
          </p:cNvPr>
          <p:cNvSpPr>
            <a:spLocks noChangeAspect="1"/>
          </p:cNvSpPr>
          <p:nvPr/>
        </p:nvSpPr>
        <p:spPr>
          <a:xfrm rot="4320000">
            <a:off x="4563613" y="1924739"/>
            <a:ext cx="3088172" cy="2630015"/>
          </a:xfrm>
          <a:custGeom>
            <a:avLst/>
            <a:gdLst>
              <a:gd name="connsiteX0" fmla="*/ 1326405 w 2659880"/>
              <a:gd name="connsiteY0" fmla="*/ 0 h 2265263"/>
              <a:gd name="connsiteX1" fmla="*/ 2591875 w 2659880"/>
              <a:gd name="connsiteY1" fmla="*/ 386548 h 2265263"/>
              <a:gd name="connsiteX2" fmla="*/ 2659880 w 2659880"/>
              <a:gd name="connsiteY2" fmla="*/ 437401 h 2265263"/>
              <a:gd name="connsiteX3" fmla="*/ 1331861 w 2659880"/>
              <a:gd name="connsiteY3" fmla="*/ 2265263 h 2265263"/>
              <a:gd name="connsiteX4" fmla="*/ 0 w 2659880"/>
              <a:gd name="connsiteY4" fmla="*/ 432114 h 2265263"/>
              <a:gd name="connsiteX5" fmla="*/ 60935 w 2659880"/>
              <a:gd name="connsiteY5" fmla="*/ 386548 h 2265263"/>
              <a:gd name="connsiteX6" fmla="*/ 1326405 w 2659880"/>
              <a:gd name="connsiteY6" fmla="*/ 0 h 226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9880" h="2265263">
                <a:moveTo>
                  <a:pt x="1326405" y="0"/>
                </a:moveTo>
                <a:cubicBezTo>
                  <a:pt x="1795164" y="0"/>
                  <a:pt x="2230640" y="142502"/>
                  <a:pt x="2591875" y="386548"/>
                </a:cubicBezTo>
                <a:lnTo>
                  <a:pt x="2659880" y="437401"/>
                </a:lnTo>
                <a:lnTo>
                  <a:pt x="1331861" y="2265263"/>
                </a:lnTo>
                <a:lnTo>
                  <a:pt x="0" y="432114"/>
                </a:lnTo>
                <a:lnTo>
                  <a:pt x="60935" y="386548"/>
                </a:lnTo>
                <a:cubicBezTo>
                  <a:pt x="422171" y="142502"/>
                  <a:pt x="857646" y="0"/>
                  <a:pt x="1326405" y="0"/>
                </a:cubicBezTo>
                <a:close/>
              </a:path>
            </a:pathLst>
          </a:custGeom>
          <a:solidFill>
            <a:srgbClr val="DD442F"/>
          </a:solidFill>
          <a:ln w="25400" cap="flat" cmpd="sng" algn="ctr">
            <a:noFill/>
            <a:prstDash val="solid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Freeform 25">
            <a:extLst>
              <a:ext uri="{FF2B5EF4-FFF2-40B4-BE49-F238E27FC236}">
                <a16:creationId xmlns:a16="http://schemas.microsoft.com/office/drawing/2014/main" id="{0E85B840-4297-4D9C-A9BD-BDE403E752AC}"/>
              </a:ext>
            </a:extLst>
          </p:cNvPr>
          <p:cNvSpPr>
            <a:spLocks noChangeAspect="1"/>
          </p:cNvSpPr>
          <p:nvPr/>
        </p:nvSpPr>
        <p:spPr>
          <a:xfrm rot="17280000" flipH="1">
            <a:off x="1700109" y="2091783"/>
            <a:ext cx="3088171" cy="2630014"/>
          </a:xfrm>
          <a:custGeom>
            <a:avLst/>
            <a:gdLst>
              <a:gd name="connsiteX0" fmla="*/ 1326405 w 2659880"/>
              <a:gd name="connsiteY0" fmla="*/ 0 h 2265263"/>
              <a:gd name="connsiteX1" fmla="*/ 2591875 w 2659880"/>
              <a:gd name="connsiteY1" fmla="*/ 386548 h 2265263"/>
              <a:gd name="connsiteX2" fmla="*/ 2659880 w 2659880"/>
              <a:gd name="connsiteY2" fmla="*/ 437401 h 2265263"/>
              <a:gd name="connsiteX3" fmla="*/ 1331861 w 2659880"/>
              <a:gd name="connsiteY3" fmla="*/ 2265263 h 2265263"/>
              <a:gd name="connsiteX4" fmla="*/ 0 w 2659880"/>
              <a:gd name="connsiteY4" fmla="*/ 432114 h 2265263"/>
              <a:gd name="connsiteX5" fmla="*/ 60935 w 2659880"/>
              <a:gd name="connsiteY5" fmla="*/ 386548 h 2265263"/>
              <a:gd name="connsiteX6" fmla="*/ 1326405 w 2659880"/>
              <a:gd name="connsiteY6" fmla="*/ 0 h 226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9880" h="2265263">
                <a:moveTo>
                  <a:pt x="1326405" y="0"/>
                </a:moveTo>
                <a:cubicBezTo>
                  <a:pt x="1795164" y="0"/>
                  <a:pt x="2230640" y="142502"/>
                  <a:pt x="2591875" y="386548"/>
                </a:cubicBezTo>
                <a:lnTo>
                  <a:pt x="2659880" y="437401"/>
                </a:lnTo>
                <a:lnTo>
                  <a:pt x="1331861" y="2265263"/>
                </a:lnTo>
                <a:lnTo>
                  <a:pt x="0" y="432114"/>
                </a:lnTo>
                <a:lnTo>
                  <a:pt x="60935" y="386548"/>
                </a:lnTo>
                <a:cubicBezTo>
                  <a:pt x="422171" y="142502"/>
                  <a:pt x="857646" y="0"/>
                  <a:pt x="1326405" y="0"/>
                </a:cubicBezTo>
                <a:close/>
              </a:path>
            </a:pathLst>
          </a:custGeom>
          <a:solidFill>
            <a:srgbClr val="28B2E1"/>
          </a:solidFill>
          <a:ln w="25400" cap="flat" cmpd="sng" algn="ctr">
            <a:noFill/>
            <a:prstDash val="solid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Freeform 27">
            <a:extLst>
              <a:ext uri="{FF2B5EF4-FFF2-40B4-BE49-F238E27FC236}">
                <a16:creationId xmlns:a16="http://schemas.microsoft.com/office/drawing/2014/main" id="{7954F7A1-3994-4C08-8487-6EA4F3EA058A}"/>
              </a:ext>
            </a:extLst>
          </p:cNvPr>
          <p:cNvSpPr>
            <a:spLocks noChangeAspect="1"/>
          </p:cNvSpPr>
          <p:nvPr/>
        </p:nvSpPr>
        <p:spPr>
          <a:xfrm rot="12960000">
            <a:off x="1800824" y="3807506"/>
            <a:ext cx="3119055" cy="2656314"/>
          </a:xfrm>
          <a:custGeom>
            <a:avLst/>
            <a:gdLst>
              <a:gd name="connsiteX0" fmla="*/ 1326405 w 2659880"/>
              <a:gd name="connsiteY0" fmla="*/ 0 h 2265263"/>
              <a:gd name="connsiteX1" fmla="*/ 2591875 w 2659880"/>
              <a:gd name="connsiteY1" fmla="*/ 386548 h 2265263"/>
              <a:gd name="connsiteX2" fmla="*/ 2659880 w 2659880"/>
              <a:gd name="connsiteY2" fmla="*/ 437401 h 2265263"/>
              <a:gd name="connsiteX3" fmla="*/ 1331861 w 2659880"/>
              <a:gd name="connsiteY3" fmla="*/ 2265263 h 2265263"/>
              <a:gd name="connsiteX4" fmla="*/ 0 w 2659880"/>
              <a:gd name="connsiteY4" fmla="*/ 432114 h 2265263"/>
              <a:gd name="connsiteX5" fmla="*/ 60935 w 2659880"/>
              <a:gd name="connsiteY5" fmla="*/ 386548 h 2265263"/>
              <a:gd name="connsiteX6" fmla="*/ 1326405 w 2659880"/>
              <a:gd name="connsiteY6" fmla="*/ 0 h 226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9880" h="2265263">
                <a:moveTo>
                  <a:pt x="1326405" y="0"/>
                </a:moveTo>
                <a:cubicBezTo>
                  <a:pt x="1795164" y="0"/>
                  <a:pt x="2230640" y="142502"/>
                  <a:pt x="2591875" y="386548"/>
                </a:cubicBezTo>
                <a:lnTo>
                  <a:pt x="2659880" y="437401"/>
                </a:lnTo>
                <a:lnTo>
                  <a:pt x="1331861" y="2265263"/>
                </a:lnTo>
                <a:lnTo>
                  <a:pt x="0" y="432114"/>
                </a:lnTo>
                <a:lnTo>
                  <a:pt x="60935" y="386548"/>
                </a:lnTo>
                <a:cubicBezTo>
                  <a:pt x="422171" y="142502"/>
                  <a:pt x="857646" y="0"/>
                  <a:pt x="1326405" y="0"/>
                </a:cubicBezTo>
                <a:close/>
              </a:path>
            </a:pathLst>
          </a:custGeom>
          <a:solidFill>
            <a:srgbClr val="EB7B23"/>
          </a:solidFill>
          <a:ln w="25400" cap="flat" cmpd="sng" algn="ctr">
            <a:noFill/>
            <a:prstDash val="solid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B8F64B1-9A95-41B0-B912-D152BF157339}"/>
              </a:ext>
            </a:extLst>
          </p:cNvPr>
          <p:cNvSpPr txBox="1"/>
          <p:nvPr/>
        </p:nvSpPr>
        <p:spPr>
          <a:xfrm rot="17220947">
            <a:off x="1388933" y="2738520"/>
            <a:ext cx="2480260" cy="93766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266322"/>
              </a:avLst>
            </a:prstTxWarp>
            <a:spAutoFit/>
          </a:bodyPr>
          <a:lstStyle/>
          <a:p>
            <a:pPr algn="ctr" defTabSz="914400"/>
            <a:r>
              <a:rPr lang="en-US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 KEUANGAN</a:t>
            </a:r>
            <a:endParaRPr lang="en-US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BD57068-8AAF-4CE5-A028-9FA611FD62CF}"/>
              </a:ext>
            </a:extLst>
          </p:cNvPr>
          <p:cNvSpPr txBox="1"/>
          <p:nvPr/>
        </p:nvSpPr>
        <p:spPr>
          <a:xfrm rot="2280000">
            <a:off x="1837390" y="5022891"/>
            <a:ext cx="2480260" cy="937668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 defTabSz="914400"/>
            <a:r>
              <a:rPr lang="en-US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 HUMAS</a:t>
            </a:r>
            <a:endParaRPr lang="en-US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9F4344E-7B0C-496A-B906-5254BC4769D8}"/>
              </a:ext>
            </a:extLst>
          </p:cNvPr>
          <p:cNvSpPr txBox="1"/>
          <p:nvPr/>
        </p:nvSpPr>
        <p:spPr>
          <a:xfrm rot="4380000">
            <a:off x="5237386" y="2671800"/>
            <a:ext cx="2480260" cy="93766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266322"/>
              </a:avLst>
            </a:prstTxWarp>
            <a:spAutoFit/>
          </a:bodyPr>
          <a:lstStyle/>
          <a:p>
            <a:pPr algn="ctr" defTabSz="914400"/>
            <a:r>
              <a:rPr lang="en-US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 KEPEGAWAIAN</a:t>
            </a:r>
            <a:endParaRPr lang="en-US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7D5F790-1DF7-4733-91FB-F0A9A5E561D1}"/>
              </a:ext>
            </a:extLst>
          </p:cNvPr>
          <p:cNvSpPr txBox="1"/>
          <p:nvPr/>
        </p:nvSpPr>
        <p:spPr>
          <a:xfrm>
            <a:off x="3246596" y="1420147"/>
            <a:ext cx="2480260" cy="93766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266322"/>
              </a:avLst>
            </a:prstTxWarp>
            <a:spAutoFit/>
          </a:bodyPr>
          <a:lstStyle/>
          <a:p>
            <a:pPr algn="ctr" defTabSz="914400"/>
            <a:r>
              <a:rPr lang="en-US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 UMUM</a:t>
            </a:r>
            <a:endParaRPr lang="en-US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CDF9508-CA2A-48E2-A9E9-923CD83B0E99}"/>
              </a:ext>
            </a:extLst>
          </p:cNvPr>
          <p:cNvSpPr txBox="1"/>
          <p:nvPr/>
        </p:nvSpPr>
        <p:spPr>
          <a:xfrm rot="19469983">
            <a:off x="4369803" y="4975426"/>
            <a:ext cx="2480260" cy="937668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 defTabSz="914400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BIRO PERENCANAAN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Freeform 7">
            <a:extLst>
              <a:ext uri="{FF2B5EF4-FFF2-40B4-BE49-F238E27FC236}">
                <a16:creationId xmlns:a16="http://schemas.microsoft.com/office/drawing/2014/main" id="{BA6A478D-A7C3-434C-81D3-C065158FBBC7}"/>
              </a:ext>
            </a:extLst>
          </p:cNvPr>
          <p:cNvSpPr>
            <a:spLocks noChangeAspect="1"/>
          </p:cNvSpPr>
          <p:nvPr/>
        </p:nvSpPr>
        <p:spPr>
          <a:xfrm>
            <a:off x="3148917" y="1546303"/>
            <a:ext cx="2659880" cy="2265263"/>
          </a:xfrm>
          <a:custGeom>
            <a:avLst/>
            <a:gdLst>
              <a:gd name="connsiteX0" fmla="*/ 1326405 w 2659880"/>
              <a:gd name="connsiteY0" fmla="*/ 0 h 2265263"/>
              <a:gd name="connsiteX1" fmla="*/ 2591875 w 2659880"/>
              <a:gd name="connsiteY1" fmla="*/ 386548 h 2265263"/>
              <a:gd name="connsiteX2" fmla="*/ 2659880 w 2659880"/>
              <a:gd name="connsiteY2" fmla="*/ 437401 h 2265263"/>
              <a:gd name="connsiteX3" fmla="*/ 1331861 w 2659880"/>
              <a:gd name="connsiteY3" fmla="*/ 2265263 h 2265263"/>
              <a:gd name="connsiteX4" fmla="*/ 0 w 2659880"/>
              <a:gd name="connsiteY4" fmla="*/ 432114 h 2265263"/>
              <a:gd name="connsiteX5" fmla="*/ 60935 w 2659880"/>
              <a:gd name="connsiteY5" fmla="*/ 386548 h 2265263"/>
              <a:gd name="connsiteX6" fmla="*/ 1326405 w 2659880"/>
              <a:gd name="connsiteY6" fmla="*/ 0 h 226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9880" h="2265263">
                <a:moveTo>
                  <a:pt x="1326405" y="0"/>
                </a:moveTo>
                <a:cubicBezTo>
                  <a:pt x="1795164" y="0"/>
                  <a:pt x="2230640" y="142502"/>
                  <a:pt x="2591875" y="386548"/>
                </a:cubicBezTo>
                <a:lnTo>
                  <a:pt x="2659880" y="437401"/>
                </a:lnTo>
                <a:lnTo>
                  <a:pt x="1331861" y="2265263"/>
                </a:lnTo>
                <a:lnTo>
                  <a:pt x="0" y="432114"/>
                </a:lnTo>
                <a:lnTo>
                  <a:pt x="60935" y="386548"/>
                </a:lnTo>
                <a:cubicBezTo>
                  <a:pt x="422171" y="142502"/>
                  <a:pt x="857646" y="0"/>
                  <a:pt x="1326405" y="0"/>
                </a:cubicBezTo>
                <a:close/>
              </a:path>
            </a:pathLst>
          </a:custGeom>
          <a:solidFill>
            <a:srgbClr val="DADADA"/>
          </a:solidFill>
          <a:ln w="25400" cap="flat" cmpd="sng" algn="ctr">
            <a:noFill/>
            <a:prstDash val="solid"/>
          </a:ln>
          <a:effectLst>
            <a:outerShdw blurRad="152400" dist="25400" dir="16200000" sx="102000" sy="102000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Freeform 8">
            <a:extLst>
              <a:ext uri="{FF2B5EF4-FFF2-40B4-BE49-F238E27FC236}">
                <a16:creationId xmlns:a16="http://schemas.microsoft.com/office/drawing/2014/main" id="{EF75632D-7B68-40EF-86C0-4872E4386A6A}"/>
              </a:ext>
            </a:extLst>
          </p:cNvPr>
          <p:cNvSpPr>
            <a:spLocks noChangeAspect="1"/>
          </p:cNvSpPr>
          <p:nvPr/>
        </p:nvSpPr>
        <p:spPr>
          <a:xfrm rot="4320000">
            <a:off x="4225564" y="2328944"/>
            <a:ext cx="2659880" cy="2265263"/>
          </a:xfrm>
          <a:custGeom>
            <a:avLst/>
            <a:gdLst>
              <a:gd name="connsiteX0" fmla="*/ 1326405 w 2659880"/>
              <a:gd name="connsiteY0" fmla="*/ 0 h 2265263"/>
              <a:gd name="connsiteX1" fmla="*/ 2591875 w 2659880"/>
              <a:gd name="connsiteY1" fmla="*/ 386548 h 2265263"/>
              <a:gd name="connsiteX2" fmla="*/ 2659880 w 2659880"/>
              <a:gd name="connsiteY2" fmla="*/ 437401 h 2265263"/>
              <a:gd name="connsiteX3" fmla="*/ 1331861 w 2659880"/>
              <a:gd name="connsiteY3" fmla="*/ 2265263 h 2265263"/>
              <a:gd name="connsiteX4" fmla="*/ 0 w 2659880"/>
              <a:gd name="connsiteY4" fmla="*/ 432114 h 2265263"/>
              <a:gd name="connsiteX5" fmla="*/ 60935 w 2659880"/>
              <a:gd name="connsiteY5" fmla="*/ 386548 h 2265263"/>
              <a:gd name="connsiteX6" fmla="*/ 1326405 w 2659880"/>
              <a:gd name="connsiteY6" fmla="*/ 0 h 226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9880" h="2265263">
                <a:moveTo>
                  <a:pt x="1326405" y="0"/>
                </a:moveTo>
                <a:cubicBezTo>
                  <a:pt x="1795164" y="0"/>
                  <a:pt x="2230640" y="142502"/>
                  <a:pt x="2591875" y="386548"/>
                </a:cubicBezTo>
                <a:lnTo>
                  <a:pt x="2659880" y="437401"/>
                </a:lnTo>
                <a:lnTo>
                  <a:pt x="1331861" y="2265263"/>
                </a:lnTo>
                <a:lnTo>
                  <a:pt x="0" y="432114"/>
                </a:lnTo>
                <a:lnTo>
                  <a:pt x="60935" y="386548"/>
                </a:lnTo>
                <a:cubicBezTo>
                  <a:pt x="422171" y="142502"/>
                  <a:pt x="857646" y="0"/>
                  <a:pt x="1326405" y="0"/>
                </a:cubicBezTo>
                <a:close/>
              </a:path>
            </a:pathLst>
          </a:custGeom>
          <a:solidFill>
            <a:srgbClr val="DADADA"/>
          </a:solidFill>
          <a:ln w="25400" cap="flat" cmpd="sng" algn="ctr">
            <a:noFill/>
            <a:prstDash val="solid"/>
          </a:ln>
          <a:effectLst>
            <a:outerShdw blurRad="152400" dist="38100" dir="19200000" sx="102000" sy="102000" algn="bl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Freeform 9">
            <a:extLst>
              <a:ext uri="{FF2B5EF4-FFF2-40B4-BE49-F238E27FC236}">
                <a16:creationId xmlns:a16="http://schemas.microsoft.com/office/drawing/2014/main" id="{C22217E3-EEF6-493A-9DE2-AAA88EF3BDBD}"/>
              </a:ext>
            </a:extLst>
          </p:cNvPr>
          <p:cNvSpPr>
            <a:spLocks noChangeAspect="1"/>
          </p:cNvSpPr>
          <p:nvPr/>
        </p:nvSpPr>
        <p:spPr>
          <a:xfrm rot="17280000" flipH="1">
            <a:off x="2074723" y="2328944"/>
            <a:ext cx="2659880" cy="2265263"/>
          </a:xfrm>
          <a:custGeom>
            <a:avLst/>
            <a:gdLst>
              <a:gd name="connsiteX0" fmla="*/ 1326405 w 2659880"/>
              <a:gd name="connsiteY0" fmla="*/ 0 h 2265263"/>
              <a:gd name="connsiteX1" fmla="*/ 2591875 w 2659880"/>
              <a:gd name="connsiteY1" fmla="*/ 386548 h 2265263"/>
              <a:gd name="connsiteX2" fmla="*/ 2659880 w 2659880"/>
              <a:gd name="connsiteY2" fmla="*/ 437401 h 2265263"/>
              <a:gd name="connsiteX3" fmla="*/ 1331861 w 2659880"/>
              <a:gd name="connsiteY3" fmla="*/ 2265263 h 2265263"/>
              <a:gd name="connsiteX4" fmla="*/ 0 w 2659880"/>
              <a:gd name="connsiteY4" fmla="*/ 432114 h 2265263"/>
              <a:gd name="connsiteX5" fmla="*/ 60935 w 2659880"/>
              <a:gd name="connsiteY5" fmla="*/ 386548 h 2265263"/>
              <a:gd name="connsiteX6" fmla="*/ 1326405 w 2659880"/>
              <a:gd name="connsiteY6" fmla="*/ 0 h 226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9880" h="2265263">
                <a:moveTo>
                  <a:pt x="1326405" y="0"/>
                </a:moveTo>
                <a:cubicBezTo>
                  <a:pt x="1795164" y="0"/>
                  <a:pt x="2230640" y="142502"/>
                  <a:pt x="2591875" y="386548"/>
                </a:cubicBezTo>
                <a:lnTo>
                  <a:pt x="2659880" y="437401"/>
                </a:lnTo>
                <a:lnTo>
                  <a:pt x="1331861" y="2265263"/>
                </a:lnTo>
                <a:lnTo>
                  <a:pt x="0" y="432114"/>
                </a:lnTo>
                <a:lnTo>
                  <a:pt x="60935" y="386548"/>
                </a:lnTo>
                <a:cubicBezTo>
                  <a:pt x="422171" y="142502"/>
                  <a:pt x="857646" y="0"/>
                  <a:pt x="1326405" y="0"/>
                </a:cubicBezTo>
                <a:close/>
              </a:path>
            </a:pathLst>
          </a:custGeom>
          <a:solidFill>
            <a:srgbClr val="DADADA"/>
          </a:solidFill>
          <a:ln w="25400" cap="flat" cmpd="sng" algn="ctr">
            <a:noFill/>
            <a:prstDash val="solid"/>
          </a:ln>
          <a:effectLst>
            <a:outerShdw blurRad="152400" dist="25400" dir="13200000" sx="102000" sy="102000" algn="br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Freeform 10">
            <a:extLst>
              <a:ext uri="{FF2B5EF4-FFF2-40B4-BE49-F238E27FC236}">
                <a16:creationId xmlns:a16="http://schemas.microsoft.com/office/drawing/2014/main" id="{0540C4B0-F8A6-4778-BFEA-3D0E3C69F224}"/>
              </a:ext>
            </a:extLst>
          </p:cNvPr>
          <p:cNvSpPr>
            <a:spLocks noChangeAspect="1"/>
          </p:cNvSpPr>
          <p:nvPr/>
        </p:nvSpPr>
        <p:spPr>
          <a:xfrm rot="8640000">
            <a:off x="3817198" y="3594872"/>
            <a:ext cx="2659880" cy="2265263"/>
          </a:xfrm>
          <a:custGeom>
            <a:avLst/>
            <a:gdLst>
              <a:gd name="connsiteX0" fmla="*/ 1326405 w 2659880"/>
              <a:gd name="connsiteY0" fmla="*/ 0 h 2265263"/>
              <a:gd name="connsiteX1" fmla="*/ 2591875 w 2659880"/>
              <a:gd name="connsiteY1" fmla="*/ 386548 h 2265263"/>
              <a:gd name="connsiteX2" fmla="*/ 2659880 w 2659880"/>
              <a:gd name="connsiteY2" fmla="*/ 437401 h 2265263"/>
              <a:gd name="connsiteX3" fmla="*/ 1331861 w 2659880"/>
              <a:gd name="connsiteY3" fmla="*/ 2265263 h 2265263"/>
              <a:gd name="connsiteX4" fmla="*/ 0 w 2659880"/>
              <a:gd name="connsiteY4" fmla="*/ 432114 h 2265263"/>
              <a:gd name="connsiteX5" fmla="*/ 60935 w 2659880"/>
              <a:gd name="connsiteY5" fmla="*/ 386548 h 2265263"/>
              <a:gd name="connsiteX6" fmla="*/ 1326405 w 2659880"/>
              <a:gd name="connsiteY6" fmla="*/ 0 h 226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9880" h="2265263">
                <a:moveTo>
                  <a:pt x="1326405" y="0"/>
                </a:moveTo>
                <a:cubicBezTo>
                  <a:pt x="1795164" y="0"/>
                  <a:pt x="2230640" y="142502"/>
                  <a:pt x="2591875" y="386548"/>
                </a:cubicBezTo>
                <a:lnTo>
                  <a:pt x="2659880" y="437401"/>
                </a:lnTo>
                <a:lnTo>
                  <a:pt x="1331861" y="2265263"/>
                </a:lnTo>
                <a:lnTo>
                  <a:pt x="0" y="432114"/>
                </a:lnTo>
                <a:lnTo>
                  <a:pt x="60935" y="386548"/>
                </a:lnTo>
                <a:cubicBezTo>
                  <a:pt x="422171" y="142502"/>
                  <a:pt x="857646" y="0"/>
                  <a:pt x="1326405" y="0"/>
                </a:cubicBezTo>
                <a:close/>
              </a:path>
            </a:pathLst>
          </a:custGeom>
          <a:solidFill>
            <a:srgbClr val="DADADA"/>
          </a:solidFill>
          <a:ln w="25400" cap="flat" cmpd="sng" algn="ctr">
            <a:noFill/>
            <a:prstDash val="solid"/>
          </a:ln>
          <a:effectLst>
            <a:outerShdw blurRad="152400" dist="25400" dir="2700000" sx="102000" sy="102000" algn="tl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Freeform 11">
            <a:extLst>
              <a:ext uri="{FF2B5EF4-FFF2-40B4-BE49-F238E27FC236}">
                <a16:creationId xmlns:a16="http://schemas.microsoft.com/office/drawing/2014/main" id="{90FD3F0F-6579-48CD-9AC4-D0B2410FF9E2}"/>
              </a:ext>
            </a:extLst>
          </p:cNvPr>
          <p:cNvSpPr>
            <a:spLocks noChangeAspect="1"/>
          </p:cNvSpPr>
          <p:nvPr/>
        </p:nvSpPr>
        <p:spPr>
          <a:xfrm rot="12960000">
            <a:off x="2484041" y="3594742"/>
            <a:ext cx="2659880" cy="2265263"/>
          </a:xfrm>
          <a:custGeom>
            <a:avLst/>
            <a:gdLst>
              <a:gd name="connsiteX0" fmla="*/ 1326405 w 2659880"/>
              <a:gd name="connsiteY0" fmla="*/ 0 h 2265263"/>
              <a:gd name="connsiteX1" fmla="*/ 2591875 w 2659880"/>
              <a:gd name="connsiteY1" fmla="*/ 386548 h 2265263"/>
              <a:gd name="connsiteX2" fmla="*/ 2659880 w 2659880"/>
              <a:gd name="connsiteY2" fmla="*/ 437401 h 2265263"/>
              <a:gd name="connsiteX3" fmla="*/ 1331861 w 2659880"/>
              <a:gd name="connsiteY3" fmla="*/ 2265263 h 2265263"/>
              <a:gd name="connsiteX4" fmla="*/ 0 w 2659880"/>
              <a:gd name="connsiteY4" fmla="*/ 432114 h 2265263"/>
              <a:gd name="connsiteX5" fmla="*/ 60935 w 2659880"/>
              <a:gd name="connsiteY5" fmla="*/ 386548 h 2265263"/>
              <a:gd name="connsiteX6" fmla="*/ 1326405 w 2659880"/>
              <a:gd name="connsiteY6" fmla="*/ 0 h 226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9880" h="2265263">
                <a:moveTo>
                  <a:pt x="1326405" y="0"/>
                </a:moveTo>
                <a:cubicBezTo>
                  <a:pt x="1795164" y="0"/>
                  <a:pt x="2230640" y="142502"/>
                  <a:pt x="2591875" y="386548"/>
                </a:cubicBezTo>
                <a:lnTo>
                  <a:pt x="2659880" y="437401"/>
                </a:lnTo>
                <a:lnTo>
                  <a:pt x="1331861" y="2265263"/>
                </a:lnTo>
                <a:lnTo>
                  <a:pt x="0" y="432114"/>
                </a:lnTo>
                <a:lnTo>
                  <a:pt x="60935" y="386548"/>
                </a:lnTo>
                <a:cubicBezTo>
                  <a:pt x="422171" y="142502"/>
                  <a:pt x="857646" y="0"/>
                  <a:pt x="1326405" y="0"/>
                </a:cubicBezTo>
                <a:close/>
              </a:path>
            </a:pathLst>
          </a:custGeom>
          <a:solidFill>
            <a:srgbClr val="DADADA"/>
          </a:solidFill>
          <a:ln w="25400" cap="flat" cmpd="sng" algn="ctr">
            <a:noFill/>
            <a:prstDash val="solid"/>
          </a:ln>
          <a:effectLst>
            <a:outerShdw blurRad="190500" dist="38100" dir="7800000" sx="102000" sy="102000" algn="tr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Freeform 18">
            <a:extLst>
              <a:ext uri="{FF2B5EF4-FFF2-40B4-BE49-F238E27FC236}">
                <a16:creationId xmlns:a16="http://schemas.microsoft.com/office/drawing/2014/main" id="{91F44147-E37B-4965-8837-6B28B1CB79B0}"/>
              </a:ext>
            </a:extLst>
          </p:cNvPr>
          <p:cNvSpPr>
            <a:spLocks noChangeAspect="1"/>
          </p:cNvSpPr>
          <p:nvPr/>
        </p:nvSpPr>
        <p:spPr>
          <a:xfrm rot="4320000">
            <a:off x="4314844" y="2847528"/>
            <a:ext cx="1726849" cy="1470656"/>
          </a:xfrm>
          <a:custGeom>
            <a:avLst/>
            <a:gdLst>
              <a:gd name="connsiteX0" fmla="*/ 1326405 w 2659880"/>
              <a:gd name="connsiteY0" fmla="*/ 0 h 2265263"/>
              <a:gd name="connsiteX1" fmla="*/ 2591875 w 2659880"/>
              <a:gd name="connsiteY1" fmla="*/ 386548 h 2265263"/>
              <a:gd name="connsiteX2" fmla="*/ 2659880 w 2659880"/>
              <a:gd name="connsiteY2" fmla="*/ 437401 h 2265263"/>
              <a:gd name="connsiteX3" fmla="*/ 1331861 w 2659880"/>
              <a:gd name="connsiteY3" fmla="*/ 2265263 h 2265263"/>
              <a:gd name="connsiteX4" fmla="*/ 0 w 2659880"/>
              <a:gd name="connsiteY4" fmla="*/ 432114 h 2265263"/>
              <a:gd name="connsiteX5" fmla="*/ 60935 w 2659880"/>
              <a:gd name="connsiteY5" fmla="*/ 386548 h 2265263"/>
              <a:gd name="connsiteX6" fmla="*/ 1326405 w 2659880"/>
              <a:gd name="connsiteY6" fmla="*/ 0 h 226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9880" h="2265263">
                <a:moveTo>
                  <a:pt x="1326405" y="0"/>
                </a:moveTo>
                <a:cubicBezTo>
                  <a:pt x="1795164" y="0"/>
                  <a:pt x="2230640" y="142502"/>
                  <a:pt x="2591875" y="386548"/>
                </a:cubicBezTo>
                <a:lnTo>
                  <a:pt x="2659880" y="437401"/>
                </a:lnTo>
                <a:lnTo>
                  <a:pt x="1331861" y="2265263"/>
                </a:lnTo>
                <a:lnTo>
                  <a:pt x="0" y="432114"/>
                </a:lnTo>
                <a:lnTo>
                  <a:pt x="60935" y="386548"/>
                </a:lnTo>
                <a:cubicBezTo>
                  <a:pt x="422171" y="142502"/>
                  <a:pt x="857646" y="0"/>
                  <a:pt x="1326405" y="0"/>
                </a:cubicBezTo>
                <a:close/>
              </a:path>
            </a:pathLst>
          </a:custGeom>
          <a:solidFill>
            <a:srgbClr val="E4F0F0"/>
          </a:solidFill>
          <a:ln w="25400" cap="flat" cmpd="sng" algn="ctr">
            <a:noFill/>
            <a:prstDash val="solid"/>
          </a:ln>
          <a:effectLst>
            <a:outerShdw blurRad="190500" dist="25400" dir="21540000" sx="101000" sy="101000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Freeform 19">
            <a:extLst>
              <a:ext uri="{FF2B5EF4-FFF2-40B4-BE49-F238E27FC236}">
                <a16:creationId xmlns:a16="http://schemas.microsoft.com/office/drawing/2014/main" id="{305055B0-7FB8-4A03-9B1B-63E89F0BBC11}"/>
              </a:ext>
            </a:extLst>
          </p:cNvPr>
          <p:cNvSpPr>
            <a:spLocks noChangeAspect="1"/>
          </p:cNvSpPr>
          <p:nvPr/>
        </p:nvSpPr>
        <p:spPr>
          <a:xfrm rot="17280000" flipH="1">
            <a:off x="2918474" y="2847528"/>
            <a:ext cx="1726849" cy="1470656"/>
          </a:xfrm>
          <a:custGeom>
            <a:avLst/>
            <a:gdLst>
              <a:gd name="connsiteX0" fmla="*/ 1326405 w 2659880"/>
              <a:gd name="connsiteY0" fmla="*/ 0 h 2265263"/>
              <a:gd name="connsiteX1" fmla="*/ 2591875 w 2659880"/>
              <a:gd name="connsiteY1" fmla="*/ 386548 h 2265263"/>
              <a:gd name="connsiteX2" fmla="*/ 2659880 w 2659880"/>
              <a:gd name="connsiteY2" fmla="*/ 437401 h 2265263"/>
              <a:gd name="connsiteX3" fmla="*/ 1331861 w 2659880"/>
              <a:gd name="connsiteY3" fmla="*/ 2265263 h 2265263"/>
              <a:gd name="connsiteX4" fmla="*/ 0 w 2659880"/>
              <a:gd name="connsiteY4" fmla="*/ 432114 h 2265263"/>
              <a:gd name="connsiteX5" fmla="*/ 60935 w 2659880"/>
              <a:gd name="connsiteY5" fmla="*/ 386548 h 2265263"/>
              <a:gd name="connsiteX6" fmla="*/ 1326405 w 2659880"/>
              <a:gd name="connsiteY6" fmla="*/ 0 h 226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9880" h="2265263">
                <a:moveTo>
                  <a:pt x="1326405" y="0"/>
                </a:moveTo>
                <a:cubicBezTo>
                  <a:pt x="1795164" y="0"/>
                  <a:pt x="2230640" y="142502"/>
                  <a:pt x="2591875" y="386548"/>
                </a:cubicBezTo>
                <a:lnTo>
                  <a:pt x="2659880" y="437401"/>
                </a:lnTo>
                <a:lnTo>
                  <a:pt x="1331861" y="2265263"/>
                </a:lnTo>
                <a:lnTo>
                  <a:pt x="0" y="432114"/>
                </a:lnTo>
                <a:lnTo>
                  <a:pt x="60935" y="386548"/>
                </a:lnTo>
                <a:cubicBezTo>
                  <a:pt x="422171" y="142502"/>
                  <a:pt x="857646" y="0"/>
                  <a:pt x="1326405" y="0"/>
                </a:cubicBezTo>
                <a:close/>
              </a:path>
            </a:pathLst>
          </a:custGeom>
          <a:solidFill>
            <a:srgbClr val="E4F0F0"/>
          </a:solidFill>
          <a:ln w="25400" cap="flat" cmpd="sng" algn="ctr">
            <a:noFill/>
            <a:prstDash val="solid"/>
          </a:ln>
          <a:effectLst>
            <a:outerShdw blurRad="190500" dist="25400" dir="12000000" sx="101000" sy="101000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Freeform 21">
            <a:extLst>
              <a:ext uri="{FF2B5EF4-FFF2-40B4-BE49-F238E27FC236}">
                <a16:creationId xmlns:a16="http://schemas.microsoft.com/office/drawing/2014/main" id="{7C255514-FA55-4CA5-BA1A-826578C18E25}"/>
              </a:ext>
            </a:extLst>
          </p:cNvPr>
          <p:cNvSpPr>
            <a:spLocks noChangeAspect="1"/>
          </p:cNvSpPr>
          <p:nvPr/>
        </p:nvSpPr>
        <p:spPr>
          <a:xfrm rot="12960000">
            <a:off x="3184211" y="3669311"/>
            <a:ext cx="1726849" cy="1470655"/>
          </a:xfrm>
          <a:custGeom>
            <a:avLst/>
            <a:gdLst>
              <a:gd name="connsiteX0" fmla="*/ 1326405 w 2659880"/>
              <a:gd name="connsiteY0" fmla="*/ 0 h 2265263"/>
              <a:gd name="connsiteX1" fmla="*/ 2591875 w 2659880"/>
              <a:gd name="connsiteY1" fmla="*/ 386548 h 2265263"/>
              <a:gd name="connsiteX2" fmla="*/ 2659880 w 2659880"/>
              <a:gd name="connsiteY2" fmla="*/ 437401 h 2265263"/>
              <a:gd name="connsiteX3" fmla="*/ 1331861 w 2659880"/>
              <a:gd name="connsiteY3" fmla="*/ 2265263 h 2265263"/>
              <a:gd name="connsiteX4" fmla="*/ 0 w 2659880"/>
              <a:gd name="connsiteY4" fmla="*/ 432114 h 2265263"/>
              <a:gd name="connsiteX5" fmla="*/ 60935 w 2659880"/>
              <a:gd name="connsiteY5" fmla="*/ 386548 h 2265263"/>
              <a:gd name="connsiteX6" fmla="*/ 1326405 w 2659880"/>
              <a:gd name="connsiteY6" fmla="*/ 0 h 226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9880" h="2265263">
                <a:moveTo>
                  <a:pt x="1326405" y="0"/>
                </a:moveTo>
                <a:cubicBezTo>
                  <a:pt x="1795164" y="0"/>
                  <a:pt x="2230640" y="142502"/>
                  <a:pt x="2591875" y="386548"/>
                </a:cubicBezTo>
                <a:lnTo>
                  <a:pt x="2659880" y="437401"/>
                </a:lnTo>
                <a:lnTo>
                  <a:pt x="1331861" y="2265263"/>
                </a:lnTo>
                <a:lnTo>
                  <a:pt x="0" y="432114"/>
                </a:lnTo>
                <a:lnTo>
                  <a:pt x="60935" y="386548"/>
                </a:lnTo>
                <a:cubicBezTo>
                  <a:pt x="422171" y="142502"/>
                  <a:pt x="857646" y="0"/>
                  <a:pt x="1326405" y="0"/>
                </a:cubicBezTo>
                <a:close/>
              </a:path>
            </a:pathLst>
          </a:custGeom>
          <a:solidFill>
            <a:srgbClr val="E4F0F0"/>
          </a:solidFill>
          <a:ln w="25400" cap="flat" cmpd="sng" algn="ctr">
            <a:noFill/>
            <a:prstDash val="solid"/>
          </a:ln>
          <a:effectLst>
            <a:outerShdw blurRad="190500" dist="25400" dir="6000000" sx="101000" sy="101000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Freeform 17">
            <a:extLst>
              <a:ext uri="{FF2B5EF4-FFF2-40B4-BE49-F238E27FC236}">
                <a16:creationId xmlns:a16="http://schemas.microsoft.com/office/drawing/2014/main" id="{AA691926-92F6-4F3B-868D-62AB4CEDD504}"/>
              </a:ext>
            </a:extLst>
          </p:cNvPr>
          <p:cNvSpPr>
            <a:spLocks noChangeAspect="1"/>
          </p:cNvSpPr>
          <p:nvPr/>
        </p:nvSpPr>
        <p:spPr>
          <a:xfrm>
            <a:off x="3615863" y="2339422"/>
            <a:ext cx="1726849" cy="1470655"/>
          </a:xfrm>
          <a:custGeom>
            <a:avLst/>
            <a:gdLst>
              <a:gd name="connsiteX0" fmla="*/ 1326405 w 2659880"/>
              <a:gd name="connsiteY0" fmla="*/ 0 h 2265263"/>
              <a:gd name="connsiteX1" fmla="*/ 2591875 w 2659880"/>
              <a:gd name="connsiteY1" fmla="*/ 386548 h 2265263"/>
              <a:gd name="connsiteX2" fmla="*/ 2659880 w 2659880"/>
              <a:gd name="connsiteY2" fmla="*/ 437401 h 2265263"/>
              <a:gd name="connsiteX3" fmla="*/ 1331861 w 2659880"/>
              <a:gd name="connsiteY3" fmla="*/ 2265263 h 2265263"/>
              <a:gd name="connsiteX4" fmla="*/ 0 w 2659880"/>
              <a:gd name="connsiteY4" fmla="*/ 432114 h 2265263"/>
              <a:gd name="connsiteX5" fmla="*/ 60935 w 2659880"/>
              <a:gd name="connsiteY5" fmla="*/ 386548 h 2265263"/>
              <a:gd name="connsiteX6" fmla="*/ 1326405 w 2659880"/>
              <a:gd name="connsiteY6" fmla="*/ 0 h 226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9880" h="2265263">
                <a:moveTo>
                  <a:pt x="1326405" y="0"/>
                </a:moveTo>
                <a:cubicBezTo>
                  <a:pt x="1795164" y="0"/>
                  <a:pt x="2230640" y="142502"/>
                  <a:pt x="2591875" y="386548"/>
                </a:cubicBezTo>
                <a:lnTo>
                  <a:pt x="2659880" y="437401"/>
                </a:lnTo>
                <a:lnTo>
                  <a:pt x="1331861" y="2265263"/>
                </a:lnTo>
                <a:lnTo>
                  <a:pt x="0" y="432114"/>
                </a:lnTo>
                <a:lnTo>
                  <a:pt x="60935" y="386548"/>
                </a:lnTo>
                <a:cubicBezTo>
                  <a:pt x="422171" y="142502"/>
                  <a:pt x="857646" y="0"/>
                  <a:pt x="1326405" y="0"/>
                </a:cubicBezTo>
                <a:close/>
              </a:path>
            </a:pathLst>
          </a:custGeom>
          <a:solidFill>
            <a:srgbClr val="E4F0F0"/>
          </a:solidFill>
          <a:ln w="25400" cap="flat" cmpd="sng" algn="ctr">
            <a:noFill/>
            <a:prstDash val="solid"/>
          </a:ln>
          <a:effectLst>
            <a:outerShdw blurRad="190500" dist="25400" dir="16200000" sx="101000" sy="101000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Freeform 20">
            <a:extLst>
              <a:ext uri="{FF2B5EF4-FFF2-40B4-BE49-F238E27FC236}">
                <a16:creationId xmlns:a16="http://schemas.microsoft.com/office/drawing/2014/main" id="{1CE5274C-F8D5-4D4C-B872-E88A0D88D64C}"/>
              </a:ext>
            </a:extLst>
          </p:cNvPr>
          <p:cNvSpPr>
            <a:spLocks noChangeAspect="1"/>
          </p:cNvSpPr>
          <p:nvPr/>
        </p:nvSpPr>
        <p:spPr>
          <a:xfrm rot="8640000">
            <a:off x="4049724" y="3669395"/>
            <a:ext cx="1726849" cy="1470655"/>
          </a:xfrm>
          <a:custGeom>
            <a:avLst/>
            <a:gdLst>
              <a:gd name="connsiteX0" fmla="*/ 1326405 w 2659880"/>
              <a:gd name="connsiteY0" fmla="*/ 0 h 2265263"/>
              <a:gd name="connsiteX1" fmla="*/ 2591875 w 2659880"/>
              <a:gd name="connsiteY1" fmla="*/ 386548 h 2265263"/>
              <a:gd name="connsiteX2" fmla="*/ 2659880 w 2659880"/>
              <a:gd name="connsiteY2" fmla="*/ 437401 h 2265263"/>
              <a:gd name="connsiteX3" fmla="*/ 1331861 w 2659880"/>
              <a:gd name="connsiteY3" fmla="*/ 2265263 h 2265263"/>
              <a:gd name="connsiteX4" fmla="*/ 0 w 2659880"/>
              <a:gd name="connsiteY4" fmla="*/ 432114 h 2265263"/>
              <a:gd name="connsiteX5" fmla="*/ 60935 w 2659880"/>
              <a:gd name="connsiteY5" fmla="*/ 386548 h 2265263"/>
              <a:gd name="connsiteX6" fmla="*/ 1326405 w 2659880"/>
              <a:gd name="connsiteY6" fmla="*/ 0 h 226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9880" h="2265263">
                <a:moveTo>
                  <a:pt x="1326405" y="0"/>
                </a:moveTo>
                <a:cubicBezTo>
                  <a:pt x="1795164" y="0"/>
                  <a:pt x="2230640" y="142502"/>
                  <a:pt x="2591875" y="386548"/>
                </a:cubicBezTo>
                <a:lnTo>
                  <a:pt x="2659880" y="437401"/>
                </a:lnTo>
                <a:lnTo>
                  <a:pt x="1331861" y="2265263"/>
                </a:lnTo>
                <a:lnTo>
                  <a:pt x="0" y="432114"/>
                </a:lnTo>
                <a:lnTo>
                  <a:pt x="60935" y="386548"/>
                </a:lnTo>
                <a:cubicBezTo>
                  <a:pt x="422171" y="142502"/>
                  <a:pt x="857646" y="0"/>
                  <a:pt x="1326405" y="0"/>
                </a:cubicBezTo>
                <a:close/>
              </a:path>
            </a:pathLst>
          </a:custGeom>
          <a:solidFill>
            <a:srgbClr val="E4F0F0"/>
          </a:solidFill>
          <a:ln w="25400" cap="flat" cmpd="sng" algn="ctr">
            <a:noFill/>
            <a:prstDash val="solid"/>
          </a:ln>
          <a:effectLst>
            <a:outerShdw blurRad="190500" dist="25400" dir="4800000" sx="101000" sy="101000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00E8E51D-D9D4-464A-B9AD-B468B67FEA0D}"/>
              </a:ext>
            </a:extLst>
          </p:cNvPr>
          <p:cNvSpPr>
            <a:spLocks noChangeAspect="1"/>
          </p:cNvSpPr>
          <p:nvPr/>
        </p:nvSpPr>
        <p:spPr>
          <a:xfrm>
            <a:off x="3886704" y="3220038"/>
            <a:ext cx="1184598" cy="1184598"/>
          </a:xfrm>
          <a:prstGeom prst="ellipse">
            <a:avLst/>
          </a:prstGeom>
          <a:solidFill>
            <a:srgbClr val="DCE4E8"/>
          </a:solidFill>
          <a:ln w="25400" cap="flat" cmpd="sng" algn="ctr">
            <a:noFill/>
            <a:prstDash val="solid"/>
          </a:ln>
          <a:effectLst>
            <a:innerShdw blurRad="254000" dist="38100" dir="16200000">
              <a:prstClr val="black">
                <a:alpha val="33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C37945F4-6C4E-4A75-8005-D4C0C3D19E96}"/>
              </a:ext>
            </a:extLst>
          </p:cNvPr>
          <p:cNvSpPr>
            <a:spLocks noChangeAspect="1"/>
          </p:cNvSpPr>
          <p:nvPr/>
        </p:nvSpPr>
        <p:spPr>
          <a:xfrm>
            <a:off x="3979661" y="3312995"/>
            <a:ext cx="998684" cy="998684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2EDCE38-204F-4F76-9490-F090DED346FE}"/>
              </a:ext>
            </a:extLst>
          </p:cNvPr>
          <p:cNvSpPr txBox="1"/>
          <p:nvPr/>
        </p:nvSpPr>
        <p:spPr>
          <a:xfrm>
            <a:off x="5673019" y="4626814"/>
            <a:ext cx="850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00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 RENPA</a:t>
            </a:r>
            <a:endParaRPr lang="en-US" sz="10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7D26A080-366E-4CF6-87AD-961FC9C4B8B8}"/>
              </a:ext>
            </a:extLst>
          </p:cNvPr>
          <p:cNvSpPr txBox="1"/>
          <p:nvPr/>
        </p:nvSpPr>
        <p:spPr>
          <a:xfrm>
            <a:off x="3692314" y="3628751"/>
            <a:ext cx="158381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/>
            <a:r>
              <a:rPr lang="en-US" sz="1050" b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SEKRETARIAT UTAMA</a:t>
            </a:r>
            <a:endParaRPr lang="en-US" sz="105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DB1E9285-4E40-43F8-96F4-B1D29DB733C6}"/>
              </a:ext>
            </a:extLst>
          </p:cNvPr>
          <p:cNvSpPr txBox="1"/>
          <p:nvPr/>
        </p:nvSpPr>
        <p:spPr>
          <a:xfrm>
            <a:off x="4930876" y="5137743"/>
            <a:ext cx="1228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00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 </a:t>
            </a:r>
          </a:p>
          <a:p>
            <a:pPr defTabSz="914400"/>
            <a:r>
              <a:rPr lang="en-US" sz="100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AKUNTABILITAS</a:t>
            </a:r>
            <a:endParaRPr lang="en-US" sz="10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05B982D-083E-40B3-9F52-C8F9090E716A}"/>
              </a:ext>
            </a:extLst>
          </p:cNvPr>
          <p:cNvSpPr txBox="1"/>
          <p:nvPr/>
        </p:nvSpPr>
        <p:spPr>
          <a:xfrm>
            <a:off x="4509721" y="5481129"/>
            <a:ext cx="851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00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 KERMA</a:t>
            </a:r>
            <a:endParaRPr lang="en-US" sz="10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D0931D13-149C-4C01-BDBD-EFA1693A2E05}"/>
              </a:ext>
            </a:extLst>
          </p:cNvPr>
          <p:cNvSpPr txBox="1"/>
          <p:nvPr/>
        </p:nvSpPr>
        <p:spPr>
          <a:xfrm>
            <a:off x="4169706" y="2729091"/>
            <a:ext cx="788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90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SUBBAG</a:t>
            </a:r>
            <a:endParaRPr lang="en-US" sz="9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497BEBDB-F49F-4E06-99C9-44D9745E8B75}"/>
              </a:ext>
            </a:extLst>
          </p:cNvPr>
          <p:cNvSpPr txBox="1"/>
          <p:nvPr/>
        </p:nvSpPr>
        <p:spPr>
          <a:xfrm>
            <a:off x="5544612" y="2354770"/>
            <a:ext cx="850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00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 ORTALA</a:t>
            </a:r>
            <a:endParaRPr lang="en-US" sz="10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62C25A2B-664B-4AE4-B95A-C26DFAD05129}"/>
              </a:ext>
            </a:extLst>
          </p:cNvPr>
          <p:cNvSpPr txBox="1"/>
          <p:nvPr/>
        </p:nvSpPr>
        <p:spPr>
          <a:xfrm>
            <a:off x="5811523" y="2826824"/>
            <a:ext cx="850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00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 MUTASI</a:t>
            </a:r>
            <a:endParaRPr lang="en-US" sz="10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106A72E-D08C-4DD5-9588-5D429F4BF702}"/>
              </a:ext>
            </a:extLst>
          </p:cNvPr>
          <p:cNvSpPr txBox="1"/>
          <p:nvPr/>
        </p:nvSpPr>
        <p:spPr>
          <a:xfrm>
            <a:off x="5953581" y="3298878"/>
            <a:ext cx="850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00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 BANGPEG</a:t>
            </a:r>
            <a:endParaRPr lang="en-US" sz="10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D4901E6-55FC-4E22-8C32-16FDEA9CD9AE}"/>
              </a:ext>
            </a:extLst>
          </p:cNvPr>
          <p:cNvSpPr txBox="1"/>
          <p:nvPr/>
        </p:nvSpPr>
        <p:spPr>
          <a:xfrm>
            <a:off x="5950875" y="3770933"/>
            <a:ext cx="850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00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 KINSEJAH</a:t>
            </a:r>
            <a:endParaRPr lang="en-US" sz="10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24D238F2-354C-4BEE-8753-6348693FF5E1}"/>
              </a:ext>
            </a:extLst>
          </p:cNvPr>
          <p:cNvSpPr txBox="1"/>
          <p:nvPr/>
        </p:nvSpPr>
        <p:spPr>
          <a:xfrm>
            <a:off x="3866245" y="2033552"/>
            <a:ext cx="1273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00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 INVENT</a:t>
            </a:r>
            <a:endParaRPr lang="en-US" sz="10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345597D5-CC91-461D-B712-5AC37F0D0106}"/>
              </a:ext>
            </a:extLst>
          </p:cNvPr>
          <p:cNvSpPr txBox="1"/>
          <p:nvPr/>
        </p:nvSpPr>
        <p:spPr>
          <a:xfrm>
            <a:off x="3453188" y="5411679"/>
            <a:ext cx="979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100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 PROTOKOL</a:t>
            </a:r>
            <a:endParaRPr lang="en-US" sz="10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4DC67313-FA38-4008-A348-7BC7CE601D4A}"/>
              </a:ext>
            </a:extLst>
          </p:cNvPr>
          <p:cNvSpPr txBox="1"/>
          <p:nvPr/>
        </p:nvSpPr>
        <p:spPr>
          <a:xfrm>
            <a:off x="2935671" y="5121196"/>
            <a:ext cx="851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100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 PUBDOK</a:t>
            </a:r>
            <a:endParaRPr lang="en-US" sz="10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64798295-82A6-4464-B45D-9F30C93DC70B}"/>
              </a:ext>
            </a:extLst>
          </p:cNvPr>
          <p:cNvSpPr txBox="1"/>
          <p:nvPr/>
        </p:nvSpPr>
        <p:spPr>
          <a:xfrm>
            <a:off x="2477369" y="4633454"/>
            <a:ext cx="851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100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 HUBMED</a:t>
            </a:r>
            <a:endParaRPr lang="en-US" sz="10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2EC166E6-2435-4691-BDC8-75A2AFB4A411}"/>
              </a:ext>
            </a:extLst>
          </p:cNvPr>
          <p:cNvSpPr txBox="1"/>
          <p:nvPr/>
        </p:nvSpPr>
        <p:spPr>
          <a:xfrm>
            <a:off x="2573024" y="2354770"/>
            <a:ext cx="850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100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 PERBEND</a:t>
            </a:r>
            <a:endParaRPr lang="en-US" sz="10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0A9849C7-1714-4A84-9193-60C19D5EFF60}"/>
              </a:ext>
            </a:extLst>
          </p:cNvPr>
          <p:cNvSpPr txBox="1"/>
          <p:nvPr/>
        </p:nvSpPr>
        <p:spPr>
          <a:xfrm>
            <a:off x="2155486" y="2988874"/>
            <a:ext cx="850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100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 VERIF</a:t>
            </a:r>
            <a:endParaRPr lang="en-US" sz="10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E7CE618A-6EBF-4F6E-8F3E-D23AC3DD9B13}"/>
              </a:ext>
            </a:extLst>
          </p:cNvPr>
          <p:cNvSpPr txBox="1"/>
          <p:nvPr/>
        </p:nvSpPr>
        <p:spPr>
          <a:xfrm>
            <a:off x="2136890" y="3669270"/>
            <a:ext cx="850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100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 AKUNLAP</a:t>
            </a:r>
            <a:endParaRPr lang="en-US" sz="10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Title 1">
            <a:extLst>
              <a:ext uri="{FF2B5EF4-FFF2-40B4-BE49-F238E27FC236}">
                <a16:creationId xmlns:a16="http://schemas.microsoft.com/office/drawing/2014/main" id="{A3BF8EE3-BB23-4DA7-838F-4407F0E92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/>
              <a:t>JPT Pratama (Eselon II) di Bawah Settama</a:t>
            </a:r>
            <a:endParaRPr lang="en-US" sz="3600" dirty="0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29A17D88-E824-43E3-9F40-B643091707F2}"/>
              </a:ext>
            </a:extLst>
          </p:cNvPr>
          <p:cNvSpPr txBox="1"/>
          <p:nvPr/>
        </p:nvSpPr>
        <p:spPr>
          <a:xfrm>
            <a:off x="3821712" y="1629238"/>
            <a:ext cx="1273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00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 SURAT</a:t>
            </a:r>
            <a:endParaRPr lang="en-US" sz="10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9246A4D-2388-4BDC-8B0E-35D0A89EC26F}"/>
              </a:ext>
            </a:extLst>
          </p:cNvPr>
          <p:cNvSpPr txBox="1"/>
          <p:nvPr/>
        </p:nvSpPr>
        <p:spPr>
          <a:xfrm>
            <a:off x="4548463" y="1840922"/>
            <a:ext cx="1273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00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 ULP</a:t>
            </a:r>
            <a:endParaRPr lang="en-US" sz="10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19EB568E-AF36-4DC5-9F0C-6D9A7D647329}"/>
              </a:ext>
            </a:extLst>
          </p:cNvPr>
          <p:cNvSpPr txBox="1"/>
          <p:nvPr/>
        </p:nvSpPr>
        <p:spPr>
          <a:xfrm>
            <a:off x="3119433" y="1867446"/>
            <a:ext cx="1273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00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 RT</a:t>
            </a:r>
            <a:endParaRPr lang="en-US" sz="10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72A1288-25E5-4C58-A2A9-1964DA0E1AD1}"/>
              </a:ext>
            </a:extLst>
          </p:cNvPr>
          <p:cNvSpPr txBox="1"/>
          <p:nvPr/>
        </p:nvSpPr>
        <p:spPr>
          <a:xfrm>
            <a:off x="5130330" y="3496427"/>
            <a:ext cx="788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90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SUBBAG</a:t>
            </a:r>
            <a:endParaRPr lang="en-US" sz="9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EC36918-7AEA-4E4F-B44C-1796F6076554}"/>
              </a:ext>
            </a:extLst>
          </p:cNvPr>
          <p:cNvSpPr txBox="1"/>
          <p:nvPr/>
        </p:nvSpPr>
        <p:spPr>
          <a:xfrm>
            <a:off x="3528477" y="4494495"/>
            <a:ext cx="788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90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SUBBAG</a:t>
            </a:r>
            <a:endParaRPr lang="en-US" sz="9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11D2FF4B-1C04-4257-8D60-4E6D53932183}"/>
              </a:ext>
            </a:extLst>
          </p:cNvPr>
          <p:cNvSpPr txBox="1"/>
          <p:nvPr/>
        </p:nvSpPr>
        <p:spPr>
          <a:xfrm>
            <a:off x="3212364" y="3434422"/>
            <a:ext cx="788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90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SUBBAG</a:t>
            </a:r>
            <a:endParaRPr lang="en-US" sz="9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1450B03A-53F1-45C4-9470-F0595F8FDC45}"/>
              </a:ext>
            </a:extLst>
          </p:cNvPr>
          <p:cNvSpPr txBox="1"/>
          <p:nvPr/>
        </p:nvSpPr>
        <p:spPr>
          <a:xfrm>
            <a:off x="4741475" y="4577644"/>
            <a:ext cx="788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90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SUBBAG</a:t>
            </a:r>
            <a:endParaRPr lang="en-US" sz="9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1094472"/>
            <a:ext cx="8920178" cy="46835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356350"/>
            <a:ext cx="457200" cy="365125"/>
          </a:xfrm>
        </p:spPr>
        <p:txBody>
          <a:bodyPr/>
          <a:lstStyle/>
          <a:p>
            <a:fld id="{0B27C358-ECF6-DB44-A780-5AC482D6CED5}" type="slidenum">
              <a:rPr/>
              <a:pPr/>
              <a:t>5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43302" y="1468867"/>
            <a:ext cx="1551326" cy="112201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ectangle 18"/>
          <p:cNvSpPr/>
          <p:nvPr/>
        </p:nvSpPr>
        <p:spPr>
          <a:xfrm>
            <a:off x="7378392" y="2881533"/>
            <a:ext cx="1551326" cy="112201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Rectangle 21"/>
          <p:cNvSpPr/>
          <p:nvPr/>
        </p:nvSpPr>
        <p:spPr>
          <a:xfrm>
            <a:off x="6737769" y="4558023"/>
            <a:ext cx="1551326" cy="112201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/>
          <p:cNvSpPr/>
          <p:nvPr/>
        </p:nvSpPr>
        <p:spPr>
          <a:xfrm>
            <a:off x="1643042" y="405450"/>
            <a:ext cx="54732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Program  </a:t>
            </a:r>
            <a:r>
              <a:rPr lang="en-US" sz="2800" b="1" dirty="0" err="1"/>
              <a:t>Prioritas</a:t>
            </a:r>
            <a:r>
              <a:rPr lang="en-US" sz="2800" b="1" dirty="0"/>
              <a:t>  BKN </a:t>
            </a:r>
            <a:r>
              <a:rPr lang="en-US" sz="2800" b="1" dirty="0" err="1"/>
              <a:t>Tahun</a:t>
            </a:r>
            <a:r>
              <a:rPr lang="en-US" sz="2800" b="1" dirty="0"/>
              <a:t> 2017</a:t>
            </a:r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715008" y="1285860"/>
            <a:ext cx="427567" cy="642942"/>
            <a:chOff x="5668433" y="1895299"/>
            <a:chExt cx="427567" cy="802745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5668433" y="1905000"/>
              <a:ext cx="114300" cy="7930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791200" y="1895299"/>
              <a:ext cx="304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6142575" y="1094472"/>
            <a:ext cx="3001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/>
              <a:t>Pembangunan /pengembangan Sarana dan Prasarana  IT berupa Server, jaringan, Inernet dan Software development</a:t>
            </a:r>
            <a:endParaRPr lang="en-US" sz="12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6432969" y="2590881"/>
            <a:ext cx="410333" cy="546557"/>
            <a:chOff x="6096000" y="3568245"/>
            <a:chExt cx="609600" cy="546557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6096000" y="3568245"/>
              <a:ext cx="381000" cy="5465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486525" y="3568245"/>
              <a:ext cx="21907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6643702" y="2357430"/>
            <a:ext cx="2286000" cy="461649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latin typeface="Calibri"/>
              </a:rPr>
              <a:t>Pelaksanaan</a:t>
            </a:r>
            <a:r>
              <a:rPr lang="en-US" sz="1200" dirty="0">
                <a:latin typeface="Calibri"/>
              </a:rPr>
              <a:t> </a:t>
            </a:r>
            <a:r>
              <a:rPr lang="en-US" sz="1200" dirty="0" err="1">
                <a:latin typeface="Calibri"/>
              </a:rPr>
              <a:t>pemetaan</a:t>
            </a:r>
            <a:r>
              <a:rPr lang="en-US" sz="1200" dirty="0">
                <a:latin typeface="Calibri"/>
              </a:rPr>
              <a:t> JPT </a:t>
            </a:r>
            <a:r>
              <a:rPr lang="en-US" sz="1200" dirty="0" err="1">
                <a:latin typeface="Calibri"/>
              </a:rPr>
              <a:t>sebanyak</a:t>
            </a:r>
            <a:r>
              <a:rPr lang="en-US" sz="1200" dirty="0">
                <a:latin typeface="Calibri"/>
              </a:rPr>
              <a:t> 4.000 </a:t>
            </a:r>
            <a:r>
              <a:rPr lang="en-US" sz="1200" dirty="0" err="1">
                <a:latin typeface="Calibri"/>
              </a:rPr>
              <a:t>tercapai</a:t>
            </a:r>
            <a:r>
              <a:rPr lang="en-US" sz="1200" dirty="0">
                <a:latin typeface="Calibri"/>
              </a:rPr>
              <a:t> 3.358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142576" y="4786322"/>
            <a:ext cx="937510" cy="428628"/>
            <a:chOff x="5668433" y="5029202"/>
            <a:chExt cx="784756" cy="626476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5668433" y="5029202"/>
              <a:ext cx="579967" cy="618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253164" y="5655678"/>
              <a:ext cx="2000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6858016" y="4786322"/>
            <a:ext cx="22145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Pengembangan</a:t>
            </a:r>
            <a:r>
              <a:rPr lang="en-US" sz="1200" dirty="0"/>
              <a:t> </a:t>
            </a:r>
            <a:r>
              <a:rPr lang="en-US" sz="1200" dirty="0" err="1"/>
              <a:t>Kapasitas</a:t>
            </a:r>
            <a:r>
              <a:rPr lang="en-US" sz="1200" dirty="0"/>
              <a:t> </a:t>
            </a:r>
            <a:r>
              <a:rPr lang="en-US" sz="1200" dirty="0" err="1"/>
              <a:t>Sumber</a:t>
            </a:r>
            <a:r>
              <a:rPr lang="en-US" sz="1200" dirty="0"/>
              <a:t> </a:t>
            </a:r>
            <a:r>
              <a:rPr lang="en-US" sz="1200" dirty="0" err="1"/>
              <a:t>Daya</a:t>
            </a:r>
            <a:r>
              <a:rPr lang="en-US" sz="1200" dirty="0"/>
              <a:t> ASN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membangun</a:t>
            </a:r>
            <a:r>
              <a:rPr lang="en-US" sz="1200" dirty="0"/>
              <a:t> Talent Development Center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42910" y="5218388"/>
            <a:ext cx="2286000" cy="461649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latin typeface="Calibri"/>
              </a:rPr>
              <a:t>Transformasi</a:t>
            </a:r>
            <a:r>
              <a:rPr lang="en-US" sz="1200" dirty="0">
                <a:latin typeface="Calibri"/>
              </a:rPr>
              <a:t> Digital di </a:t>
            </a:r>
            <a:r>
              <a:rPr lang="en-US" sz="1200" dirty="0" err="1">
                <a:latin typeface="Calibri"/>
              </a:rPr>
              <a:t>bidang</a:t>
            </a:r>
            <a:r>
              <a:rPr lang="en-US" sz="1200" dirty="0">
                <a:latin typeface="Calibri"/>
              </a:rPr>
              <a:t> </a:t>
            </a:r>
            <a:r>
              <a:rPr lang="en-US" sz="1200" dirty="0" err="1">
                <a:latin typeface="Calibri"/>
              </a:rPr>
              <a:t>pelayanan</a:t>
            </a:r>
            <a:r>
              <a:rPr lang="en-US" sz="1200" dirty="0">
                <a:latin typeface="Calibri"/>
              </a:rPr>
              <a:t> </a:t>
            </a:r>
            <a:r>
              <a:rPr lang="en-US" sz="1200" dirty="0" err="1">
                <a:latin typeface="Calibri"/>
              </a:rPr>
              <a:t>kepegawaian</a:t>
            </a:r>
            <a:endParaRPr lang="en-US" sz="1200" dirty="0">
              <a:latin typeface="Calibri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667002" y="5429264"/>
            <a:ext cx="976304" cy="182800"/>
            <a:chOff x="2667002" y="5486400"/>
            <a:chExt cx="1333500" cy="609600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000235" y="5486400"/>
              <a:ext cx="1000267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2667002" y="6096000"/>
              <a:ext cx="3332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 rot="10800000">
            <a:off x="2286000" y="4561198"/>
            <a:ext cx="4286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1390" y="4282883"/>
            <a:ext cx="2286032" cy="646315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latin typeface="Calibri"/>
              </a:rPr>
              <a:t>Pengembangan</a:t>
            </a:r>
            <a:r>
              <a:rPr lang="en-US" sz="1200" dirty="0">
                <a:latin typeface="Calibri"/>
              </a:rPr>
              <a:t> </a:t>
            </a:r>
            <a:r>
              <a:rPr lang="en-US" sz="1200" dirty="0" err="1">
                <a:latin typeface="Calibri"/>
              </a:rPr>
              <a:t>Sistem</a:t>
            </a:r>
            <a:r>
              <a:rPr lang="en-US" sz="1200" dirty="0">
                <a:latin typeface="Calibri"/>
              </a:rPr>
              <a:t> </a:t>
            </a:r>
            <a:r>
              <a:rPr lang="en-US" sz="1200" dirty="0" err="1">
                <a:latin typeface="Calibri"/>
              </a:rPr>
              <a:t>Informasi</a:t>
            </a:r>
            <a:r>
              <a:rPr lang="en-US" sz="1200" dirty="0">
                <a:latin typeface="Calibri"/>
              </a:rPr>
              <a:t> </a:t>
            </a:r>
            <a:r>
              <a:rPr lang="en-US" sz="1200" dirty="0" err="1">
                <a:latin typeface="Calibri"/>
              </a:rPr>
              <a:t>Kehadiran</a:t>
            </a:r>
            <a:r>
              <a:rPr lang="en-US" sz="1200" dirty="0">
                <a:latin typeface="Calibri"/>
              </a:rPr>
              <a:t>/</a:t>
            </a:r>
            <a:r>
              <a:rPr lang="en-US" sz="1200" dirty="0" err="1">
                <a:latin typeface="Calibri"/>
              </a:rPr>
              <a:t>presensi</a:t>
            </a:r>
            <a:r>
              <a:rPr lang="en-US" sz="1200" dirty="0">
                <a:latin typeface="Calibri"/>
              </a:rPr>
              <a:t> </a:t>
            </a:r>
            <a:r>
              <a:rPr lang="en-US" sz="1200" dirty="0" err="1">
                <a:latin typeface="Calibri"/>
              </a:rPr>
              <a:t>berbasis</a:t>
            </a:r>
            <a:r>
              <a:rPr lang="en-US" sz="1200" dirty="0">
                <a:latin typeface="Calibri"/>
              </a:rPr>
              <a:t> WEB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/>
              </a:rPr>
              <a:t>(Online BKN </a:t>
            </a:r>
            <a:r>
              <a:rPr lang="en-US" sz="1200" dirty="0" err="1">
                <a:latin typeface="Calibri"/>
              </a:rPr>
              <a:t>Pusat</a:t>
            </a:r>
            <a:r>
              <a:rPr lang="en-US" sz="1200" dirty="0">
                <a:latin typeface="Calibri"/>
              </a:rPr>
              <a:t> &amp; </a:t>
            </a:r>
            <a:r>
              <a:rPr lang="en-US" sz="1200" dirty="0" err="1">
                <a:latin typeface="Calibri"/>
              </a:rPr>
              <a:t>Kanreg</a:t>
            </a:r>
            <a:r>
              <a:rPr lang="en-US" sz="1200" dirty="0">
                <a:latin typeface="Calibri"/>
              </a:rPr>
              <a:t>)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143107" y="2590881"/>
            <a:ext cx="523895" cy="228198"/>
            <a:chOff x="2617203" y="2341278"/>
            <a:chExt cx="490019" cy="705068"/>
          </a:xfrm>
        </p:grpSpPr>
        <p:cxnSp>
          <p:nvCxnSpPr>
            <p:cNvPr id="36" name="Straight Connector 35"/>
            <p:cNvCxnSpPr/>
            <p:nvPr/>
          </p:nvCxnSpPr>
          <p:spPr>
            <a:xfrm flipH="1" flipV="1">
              <a:off x="2830855" y="2349742"/>
              <a:ext cx="276367" cy="6966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 flipV="1">
              <a:off x="2617203" y="2341278"/>
              <a:ext cx="216417" cy="84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0" y="2357430"/>
            <a:ext cx="2286000" cy="1015647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/>
              </a:rPr>
              <a:t>Pembangunan </a:t>
            </a:r>
            <a:r>
              <a:rPr lang="en-US" sz="1200" dirty="0" err="1">
                <a:latin typeface="Calibri"/>
              </a:rPr>
              <a:t>Sarana</a:t>
            </a:r>
            <a:r>
              <a:rPr lang="en-US" sz="1200" dirty="0">
                <a:latin typeface="Calibri"/>
              </a:rPr>
              <a:t> </a:t>
            </a:r>
            <a:r>
              <a:rPr lang="en-US" sz="1200" dirty="0" err="1">
                <a:latin typeface="Calibri"/>
              </a:rPr>
              <a:t>Layanan</a:t>
            </a:r>
            <a:r>
              <a:rPr lang="en-US" sz="1200" dirty="0">
                <a:latin typeface="Calibri"/>
              </a:rPr>
              <a:t> </a:t>
            </a:r>
            <a:r>
              <a:rPr lang="en-US" sz="1200" dirty="0" err="1">
                <a:latin typeface="Calibri"/>
              </a:rPr>
              <a:t>Kepegawaian</a:t>
            </a:r>
            <a:r>
              <a:rPr lang="en-US" sz="1200" dirty="0">
                <a:latin typeface="Calibri"/>
              </a:rPr>
              <a:t> </a:t>
            </a:r>
            <a:r>
              <a:rPr lang="en-US" sz="1200" dirty="0" err="1">
                <a:latin typeface="Calibri"/>
              </a:rPr>
              <a:t>Terpadu</a:t>
            </a:r>
            <a:r>
              <a:rPr lang="en-US" sz="1200" dirty="0">
                <a:latin typeface="Calibri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latin typeface="Calibri"/>
              </a:rPr>
              <a:t>di</a:t>
            </a:r>
            <a:r>
              <a:rPr lang="en-US" sz="1200" dirty="0">
                <a:latin typeface="Calibri"/>
              </a:rPr>
              <a:t> Kantor </a:t>
            </a:r>
            <a:r>
              <a:rPr lang="en-US" sz="1200" dirty="0" err="1">
                <a:latin typeface="Calibri"/>
              </a:rPr>
              <a:t>Pusat</a:t>
            </a:r>
            <a:r>
              <a:rPr lang="en-US" sz="1200" dirty="0">
                <a:latin typeface="Calibri"/>
              </a:rPr>
              <a:t> BKN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latin typeface="Calibri"/>
              </a:rPr>
              <a:t>meliputi</a:t>
            </a:r>
            <a:r>
              <a:rPr lang="en-US" sz="1200" dirty="0">
                <a:latin typeface="Calibri"/>
              </a:rPr>
              <a:t> </a:t>
            </a:r>
            <a:r>
              <a:rPr lang="en-US" sz="1200" dirty="0" err="1">
                <a:latin typeface="Calibri"/>
              </a:rPr>
              <a:t>Fisik</a:t>
            </a:r>
            <a:r>
              <a:rPr lang="en-US" sz="1200" dirty="0">
                <a:latin typeface="Calibri"/>
              </a:rPr>
              <a:t>, Hardware </a:t>
            </a:r>
            <a:r>
              <a:rPr lang="en-US" sz="1200" dirty="0" err="1">
                <a:latin typeface="Calibri"/>
              </a:rPr>
              <a:t>dan</a:t>
            </a:r>
            <a:r>
              <a:rPr lang="en-US" sz="1200" dirty="0">
                <a:latin typeface="Calibri"/>
              </a:rPr>
              <a:t> Software</a:t>
            </a:r>
          </a:p>
        </p:txBody>
      </p:sp>
      <p:grpSp>
        <p:nvGrpSpPr>
          <p:cNvPr id="41" name="Group 40"/>
          <p:cNvGrpSpPr/>
          <p:nvPr/>
        </p:nvGrpSpPr>
        <p:grpSpPr>
          <a:xfrm flipV="1">
            <a:off x="2643174" y="1468866"/>
            <a:ext cx="928694" cy="271935"/>
            <a:chOff x="3886200" y="1066800"/>
            <a:chExt cx="533400" cy="1219202"/>
          </a:xfrm>
        </p:grpSpPr>
        <p:cxnSp>
          <p:nvCxnSpPr>
            <p:cNvPr id="42" name="Straight Connector 41"/>
            <p:cNvCxnSpPr/>
            <p:nvPr/>
          </p:nvCxnSpPr>
          <p:spPr>
            <a:xfrm rot="5400000" flipH="1" flipV="1">
              <a:off x="3390900" y="1562102"/>
              <a:ext cx="12192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114800" y="1066800"/>
              <a:ext cx="304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/>
          <p:cNvSpPr/>
          <p:nvPr/>
        </p:nvSpPr>
        <p:spPr>
          <a:xfrm>
            <a:off x="642910" y="1214422"/>
            <a:ext cx="2286000" cy="830981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200" dirty="0">
                <a:latin typeface="Calibri"/>
              </a:rPr>
              <a:t>Pembangunan Sarana dan Prasarana pada 5 UPT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latin typeface="Calibri"/>
              </a:rPr>
              <a:t>Palu</a:t>
            </a:r>
            <a:r>
              <a:rPr lang="en-US" sz="1200" dirty="0">
                <a:latin typeface="Calibri"/>
              </a:rPr>
              <a:t>,  Ambon, Pontianak, </a:t>
            </a:r>
            <a:r>
              <a:rPr lang="en-US" sz="1200" dirty="0" err="1">
                <a:latin typeface="Calibri"/>
              </a:rPr>
              <a:t>Sorong</a:t>
            </a:r>
            <a:r>
              <a:rPr lang="en-US" sz="1200" dirty="0">
                <a:latin typeface="Calibri"/>
              </a:rPr>
              <a:t> </a:t>
            </a:r>
            <a:r>
              <a:rPr lang="en-US" sz="1200" dirty="0" err="1">
                <a:latin typeface="Calibri"/>
              </a:rPr>
              <a:t>dan</a:t>
            </a:r>
            <a:r>
              <a:rPr lang="en-US" sz="1200" dirty="0">
                <a:latin typeface="Calibri"/>
              </a:rPr>
              <a:t> Bengkulu</a:t>
            </a:r>
          </a:p>
        </p:txBody>
      </p:sp>
      <p:pic>
        <p:nvPicPr>
          <p:cNvPr id="38" name="Content Placeholder 7">
            <a:extLst>
              <a:ext uri="{FF2B5EF4-FFF2-40B4-BE49-F238E27FC236}">
                <a16:creationId xmlns:a16="http://schemas.microsoft.com/office/drawing/2014/main" id="{27F0FC05-6E5B-4145-A5FB-77D2DF4AF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100" y="1557144"/>
            <a:ext cx="5581720" cy="418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087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7C358-ECF6-DB44-A780-5AC482D6CED5}" type="slidenum">
              <a:rPr/>
              <a:pPr/>
              <a:t>6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43302" y="1468867"/>
            <a:ext cx="1551326" cy="112201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ectangle 18"/>
          <p:cNvSpPr/>
          <p:nvPr/>
        </p:nvSpPr>
        <p:spPr>
          <a:xfrm>
            <a:off x="7378392" y="2881533"/>
            <a:ext cx="1551326" cy="112201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Rectangle 21"/>
          <p:cNvSpPr/>
          <p:nvPr/>
        </p:nvSpPr>
        <p:spPr>
          <a:xfrm>
            <a:off x="6737769" y="4558023"/>
            <a:ext cx="1551326" cy="112201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E0D474E-E899-4E19-B004-A55CC43806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015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D" sz="3600" b="0" cap="none"/>
              <a:t>Program Prioritas Tahun 2018</a:t>
            </a:r>
            <a:endParaRPr lang="en-US" b="0" cap="none" dirty="0"/>
          </a:p>
        </p:txBody>
      </p:sp>
      <p:pic>
        <p:nvPicPr>
          <p:cNvPr id="12" name="Picture 11" descr="chart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584" y="929918"/>
            <a:ext cx="5837016" cy="53801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7C358-ECF6-DB44-A780-5AC482D6CED5}" type="slidenum">
              <a:rPr/>
              <a:pPr/>
              <a:t>7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43302" y="1468867"/>
            <a:ext cx="1551326" cy="112201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ectangle 18"/>
          <p:cNvSpPr/>
          <p:nvPr/>
        </p:nvSpPr>
        <p:spPr>
          <a:xfrm>
            <a:off x="7378392" y="2881533"/>
            <a:ext cx="1551326" cy="112201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Rectangle 21"/>
          <p:cNvSpPr/>
          <p:nvPr/>
        </p:nvSpPr>
        <p:spPr>
          <a:xfrm>
            <a:off x="6737769" y="4558023"/>
            <a:ext cx="1551326" cy="112201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E0D474E-E899-4E19-B004-A55CC43806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015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D" sz="3600" b="0" cap="none"/>
              <a:t>Gambaran SkematisKegiatan Biro Humas</a:t>
            </a:r>
            <a:endParaRPr lang="en-US" b="0" cap="none" dirty="0"/>
          </a:p>
        </p:txBody>
      </p:sp>
      <p:pic>
        <p:nvPicPr>
          <p:cNvPr id="8" name="Picture 7" descr="humas.png">
            <a:extLst>
              <a:ext uri="{FF2B5EF4-FFF2-40B4-BE49-F238E27FC236}">
                <a16:creationId xmlns:a16="http://schemas.microsoft.com/office/drawing/2014/main" id="{F8F766B1-6513-4614-AB48-F45F619BC8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b="8581"/>
          <a:stretch>
            <a:fillRect/>
          </a:stretch>
        </p:blipFill>
        <p:spPr>
          <a:xfrm>
            <a:off x="658060" y="1371600"/>
            <a:ext cx="7304840" cy="3984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FA9F0B6-39AD-4093-9B93-D1FF4ABCCE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4423348"/>
              </p:ext>
            </p:extLst>
          </p:nvPr>
        </p:nvGraphicFramePr>
        <p:xfrm>
          <a:off x="138223" y="1581888"/>
          <a:ext cx="2514600" cy="58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D748F83-9944-470C-8146-74AB9F7C64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9802652"/>
              </p:ext>
            </p:extLst>
          </p:nvPr>
        </p:nvGraphicFramePr>
        <p:xfrm>
          <a:off x="6231695" y="4398929"/>
          <a:ext cx="20574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16545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none"/>
              <a:t>Terima Kasih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263</Words>
  <Application>Microsoft Office PowerPoint</Application>
  <PresentationFormat>On-screen Show (4:3)</PresentationFormat>
  <Paragraphs>84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Book Antiqua</vt:lpstr>
      <vt:lpstr>Calibri</vt:lpstr>
      <vt:lpstr>Century Gothic</vt:lpstr>
      <vt:lpstr>Corbel</vt:lpstr>
      <vt:lpstr>Kozuka Gothic Pro M</vt:lpstr>
      <vt:lpstr>Office Theme</vt:lpstr>
      <vt:lpstr>Sekilas Biro Humas</vt:lpstr>
      <vt:lpstr>Badan Kepegawaian Negara*</vt:lpstr>
      <vt:lpstr>JPT Madya (Eselon I)</vt:lpstr>
      <vt:lpstr>JPT Pratama (Eselon II) di Bawah Settama</vt:lpstr>
      <vt:lpstr>PowerPoint Presentation</vt:lpstr>
      <vt:lpstr>Program Prioritas Tahun 2018</vt:lpstr>
      <vt:lpstr>Gambaran SkematisKegiatan Biro Humas</vt:lpstr>
      <vt:lpstr>Terima Kasih</vt:lpstr>
    </vt:vector>
  </TitlesOfParts>
  <Company>humas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Badan Kepegawaian Negara</dc:creator>
  <cp:lastModifiedBy>ridwan</cp:lastModifiedBy>
  <cp:revision>125</cp:revision>
  <dcterms:created xsi:type="dcterms:W3CDTF">2017-06-15T04:23:04Z</dcterms:created>
  <dcterms:modified xsi:type="dcterms:W3CDTF">2018-02-05T02:49:32Z</dcterms:modified>
</cp:coreProperties>
</file>