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63" d="100"/>
          <a:sy n="63" d="100"/>
        </p:scale>
        <p:origin x="1288" y="3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1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cxnSp>
        <p:nvCxnSpPr>
          <p:cNvPr id="3145728" name=""/>
          <p:cNvCxnSpPr>
            <a:cxnSpLocks/>
          </p:cNvCxnSpPr>
          <p:nvPr/>
        </p:nvCxnSpPr>
        <p:spPr>
          <a:xfrm rot="0">
            <a:off x="1463675" y="3549650"/>
            <a:ext cx="2971800" cy="1587"/>
          </a:xfrm>
          <a:prstGeom prst="line"/>
          <a:noFill/>
          <a:ln w="9525" cap="flat" cmpd="sng">
            <a:solidFill>
              <a:srgbClr val="FFFDF0">
                <a:alpha val="100000"/>
              </a:srgb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</p:cxnSp>
      <p:cxnSp>
        <p:nvCxnSpPr>
          <p:cNvPr id="3145729" name=""/>
          <p:cNvCxnSpPr>
            <a:cxnSpLocks/>
          </p:cNvCxnSpPr>
          <p:nvPr/>
        </p:nvCxnSpPr>
        <p:spPr>
          <a:xfrm rot="0">
            <a:off x="4708525" y="3549650"/>
            <a:ext cx="2971800" cy="1587"/>
          </a:xfrm>
          <a:prstGeom prst="line"/>
          <a:noFill/>
          <a:ln w="9525" cap="flat" cmpd="sng">
            <a:solidFill>
              <a:srgbClr val="FFFDF0">
                <a:alpha val="100000"/>
              </a:srgb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</p:cxnSp>
      <p:sp>
        <p:nvSpPr>
          <p:cNvPr id="1048581" name=""/>
          <p:cNvSpPr/>
          <p:nvPr/>
        </p:nvSpPr>
        <p:spPr>
          <a:xfrm rot="0">
            <a:off x="4540250" y="3525837"/>
            <a:ext cx="46037" cy="46037"/>
          </a:xfrm>
          <a:prstGeom prst="ellipse"/>
          <a:solidFill>
            <a:schemeClr val="accent2"/>
          </a:solidFill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584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85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8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b="0" dirty="0" sz="4800" lang="en-US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r="13500000" dist="254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7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algn="ctr" indent="0" marL="0">
              <a:buNone/>
              <a:defRPr baseline="0" sz="2200" spc="1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2" name="Title 1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cxnSp>
        <p:nvCxnSpPr>
          <p:cNvPr id="3145730" name=""/>
          <p:cNvCxnSpPr>
            <a:cxnSpLocks/>
          </p:cNvCxnSpPr>
          <p:nvPr/>
        </p:nvCxnSpPr>
        <p:spPr>
          <a:xfrm rot="0">
            <a:off x="685800" y="4916487"/>
            <a:ext cx="7924800" cy="4762"/>
          </a:xfrm>
          <a:prstGeom prst="line"/>
          <a:noFill/>
          <a:ln w="9525" cap="flat" cmpd="sng">
            <a:solidFill>
              <a:srgbClr val="E9E9E8">
                <a:alpha val="100000"/>
              </a:srgb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</p:cxnSp>
      <p:sp>
        <p:nvSpPr>
          <p:cNvPr id="1048646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47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48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indent="0" marL="0">
              <a:buNone/>
              <a:defRPr baseline="0" sz="2000" spc="1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b="0" dirty="0" sz="4800" lang="en-US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r="13500000" dist="254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cxnSp>
        <p:nvCxnSpPr>
          <p:cNvPr id="3145731" name=""/>
          <p:cNvCxnSpPr>
            <a:cxnSpLocks/>
          </p:cNvCxnSpPr>
          <p:nvPr/>
        </p:nvCxnSpPr>
        <p:spPr>
          <a:xfrm rot="0">
            <a:off x="563562" y="2179637"/>
            <a:ext cx="3748087" cy="1587"/>
          </a:xfrm>
          <a:prstGeom prst="line"/>
          <a:noFill/>
          <a:ln w="12700" cap="flat" cmpd="sng">
            <a:solidFill>
              <a:srgbClr val="FFFDF0">
                <a:alpha val="100000"/>
              </a:srgb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</p:cxnSp>
      <p:cxnSp>
        <p:nvCxnSpPr>
          <p:cNvPr id="3145732" name=""/>
          <p:cNvCxnSpPr>
            <a:cxnSpLocks/>
          </p:cNvCxnSpPr>
          <p:nvPr/>
        </p:nvCxnSpPr>
        <p:spPr>
          <a:xfrm rot="0">
            <a:off x="4754562" y="2179637"/>
            <a:ext cx="3749675" cy="1587"/>
          </a:xfrm>
          <a:prstGeom prst="line"/>
          <a:noFill/>
          <a:ln w="12700" cap="flat" cmpd="sng">
            <a:solidFill>
              <a:srgbClr val="FFFDF0">
                <a:alpha val="100000"/>
              </a:srgbClr>
            </a:solidFill>
            <a:prstDash val="solid"/>
            <a:round/>
          </a:ln>
          <a:effectLst>
            <a:outerShdw algn="tl" dir="0" dist="0" kx="0" sx="100000" sy="100000">
              <a:srgbClr val="000000">
                <a:alpha val="54999"/>
              </a:srgbClr>
            </a:outerShdw>
          </a:effectLst>
        </p:spPr>
      </p:cxnSp>
      <p:sp>
        <p:nvSpPr>
          <p:cNvPr id="1048653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54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55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660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algn="l" indent="0" marL="0">
              <a:spcBef>
                <a:spcPts val="0"/>
              </a:spcBef>
              <a:buNone/>
              <a:defRPr baseline="0" b="1" sz="2600">
                <a:solidFill>
                  <a:schemeClr val="tx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8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algn="l" indent="0" marL="0">
              <a:spcBef>
                <a:spcPts val="0"/>
              </a:spcBef>
              <a:buNone/>
              <a:defRPr b="1" sz="2600">
                <a:solidFill>
                  <a:schemeClr val="tx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indent="0" marL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baseline="0" b="1" sz="1800" spc="-5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baseline="0" b="1" sz="1800" spc="-5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algn="ctr" blurRad="88900" rotWithShape="0" sx="103000" sy="103000">
              <a:prstClr val="black">
                <a:alpha val="32000"/>
              </a:prstClr>
            </a:outerShdw>
            <a:softEdge rad="127000"/>
          </a:effectLst>
        </p:spPr>
        <p:txBody>
          <a:bodyPr anchor="t" anchorCtr="0" bIns="45720" compatLnSpc="1" lIns="91440" numCol="1" rIns="91440" tIns="45720" vert="horz" wrap="square">
            <a:prstTxWarp prst="textNoShape"/>
            <a:normAutofit/>
          </a:bodyPr>
          <a:lstStyle>
            <a:lvl1pPr indent="0" marL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</a:pPr>
            <a:r>
              <a:rPr baseline="0" b="0" cap="none" sz="3200" i="0" kern="1200" kumimoji="0" lang="en-US" noProof="0" normalizeH="0" spc="0" strike="noStrike" u="none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sz="3200" i="0" kern="1200" kumimoji="0" lang="en-US" noProof="0" normalizeH="0" spc="0" strike="noStrike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72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indent="0" marL="0">
              <a:lnSpc>
                <a:spcPct val="125000"/>
              </a:lnSpc>
              <a:spcAft>
                <a:spcPts val="1000"/>
              </a:spcAft>
              <a:buFontTx/>
              <a:buNone/>
              <a:defRPr b="0" sz="160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2">
            <a:alphaModFix amt="100000"/>
          </a:blip>
          <a:srcRect/>
          <a:stretch>
            <a:fillRect/>
          </a:stretch>
        </a:blipFill>
      </p:bgPr>
    </p:bg>
    <p:spTree>
      <p:nvGrpSpPr>
        <p:cNvPr id="1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body" sz="full" idx="1"/>
          </p:nvPr>
        </p:nvSpPr>
        <p:spPr>
          <a:xfrm rot="0">
            <a:off x="457200" y="1447800"/>
            <a:ext cx="8229600" cy="4678362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7" name=""/>
          <p:cNvSpPr/>
          <p:nvPr>
            <p:ph type="dt" sz="half" idx="2"/>
          </p:nvPr>
        </p:nvSpPr>
        <p:spPr>
          <a:xfrm rot="0">
            <a:off x="5791200" y="6203950"/>
            <a:ext cx="25908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chemeClr val="lt2"/>
                </a:solidFill>
                <a:latin typeface="Constantia" pitchFamily="18" charset="0"/>
              </a:rPr>
              <a:pPr eaLnBrk="1" hangingPunct="1" latinLnBrk="1" lvl="0"/>
            </a:fld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2133600" y="6203950"/>
            <a:ext cx="3581400" cy="38417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r" eaLnBrk="1" hangingPunct="1" latinLnBrk="1" lvl="0"/>
            <a:endParaRPr altLang="en-US" sz="12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8410575" y="6181725"/>
            <a:ext cx="609600" cy="457200"/>
          </a:xfrm>
          <a:prstGeom prst="rect"/>
          <a:noFill/>
          <a:ln>
            <a:noFill/>
          </a:ln>
        </p:spPr>
        <p:txBody>
          <a:bodyPr anchor="ctr" bIns="0" lIns="0" rIns="0" tIns="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34" charset="0"/>
              </a:defRPr>
            </a:lvl5pPr>
          </a:lstStyle>
          <a:p>
            <a:pPr algn="ctr" eaLnBrk="1" hangingPunct="1" latinLnBrk="1" lvl="0"/>
            <a:fld id="{566ABCEB-ACFC-4714-9973-3DA970169C29}" type="slidenum">
              <a:rPr altLang="en-US" sz="1600" lang="en-US">
                <a:solidFill>
                  <a:schemeClr val="lt2"/>
                </a:solidFill>
                <a:latin typeface="Constantia" pitchFamily="18" charset="0"/>
              </a:rPr>
              <a:pPr algn="ctr" eaLnBrk="1" hangingPunct="1" latinLnBrk="1" lvl="0"/>
            </a:fld>
            <a:endParaRPr altLang="en-US" sz="1600" lang="en-US">
              <a:solidFill>
                <a:schemeClr val="lt2"/>
              </a:solidFill>
              <a:latin typeface="Constantia" pitchFamily="18" charset="0"/>
            </a:endParaRPr>
          </a:p>
        </p:txBody>
      </p:sp>
      <p:sp>
        <p:nvSpPr>
          <p:cNvPr id="1048580" name=""/>
          <p:cNvSpPr/>
          <p:nvPr>
            <p:ph type="title" sz="full" idx="0"/>
          </p:nvPr>
        </p:nvSpPr>
        <p:spPr>
          <a:xfrm rot="0">
            <a:off x="457200" y="152400"/>
            <a:ext cx="8229600" cy="1219200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lvl="0"/>
            <a:r>
              <a:rPr altLang="en-US" lang="en-US"/>
              <a:t>Click to edit Master title style</a:t>
            </a: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dirty="0" sz="4200" kern="1200" lang="en-US" spc="-10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r="13500000" dist="254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algn="l" eaLnBrk="0" fontAlgn="base" hangingPunct="0" indent="-273050" marL="273050" rtl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73050" marL="639763" rtl="0">
        <a:spcBef>
          <a:spcPts val="300"/>
        </a:spcBef>
        <a:spcAft>
          <a:spcPct val="0"/>
        </a:spcAft>
        <a:buClr>
          <a:srgbClr val="6685BF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algn="l" eaLnBrk="0" fontAlgn="base" hangingPunct="0" indent="-228600" marL="1004888" rtl="0">
        <a:spcBef>
          <a:spcPts val="300"/>
        </a:spcBef>
        <a:spcAft>
          <a:spcPct val="0"/>
        </a:spcAft>
        <a:buClr>
          <a:srgbClr val="546E9F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28600" marL="1279525" rtl="0">
        <a:spcBef>
          <a:spcPts val="300"/>
        </a:spcBef>
        <a:spcAft>
          <a:spcPct val="0"/>
        </a:spcAft>
        <a:buClr>
          <a:srgbClr val="6685BF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28600" marL="1554163" rtl="0">
        <a:spcBef>
          <a:spcPts val="338"/>
        </a:spcBef>
        <a:spcAft>
          <a:spcPct val="0"/>
        </a:spcAft>
        <a:buClr>
          <a:srgbClr val="6685BF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828800" rtl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sz="17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2011680" rtl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286000" rtl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560320" rtl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250825" y="1700212"/>
          <a:ext cx="8569325" cy="4752975"/>
        </p:xfrm>
        <a:graphic>
          <a:graphicData uri="http://schemas.openxmlformats.org/drawingml/2006/table">
            <a:tbl>
              <a:tblPr/>
              <a:tblGrid>
                <a:gridCol w="484187"/>
                <a:gridCol w="3763962"/>
                <a:gridCol w="2233612"/>
                <a:gridCol w="2087562"/>
              </a:tblGrid>
              <a:tr h="782637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No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Kegiatan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Anggaran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Waktu Pelaksanaan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30200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1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Revew SOP Pelayanan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61987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2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Sosialisasi Sistim Layanan Kepegawaian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Rp 20.800.000,-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654175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3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Membuat Informasi monitoring Loket F Pusat Pelayanan Terpadu BKN melalui Gogle Doc alamat </a:t>
                      </a:r>
                      <a:r>
                        <a:rPr altLang="en-US" b="1" sz="2000" i="1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https://goo.gl/Gri23a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 s/d Desember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323975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4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Implementasi SMS Center Pelayanan Kenaikan Pangkat dan Mutasi No HP. 0878-8518-8410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 s/d Desember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20" name=""/>
          <p:cNvSpPr/>
          <p:nvPr/>
        </p:nvSpPr>
        <p:spPr>
          <a:xfrm rot="0">
            <a:off x="144462" y="-228283"/>
            <a:ext cx="8820150" cy="2034541"/>
          </a:xfrm>
          <a:prstGeom prst="rect"/>
          <a:noFill/>
          <a:ln>
            <a:noFill/>
          </a:ln>
        </p:spPr>
        <p:txBody>
          <a:bodyPr anchor="ctr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2000" lang="en-US">
              <a:latin typeface="Bookman Old Style" pitchFamily="18" charset="0"/>
              <a:ea typeface="Calibri" pitchFamily="34" charset="0"/>
            </a:endParaRPr>
          </a:p>
          <a:p>
            <a:pPr algn="ctr" eaLnBrk="1" hangingPunct="1" latinLnBrk="1" lvl="0"/>
            <a:r>
              <a:rPr altLang="en-US" b="1" sz="2800" lang="en-US">
                <a:latin typeface="Bookman Old Style" pitchFamily="18" charset="0"/>
                <a:ea typeface="Calibri" pitchFamily="34" charset="0"/>
              </a:rPr>
              <a:t>Direktorat </a:t>
            </a:r>
            <a:r>
              <a:rPr altLang="en-US" b="1" sz="2800" lang="en-US">
                <a:latin typeface="Bookman Old Style" pitchFamily="18" charset="0"/>
                <a:ea typeface="Calibri" pitchFamily="34" charset="0"/>
              </a:rPr>
              <a:t>Pengadaan dan </a:t>
            </a:r>
            <a:r>
              <a:rPr altLang="en-US" b="1" sz="2800" lang="en-US">
                <a:latin typeface="Bookman Old Style" pitchFamily="18" charset="0"/>
                <a:ea typeface="Calibri" pitchFamily="34" charset="0"/>
              </a:rPr>
              <a:t>Kepangkatan</a:t>
            </a:r>
          </a:p>
          <a:p>
            <a:pPr eaLnBrk="1" hangingPunct="1" latinLnBrk="1" lvl="0"/>
            <a:endParaRPr altLang="en-US" sz="2000" lang="zh-CN"/>
          </a:p>
          <a:p>
            <a:pPr lvl="0"/>
            <a:r>
              <a:rPr altLang="en-US" sz="2000" lang="en-US">
                <a:latin typeface="Bookman Old Style" pitchFamily="18" charset="0"/>
                <a:ea typeface="Calibri" pitchFamily="34" charset="0"/>
              </a:rPr>
              <a:t>Inovasi	:	Peningkatan Pelayanan melalui Optimalisasi Pusat Pelayanan Terpadu BKN</a:t>
            </a:r>
          </a:p>
          <a:p>
            <a:pPr lvl="0"/>
            <a:endParaRPr altLang="en-US" sz="2000" lang="zh-CN"/>
          </a:p>
        </p:txBody>
      </p:sp>
      <p:sp>
        <p:nvSpPr>
          <p:cNvPr id="1048621" name=""/>
          <p:cNvSpPr txBox="1"/>
          <p:nvPr/>
        </p:nvSpPr>
        <p:spPr>
          <a:xfrm rot="0">
            <a:off x="7092950" y="6092825"/>
            <a:ext cx="1808480" cy="396240"/>
          </a:xfrm>
          <a:prstGeom prst="rect"/>
          <a:noFill/>
          <a:ln>
            <a:noFill/>
          </a:ln>
        </p:spPr>
        <p:txBody>
          <a:bodyPr anchor="t" bIns="45720" lIns="91440" rIns="91440" tIns="4572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000" lang="en-US">
                <a:latin typeface="Constantia" pitchFamily="18" charset="0"/>
              </a:rPr>
              <a:t>Lanjutan  5......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250825" y="981075"/>
          <a:ext cx="8569325" cy="5292725"/>
        </p:xfrm>
        <a:graphic>
          <a:graphicData uri="http://schemas.openxmlformats.org/drawingml/2006/table">
            <a:tbl>
              <a:tblPr/>
              <a:tblGrid>
                <a:gridCol w="484187"/>
                <a:gridCol w="4124325"/>
                <a:gridCol w="1744662"/>
                <a:gridCol w="2216150"/>
              </a:tblGrid>
              <a:tr h="720725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No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Kegiatan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Anggaran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Waktu Pelaksanaan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43200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5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Pengiriman SK Ke Instansi Pusat oleh petugas Direktorat Pengadaan dan Kepangkatan jika setelah 3 X 24 jam telah diinformasikan melalui web alamat </a:t>
                      </a:r>
                      <a:r>
                        <a:rPr altLang="en-US" b="1" sz="2000" i="1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https://goo.gl/Gri23a 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tidak diambil oleh petugas penghubung instasi di loket F pusat layanan terpadu BKN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 s/d Desember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28800"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6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Implementasi Pilot Projek KPO peper less (Kementerian Hukum dan HAN, Kementerian PAN dan RB, Kementerian PUPR, Kementerian Keuangan, Mahkhamah Agung, BPPT)</a:t>
                      </a:r>
                    </a:p>
                  </a:txBody>
                  <a:tcPr marL="45535" marR="45535" marT="0" marB="0" anchor="t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-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tabLst>
                          <a:tab algn="l" pos="1619250"/>
                        </a:tabLst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Bookman Old Style" pitchFamily="18" charset="0"/>
                          <a:ea typeface="Calibri" pitchFamily="34" charset="0"/>
                        </a:rPr>
                        <a:t>Januari 2017 s/d Desember 2017</a:t>
                      </a:r>
                    </a:p>
                  </a:txBody>
                  <a:tcPr marL="45535" marR="45535" marT="0" marB="0" anchor="ctr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3" name=""/>
          <p:cNvSpPr txBox="1"/>
          <p:nvPr/>
        </p:nvSpPr>
        <p:spPr>
          <a:xfrm rot="0">
            <a:off x="179387" y="333375"/>
            <a:ext cx="1414779" cy="396240"/>
          </a:xfrm>
          <a:prstGeom prst="rect"/>
          <a:noFill/>
          <a:ln>
            <a:noFill/>
          </a:ln>
        </p:spPr>
        <p:txBody>
          <a:bodyPr anchor="t" bIns="45720" lIns="91440" rIns="91440" tIns="4572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2000" lang="en-US">
                <a:latin typeface="Constantia" pitchFamily="18" charset="0"/>
              </a:rPr>
              <a:t>Lanjutan 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FFF39D"/>
      </a:dk2>
      <a:lt2>
        <a:srgbClr val="575F6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D2611C"/>
      </a:hlink>
      <a:folHlink>
        <a:srgbClr val="3B435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FFF39D"/>
        </a:dk2>
        <a:lt2>
          <a:srgbClr val="575F6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D2611C"/>
        </a:hlink>
        <a:folHlink>
          <a:srgbClr val="3B435B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DITPKASN-1</dc:creator>
  <cp:lastModifiedBy>Microsoft account</cp:lastModifiedBy>
  <dcterms:created xsi:type="dcterms:W3CDTF">2017-01-04T00:39:49Z</dcterms:created>
  <dcterms:modified xsi:type="dcterms:W3CDTF">2017-01-05T00:07:17Z</dcterms:modified>
</cp:coreProperties>
</file>