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1" r:id="rId6"/>
    <p:sldId id="265" r:id="rId7"/>
    <p:sldId id="262" r:id="rId8"/>
    <p:sldId id="263" r:id="rId9"/>
    <p:sldId id="260" r:id="rId10"/>
    <p:sldId id="266" r:id="rId1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AEA"/>
    <a:srgbClr val="FFFFEB"/>
    <a:srgbClr val="FFE5E5"/>
    <a:srgbClr val="FFB9B9"/>
    <a:srgbClr val="FF7171"/>
    <a:srgbClr val="FFFFD5"/>
    <a:srgbClr val="FFFFAF"/>
    <a:srgbClr val="9FFFCA"/>
    <a:srgbClr val="00F6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B8E0BA8D-1E6E-45C0-A2BD-02B64CA29A2C}" type="datetimeFigureOut">
              <a:rPr lang="id-ID" smtClean="0"/>
              <a:t>03/01/2017</a:t>
            </a:fld>
            <a:endParaRPr lang="id-ID"/>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0ECC415-2D8A-45EC-A441-A12210C3C9A2}" type="slidenum">
              <a:rPr lang="id-ID" smtClean="0"/>
              <a:t>‹#›</a:t>
            </a:fld>
            <a:endParaRPr lang="id-ID"/>
          </a:p>
        </p:txBody>
      </p:sp>
    </p:spTree>
    <p:extLst>
      <p:ext uri="{BB962C8B-B14F-4D97-AF65-F5344CB8AC3E}">
        <p14:creationId xmlns:p14="http://schemas.microsoft.com/office/powerpoint/2010/main" val="27178126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AD531B4-C894-4EAE-9F58-0CD1579BE3E0}" type="datetimeFigureOut">
              <a:rPr lang="id-ID" smtClean="0"/>
              <a:t>03/01/2017</a:t>
            </a:fld>
            <a:endParaRPr lang="id-ID"/>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696C334-3E35-4AB1-9CCA-A13E4F2C8B46}" type="slidenum">
              <a:rPr lang="id-ID" smtClean="0"/>
              <a:t>‹#›</a:t>
            </a:fld>
            <a:endParaRPr lang="id-ID"/>
          </a:p>
        </p:txBody>
      </p:sp>
    </p:spTree>
    <p:extLst>
      <p:ext uri="{BB962C8B-B14F-4D97-AF65-F5344CB8AC3E}">
        <p14:creationId xmlns:p14="http://schemas.microsoft.com/office/powerpoint/2010/main" val="336154855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125374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160442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3403485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3728185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188845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1334268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3908062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3890078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1073886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Tree>
    <p:extLst>
      <p:ext uri="{BB962C8B-B14F-4D97-AF65-F5344CB8AC3E}">
        <p14:creationId xmlns:p14="http://schemas.microsoft.com/office/powerpoint/2010/main" val="373352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1FBFF1-A6B9-453D-8749-C4E7905C091C}"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0CDF2-7CCF-4742-BA22-67ADED21AE44}"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6FAD3-8C5D-40EE-AC0A-834F49FCEDB8}"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ABE1C7-663A-4ADC-9C9A-CBE71E2E27BE}"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50E54-A289-4D09-BC39-330296E888EC}"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822F2-1AEA-41DD-8C11-CCB8637479E5}"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10181B-4D4D-48EC-9556-4073A6BCDB9E}"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009AA0-9089-4407-B8C6-725E4B84DD2C}"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A0F5F8-99E0-4114-A014-B3AB308D310F}"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E35FF6-EBDD-47AD-B5CA-8CE31D7267D2}" type="datetime1">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C12B62-3A68-4B41-BFCD-3B56087732BE}" type="datetime1">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36BBB3-7F4D-4798-B0DE-623CBD16D0E9}" type="datetime1">
              <a:rPr lang="en-US" smtClean="0"/>
              <a:t>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2CE667-287F-43D1-8D2A-EDA21BAC9A6E}" type="datetime1">
              <a:rPr lang="en-US" smtClean="0"/>
              <a:t>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E7229-C6D4-454B-BFA1-85548122BC0E}" type="datetime1">
              <a:rPr lang="en-US" smtClean="0"/>
              <a:t>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59C75-FFE0-4F9A-96BE-DDB2CF6C7841}" type="datetime1">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C3104-B023-4938-B914-96E558250E8E}" type="datetime1">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53AA1A-05CF-4ABF-B091-BC3CC1A976FC}" type="datetime1">
              <a:rPr lang="en-US" smtClean="0"/>
              <a:t>1/3/2017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ASOKAYA</a:t>
            </a:r>
            <a:endParaRPr lang="en-AU" dirty="0"/>
          </a:p>
        </p:txBody>
      </p:sp>
      <p:sp>
        <p:nvSpPr>
          <p:cNvPr id="3" name="Subtitle 2"/>
          <p:cNvSpPr>
            <a:spLocks noGrp="1"/>
          </p:cNvSpPr>
          <p:nvPr>
            <p:ph type="subTitle" idx="1"/>
          </p:nvPr>
        </p:nvSpPr>
        <p:spPr/>
        <p:txBody>
          <a:bodyPr/>
          <a:lstStyle/>
          <a:p>
            <a:r>
              <a:rPr lang="id-ID" dirty="0" smtClean="0"/>
              <a:t>APLIKASI SENTRAL OPERASIONAL KANTOR MAYA</a:t>
            </a:r>
            <a:endParaRPr lang="en-AU" dirty="0"/>
          </a:p>
        </p:txBody>
      </p:sp>
      <p:pic>
        <p:nvPicPr>
          <p:cNvPr id="6146" name="Picture 2" descr="http://kanreg13bknaceh.com/view/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684" y="259888"/>
            <a:ext cx="3409097"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594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4660" y="3234247"/>
            <a:ext cx="2960596" cy="544830"/>
          </a:xfrm>
        </p:spPr>
        <p:txBody>
          <a:bodyPr>
            <a:normAutofit fontScale="90000"/>
          </a:bodyPr>
          <a:lstStyle/>
          <a:p>
            <a:r>
              <a:rPr lang="id-ID" dirty="0" smtClean="0"/>
              <a:t>TERIMA KASIH</a:t>
            </a:r>
            <a:endParaRPr lang="en-AU" dirty="0"/>
          </a:p>
        </p:txBody>
      </p:sp>
      <p:pic>
        <p:nvPicPr>
          <p:cNvPr id="4" name="Picture 2" descr="http://kanreg13bknaceh.com/view/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0410" y="1584960"/>
            <a:ext cx="3409097"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597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PENDAHULUAN</a:t>
            </a:r>
            <a:endParaRPr lang="en-AU" dirty="0"/>
          </a:p>
        </p:txBody>
      </p:sp>
      <p:sp>
        <p:nvSpPr>
          <p:cNvPr id="3" name="Content Placeholder 2"/>
          <p:cNvSpPr>
            <a:spLocks noGrp="1"/>
          </p:cNvSpPr>
          <p:nvPr>
            <p:ph idx="1"/>
          </p:nvPr>
        </p:nvSpPr>
        <p:spPr>
          <a:xfrm>
            <a:off x="677334" y="1270000"/>
            <a:ext cx="8596668" cy="3880773"/>
          </a:xfrm>
        </p:spPr>
        <p:txBody>
          <a:bodyPr/>
          <a:lstStyle/>
          <a:p>
            <a:r>
              <a:rPr lang="id-ID" dirty="0" smtClean="0"/>
              <a:t>Asokaya adalah sebuah </a:t>
            </a:r>
            <a:r>
              <a:rPr lang="id-ID" dirty="0"/>
              <a:t>sistem aplikasi </a:t>
            </a:r>
            <a:r>
              <a:rPr lang="id-ID" dirty="0" smtClean="0"/>
              <a:t>bertujuan guna memangkas alur </a:t>
            </a:r>
            <a:r>
              <a:rPr lang="id-ID" dirty="0"/>
              <a:t>dalam proses pengusulan pelayanan kepada BKN, aplikasi ini berbasis WEB sehingga dapat diakses secara online dan tidak membutuhkan spesifikasi perangkat khusus pada level pengguna (client) dalam hal ini </a:t>
            </a:r>
            <a:r>
              <a:rPr lang="id-ID" dirty="0" smtClean="0"/>
              <a:t>BKD/BKPP/Biro Kepegawaian</a:t>
            </a:r>
          </a:p>
          <a:p>
            <a:r>
              <a:rPr lang="id-ID" dirty="0" smtClean="0"/>
              <a:t>Aplikasi ini adalah bentuk lain dari PPT (Pusat Pelayanan Terpadu) yang dirancang agar dapat mensetralisasi data pelayanan yang masuk ke Kanreg XIII untuk selanjutnya disalurkan ke bidang terkait, dengan ini seluruh data pelayanan dapat dipantau secara langsung mulai dari level pimpinan hingga pegawai yang bersangkutan.</a:t>
            </a:r>
            <a:endParaRPr lang="en-AU" dirty="0"/>
          </a:p>
        </p:txBody>
      </p:sp>
    </p:spTree>
    <p:extLst>
      <p:ext uri="{BB962C8B-B14F-4D97-AF65-F5344CB8AC3E}">
        <p14:creationId xmlns:p14="http://schemas.microsoft.com/office/powerpoint/2010/main" val="3027355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a:t>
            </a:r>
            <a:endParaRPr lang="en-AU" dirty="0"/>
          </a:p>
        </p:txBody>
      </p:sp>
      <p:sp>
        <p:nvSpPr>
          <p:cNvPr id="3" name="Content Placeholder 2"/>
          <p:cNvSpPr>
            <a:spLocks noGrp="1"/>
          </p:cNvSpPr>
          <p:nvPr>
            <p:ph idx="1"/>
          </p:nvPr>
        </p:nvSpPr>
        <p:spPr>
          <a:xfrm>
            <a:off x="677334" y="1270000"/>
            <a:ext cx="8596668" cy="3880773"/>
          </a:xfrm>
        </p:spPr>
        <p:txBody>
          <a:bodyPr/>
          <a:lstStyle/>
          <a:p>
            <a:r>
              <a:rPr lang="id-ID" dirty="0"/>
              <a:t>Memangkas birokrasi alur pengusulan </a:t>
            </a:r>
            <a:r>
              <a:rPr lang="id-ID" dirty="0" smtClean="0"/>
              <a:t>berkas</a:t>
            </a:r>
          </a:p>
          <a:p>
            <a:r>
              <a:rPr lang="id-ID" dirty="0"/>
              <a:t>Meminimalisir penggunaan kertas dengan harapan secara perlahan dapat menghilangkan sama sekali penggunaan kertas dalam alur INPUT dan </a:t>
            </a:r>
            <a:r>
              <a:rPr lang="id-ID" dirty="0" smtClean="0"/>
              <a:t>PROSES</a:t>
            </a:r>
          </a:p>
          <a:p>
            <a:r>
              <a:rPr lang="id-ID" dirty="0"/>
              <a:t>Menghilangkan sebagian persyaratan yang sifatnya tidak berubah seperti SK CPNS, SK PNS dll</a:t>
            </a:r>
            <a:r>
              <a:rPr lang="id-ID" dirty="0" smtClean="0"/>
              <a:t>.</a:t>
            </a:r>
          </a:p>
          <a:p>
            <a:r>
              <a:rPr lang="id-ID" dirty="0"/>
              <a:t>Menghindari pengurusan yang berbelit dan harus datang berkali-kali guna melengkapi berkas yang kurang.</a:t>
            </a:r>
            <a:endParaRPr lang="en-AU" dirty="0"/>
          </a:p>
          <a:p>
            <a:r>
              <a:rPr lang="id-ID" dirty="0"/>
              <a:t>Membantu menyempurnakan arsip dokumen elektronik pada Tata Naskah</a:t>
            </a:r>
            <a:r>
              <a:rPr lang="id-ID" dirty="0" smtClean="0"/>
              <a:t>.</a:t>
            </a:r>
          </a:p>
          <a:p>
            <a:r>
              <a:rPr lang="id-ID" dirty="0"/>
              <a:t>Mewujudkan pelayanan yang transparan, sehingga BKD/BKPP dan Pegawai yang bersangkutan dapat memantau status pengurusan berkasnya melalui website resmi Kantor Regional XIII BKN Aceh.</a:t>
            </a:r>
            <a:endParaRPr lang="id-ID" dirty="0" smtClean="0"/>
          </a:p>
        </p:txBody>
      </p:sp>
    </p:spTree>
    <p:extLst>
      <p:ext uri="{BB962C8B-B14F-4D97-AF65-F5344CB8AC3E}">
        <p14:creationId xmlns:p14="http://schemas.microsoft.com/office/powerpoint/2010/main" val="464195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289560"/>
            <a:ext cx="8596668" cy="1320800"/>
          </a:xfrm>
        </p:spPr>
        <p:txBody>
          <a:bodyPr/>
          <a:lstStyle/>
          <a:p>
            <a:r>
              <a:rPr lang="id-ID" dirty="0" smtClean="0"/>
              <a:t>ALUR PROSES</a:t>
            </a:r>
            <a:endParaRPr lang="en-AU" dirty="0"/>
          </a:p>
        </p:txBody>
      </p:sp>
      <p:pic>
        <p:nvPicPr>
          <p:cNvPr id="2088" name="Picture 40" descr="desk, office, working, workplac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77334" y="1215072"/>
            <a:ext cx="1276985" cy="121920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733351" y="2720720"/>
            <a:ext cx="4673039" cy="3231654"/>
          </a:xfrm>
          <a:prstGeom prst="rect">
            <a:avLst/>
          </a:prstGeom>
          <a:noFill/>
        </p:spPr>
        <p:txBody>
          <a:bodyPr wrap="square" rtlCol="0">
            <a:spAutoFit/>
          </a:bodyPr>
          <a:lstStyle/>
          <a:p>
            <a:r>
              <a:rPr lang="id-ID" b="1" dirty="0"/>
              <a:t>Admin BKD menginput usul pelayanan:</a:t>
            </a:r>
            <a:endParaRPr lang="en-AU" b="1" dirty="0"/>
          </a:p>
          <a:p>
            <a:pPr marL="285750" lvl="0" indent="-285750">
              <a:buFont typeface="Arial" panose="020B0604020202020204" pitchFamily="34" charset="0"/>
              <a:buChar char="•"/>
            </a:pPr>
            <a:r>
              <a:rPr lang="id-ID" dirty="0"/>
              <a:t>No Usul</a:t>
            </a:r>
            <a:endParaRPr lang="en-AU" dirty="0"/>
          </a:p>
          <a:p>
            <a:pPr marL="285750" lvl="0" indent="-285750">
              <a:buFont typeface="Arial" panose="020B0604020202020204" pitchFamily="34" charset="0"/>
              <a:buChar char="•"/>
            </a:pPr>
            <a:r>
              <a:rPr lang="id-ID" dirty="0"/>
              <a:t>Listing Pegawai</a:t>
            </a:r>
            <a:endParaRPr lang="en-AU" dirty="0"/>
          </a:p>
          <a:p>
            <a:pPr marL="285750" lvl="0" indent="-285750">
              <a:buFont typeface="Arial" panose="020B0604020202020204" pitchFamily="34" charset="0"/>
              <a:buChar char="•"/>
            </a:pPr>
            <a:r>
              <a:rPr lang="id-ID" dirty="0"/>
              <a:t>Scan Persyaratan Tetap *</a:t>
            </a:r>
            <a:endParaRPr lang="en-AU" dirty="0"/>
          </a:p>
          <a:p>
            <a:pPr marL="285750" lvl="0" indent="-285750">
              <a:buFont typeface="Arial" panose="020B0604020202020204" pitchFamily="34" charset="0"/>
              <a:buChar char="•"/>
            </a:pPr>
            <a:r>
              <a:rPr lang="id-ID" dirty="0"/>
              <a:t>Scan Persyaratan Berubah **</a:t>
            </a:r>
            <a:endParaRPr lang="en-AU" dirty="0"/>
          </a:p>
          <a:p>
            <a:pPr marL="285750" lvl="0" indent="-285750">
              <a:buFont typeface="Arial" panose="020B0604020202020204" pitchFamily="34" charset="0"/>
              <a:buChar char="•"/>
            </a:pPr>
            <a:r>
              <a:rPr lang="id-ID" dirty="0"/>
              <a:t>Kirim Ke Kanreg</a:t>
            </a:r>
            <a:endParaRPr lang="en-AU" dirty="0"/>
          </a:p>
          <a:p>
            <a:r>
              <a:rPr lang="id-ID" dirty="0"/>
              <a:t>-----------------------------------</a:t>
            </a:r>
            <a:endParaRPr lang="en-AU" dirty="0"/>
          </a:p>
          <a:p>
            <a:r>
              <a:rPr lang="id-ID" sz="1200" dirty="0"/>
              <a:t>*)   </a:t>
            </a:r>
            <a:r>
              <a:rPr lang="id-ID" sz="1200" b="1" dirty="0"/>
              <a:t>Dokumen tetap</a:t>
            </a:r>
            <a:r>
              <a:rPr lang="id-ID" sz="1200" dirty="0"/>
              <a:t> seperti SK CPNS, SK PNS dll(proses ini hanya dilakukan saat pertama kali melakukan proses pelayanan, untuk pelayanan selanjutnya hanya perlu melampirkan dokumen yang sifatnya berubah)</a:t>
            </a:r>
            <a:endParaRPr lang="en-AU" sz="1200" dirty="0"/>
          </a:p>
          <a:p>
            <a:r>
              <a:rPr lang="id-ID" sz="1200" dirty="0"/>
              <a:t>**) </a:t>
            </a:r>
            <a:r>
              <a:rPr lang="id-ID" sz="1200" b="1" dirty="0"/>
              <a:t>Dokumen berubah</a:t>
            </a:r>
            <a:r>
              <a:rPr lang="id-ID" sz="1200" dirty="0"/>
              <a:t> seperti SKP, DUPAK dll</a:t>
            </a:r>
            <a:endParaRPr lang="en-AU" sz="1200" dirty="0"/>
          </a:p>
          <a:p>
            <a:endParaRPr lang="en-AU" dirty="0"/>
          </a:p>
        </p:txBody>
      </p:sp>
      <p:pic>
        <p:nvPicPr>
          <p:cNvPr id="2090" name="Picture 42" descr="scanner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7334" y="1584546"/>
            <a:ext cx="914400" cy="914401"/>
          </a:xfrm>
          <a:prstGeom prst="rect">
            <a:avLst/>
          </a:prstGeom>
          <a:noFill/>
          <a:extLst>
            <a:ext uri="{909E8E84-426E-40DD-AFC4-6F175D3DCCD1}">
              <a14:hiddenFill xmlns:a14="http://schemas.microsoft.com/office/drawing/2010/main">
                <a:solidFill>
                  <a:srgbClr val="FFFFFF"/>
                </a:solidFill>
              </a14:hiddenFill>
            </a:ext>
          </a:extLst>
        </p:spPr>
      </p:pic>
      <p:pic>
        <p:nvPicPr>
          <p:cNvPr id="2092" name="Picture 44" descr="certificate, contract, degree, diploma, document, license, patent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5944" y="1145741"/>
            <a:ext cx="1604745" cy="1604746"/>
          </a:xfrm>
          <a:prstGeom prst="rect">
            <a:avLst/>
          </a:prstGeom>
          <a:noFill/>
          <a:extLst>
            <a:ext uri="{909E8E84-426E-40DD-AFC4-6F175D3DCCD1}">
              <a14:hiddenFill xmlns:a14="http://schemas.microsoft.com/office/drawing/2010/main">
                <a:solidFill>
                  <a:srgbClr val="FFFFFF"/>
                </a:solidFill>
              </a14:hiddenFill>
            </a:ext>
          </a:extLst>
        </p:spPr>
      </p:pic>
      <p:pic>
        <p:nvPicPr>
          <p:cNvPr id="2094" name="Picture 46" descr="document, file, pdf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8530" y="1215072"/>
            <a:ext cx="896047" cy="89604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6" descr="document, file, pdf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930" y="1367472"/>
            <a:ext cx="896047" cy="896048"/>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6" descr="document, file, pdf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83330" y="1519872"/>
            <a:ext cx="896047" cy="89604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6" descr="document, file, pdf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5730" y="1672272"/>
            <a:ext cx="896047" cy="896048"/>
          </a:xfrm>
          <a:prstGeom prst="rect">
            <a:avLst/>
          </a:prstGeom>
          <a:noFill/>
          <a:extLst>
            <a:ext uri="{909E8E84-426E-40DD-AFC4-6F175D3DCCD1}">
              <a14:hiddenFill xmlns:a14="http://schemas.microsoft.com/office/drawing/2010/main">
                <a:solidFill>
                  <a:srgbClr val="FFFFFF"/>
                </a:solidFill>
              </a14:hiddenFill>
            </a:ext>
          </a:extLst>
        </p:spPr>
      </p:pic>
      <p:cxnSp>
        <p:nvCxnSpPr>
          <p:cNvPr id="30" name="Straight Connector 29"/>
          <p:cNvCxnSpPr/>
          <p:nvPr/>
        </p:nvCxnSpPr>
        <p:spPr>
          <a:xfrm>
            <a:off x="5875020" y="822960"/>
            <a:ext cx="0" cy="5474970"/>
          </a:xfrm>
          <a:prstGeom prst="line">
            <a:avLst/>
          </a:prstGeom>
        </p:spPr>
        <p:style>
          <a:lnRef idx="3">
            <a:schemeClr val="accent4"/>
          </a:lnRef>
          <a:fillRef idx="0">
            <a:schemeClr val="accent4"/>
          </a:fillRef>
          <a:effectRef idx="2">
            <a:schemeClr val="accent4"/>
          </a:effectRef>
          <a:fontRef idx="minor">
            <a:schemeClr val="tx1"/>
          </a:fontRef>
        </p:style>
      </p:cxnSp>
      <p:pic>
        <p:nvPicPr>
          <p:cNvPr id="43" name="Picture 40" descr="desk, office, working, workplac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0315" y="1145741"/>
            <a:ext cx="1267385" cy="1219201"/>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6" descr="document, file, pdf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58426" y="1032905"/>
            <a:ext cx="896047" cy="896048"/>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6" descr="document, file, pdf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63226" y="1337705"/>
            <a:ext cx="896047" cy="896048"/>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6" descr="document, file, pdf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15626" y="1490105"/>
            <a:ext cx="896047" cy="896048"/>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6100902" y="2649438"/>
            <a:ext cx="5649137" cy="646331"/>
          </a:xfrm>
          <a:prstGeom prst="rect">
            <a:avLst/>
          </a:prstGeom>
          <a:pattFill prst="narHorz">
            <a:fgClr>
              <a:srgbClr val="92D050"/>
            </a:fgClr>
            <a:bgClr>
              <a:schemeClr val="bg1"/>
            </a:bgClr>
          </a:pattFill>
        </p:spPr>
        <p:txBody>
          <a:bodyPr wrap="square" rtlCol="0">
            <a:spAutoFit/>
          </a:bodyPr>
          <a:lstStyle/>
          <a:p>
            <a:r>
              <a:rPr lang="id-ID" dirty="0"/>
              <a:t>Admin Kanreg memeriksa kelengkapan Dokumen Elektronik (Tetap/Berubah</a:t>
            </a:r>
            <a:r>
              <a:rPr lang="id-ID" dirty="0" smtClean="0"/>
              <a:t>)</a:t>
            </a:r>
            <a:endParaRPr lang="en-AU" dirty="0"/>
          </a:p>
        </p:txBody>
      </p:sp>
      <p:sp>
        <p:nvSpPr>
          <p:cNvPr id="50" name="TextBox 49"/>
          <p:cNvSpPr txBox="1"/>
          <p:nvPr/>
        </p:nvSpPr>
        <p:spPr>
          <a:xfrm>
            <a:off x="6100901" y="4311987"/>
            <a:ext cx="5649137" cy="1477328"/>
          </a:xfrm>
          <a:prstGeom prst="rect">
            <a:avLst/>
          </a:prstGeom>
          <a:pattFill prst="narHorz">
            <a:fgClr>
              <a:srgbClr val="92D050"/>
            </a:fgClr>
            <a:bgClr>
              <a:schemeClr val="bg1"/>
            </a:bgClr>
          </a:pattFill>
        </p:spPr>
        <p:txBody>
          <a:bodyPr wrap="square" rtlCol="0">
            <a:spAutoFit/>
          </a:bodyPr>
          <a:lstStyle/>
          <a:p>
            <a:pPr marL="342900" lvl="0" indent="-342900">
              <a:buFont typeface="+mj-lt"/>
              <a:buAutoNum type="arabicPeriod"/>
            </a:pPr>
            <a:r>
              <a:rPr lang="id-ID" dirty="0"/>
              <a:t>Admin Kanreg membuat penomoran agenda</a:t>
            </a:r>
            <a:endParaRPr lang="en-AU" dirty="0"/>
          </a:p>
          <a:p>
            <a:pPr marL="342900" lvl="0" indent="-342900">
              <a:buFont typeface="+mj-lt"/>
              <a:buAutoNum type="arabicPeriod"/>
            </a:pPr>
            <a:r>
              <a:rPr lang="id-ID" dirty="0"/>
              <a:t>Tim Teknis Memproses di SAPK atau Aplikasi Pendukung Seperti Karis Karsu</a:t>
            </a:r>
            <a:endParaRPr lang="en-AU" dirty="0"/>
          </a:p>
          <a:p>
            <a:pPr marL="342900" lvl="0" indent="-342900">
              <a:buFont typeface="+mj-lt"/>
              <a:buAutoNum type="arabicPeriod"/>
            </a:pPr>
            <a:r>
              <a:rPr lang="id-ID" dirty="0"/>
              <a:t>Proses </a:t>
            </a:r>
            <a:r>
              <a:rPr lang="id-ID" dirty="0" smtClean="0"/>
              <a:t>Cetak dan Penandatangan</a:t>
            </a:r>
            <a:endParaRPr lang="en-AU" dirty="0"/>
          </a:p>
          <a:p>
            <a:pPr marL="342900" lvl="0" indent="-342900">
              <a:buFont typeface="+mj-lt"/>
              <a:buAutoNum type="arabicPeriod"/>
            </a:pPr>
            <a:r>
              <a:rPr lang="id-ID" dirty="0"/>
              <a:t>Finishing</a:t>
            </a:r>
            <a:endParaRPr lang="en-AU" dirty="0"/>
          </a:p>
        </p:txBody>
      </p:sp>
      <p:cxnSp>
        <p:nvCxnSpPr>
          <p:cNvPr id="49" name="Straight Connector 48"/>
          <p:cNvCxnSpPr>
            <a:stCxn id="32" idx="2"/>
          </p:cNvCxnSpPr>
          <p:nvPr/>
        </p:nvCxnSpPr>
        <p:spPr>
          <a:xfrm flipH="1">
            <a:off x="8925469" y="3295769"/>
            <a:ext cx="2" cy="510421"/>
          </a:xfrm>
          <a:prstGeom prst="line">
            <a:avLst/>
          </a:prstGeom>
        </p:spPr>
        <p:style>
          <a:lnRef idx="3">
            <a:schemeClr val="accent2"/>
          </a:lnRef>
          <a:fillRef idx="0">
            <a:schemeClr val="accent2"/>
          </a:fillRef>
          <a:effectRef idx="2">
            <a:schemeClr val="accent2"/>
          </a:effectRef>
          <a:fontRef idx="minor">
            <a:schemeClr val="tx1"/>
          </a:fontRef>
        </p:style>
      </p:cxnSp>
      <p:cxnSp>
        <p:nvCxnSpPr>
          <p:cNvPr id="52" name="Straight Arrow Connector 51"/>
          <p:cNvCxnSpPr/>
          <p:nvPr/>
        </p:nvCxnSpPr>
        <p:spPr>
          <a:xfrm flipH="1">
            <a:off x="4880611" y="3806190"/>
            <a:ext cx="5063489" cy="2337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56" name="Straight Arrow Connector 55"/>
          <p:cNvCxnSpPr/>
          <p:nvPr/>
        </p:nvCxnSpPr>
        <p:spPr>
          <a:xfrm>
            <a:off x="9944100" y="3801566"/>
            <a:ext cx="0" cy="42253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58" name="TextBox 57"/>
          <p:cNvSpPr txBox="1"/>
          <p:nvPr/>
        </p:nvSpPr>
        <p:spPr>
          <a:xfrm>
            <a:off x="6960870" y="3520440"/>
            <a:ext cx="793807" cy="369332"/>
          </a:xfrm>
          <a:prstGeom prst="rect">
            <a:avLst/>
          </a:prstGeom>
          <a:noFill/>
        </p:spPr>
        <p:txBody>
          <a:bodyPr wrap="none" rtlCol="0">
            <a:spAutoFit/>
          </a:bodyPr>
          <a:lstStyle/>
          <a:p>
            <a:r>
              <a:rPr lang="id-ID" dirty="0" smtClean="0"/>
              <a:t>TIDAK</a:t>
            </a:r>
            <a:endParaRPr lang="en-AU" dirty="0"/>
          </a:p>
        </p:txBody>
      </p:sp>
      <p:sp>
        <p:nvSpPr>
          <p:cNvPr id="63" name="TextBox 62"/>
          <p:cNvSpPr txBox="1"/>
          <p:nvPr/>
        </p:nvSpPr>
        <p:spPr>
          <a:xfrm>
            <a:off x="9037882" y="3516778"/>
            <a:ext cx="427809" cy="369332"/>
          </a:xfrm>
          <a:prstGeom prst="rect">
            <a:avLst/>
          </a:prstGeom>
          <a:noFill/>
        </p:spPr>
        <p:txBody>
          <a:bodyPr wrap="none" rtlCol="0">
            <a:spAutoFit/>
          </a:bodyPr>
          <a:lstStyle/>
          <a:p>
            <a:r>
              <a:rPr lang="id-ID" dirty="0" smtClean="0"/>
              <a:t>YA</a:t>
            </a:r>
            <a:endParaRPr lang="en-AU" dirty="0"/>
          </a:p>
        </p:txBody>
      </p:sp>
      <p:cxnSp>
        <p:nvCxnSpPr>
          <p:cNvPr id="64" name="Straight Connector 63"/>
          <p:cNvCxnSpPr/>
          <p:nvPr/>
        </p:nvCxnSpPr>
        <p:spPr>
          <a:xfrm flipH="1">
            <a:off x="8929279" y="5779889"/>
            <a:ext cx="2" cy="510421"/>
          </a:xfrm>
          <a:prstGeom prst="line">
            <a:avLst/>
          </a:prstGeom>
        </p:spPr>
        <p:style>
          <a:lnRef idx="3">
            <a:schemeClr val="accent2"/>
          </a:lnRef>
          <a:fillRef idx="0">
            <a:schemeClr val="accent2"/>
          </a:fillRef>
          <a:effectRef idx="2">
            <a:schemeClr val="accent2"/>
          </a:effectRef>
          <a:fontRef idx="minor">
            <a:schemeClr val="tx1"/>
          </a:fontRef>
        </p:style>
      </p:cxnSp>
      <p:cxnSp>
        <p:nvCxnSpPr>
          <p:cNvPr id="65" name="Straight Arrow Connector 64"/>
          <p:cNvCxnSpPr/>
          <p:nvPr/>
        </p:nvCxnSpPr>
        <p:spPr>
          <a:xfrm flipH="1">
            <a:off x="4884422" y="6297930"/>
            <a:ext cx="4041047" cy="1575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69" name="TextBox 68"/>
          <p:cNvSpPr txBox="1"/>
          <p:nvPr/>
        </p:nvSpPr>
        <p:spPr>
          <a:xfrm>
            <a:off x="6416040" y="5993130"/>
            <a:ext cx="2170787" cy="646331"/>
          </a:xfrm>
          <a:prstGeom prst="rect">
            <a:avLst/>
          </a:prstGeom>
          <a:noFill/>
        </p:spPr>
        <p:txBody>
          <a:bodyPr wrap="none" rtlCol="0">
            <a:spAutoFit/>
          </a:bodyPr>
          <a:lstStyle/>
          <a:p>
            <a:pPr algn="ctr"/>
            <a:r>
              <a:rPr lang="id-ID" dirty="0" smtClean="0"/>
              <a:t>NOTIFIKASI SELESAI</a:t>
            </a:r>
            <a:br>
              <a:rPr lang="id-ID" dirty="0" smtClean="0"/>
            </a:br>
            <a:r>
              <a:rPr lang="id-ID" dirty="0" smtClean="0"/>
              <a:t>VIA ANDROID</a:t>
            </a:r>
            <a:endParaRPr lang="en-AU" dirty="0"/>
          </a:p>
        </p:txBody>
      </p:sp>
      <p:sp>
        <p:nvSpPr>
          <p:cNvPr id="5" name="Rectangle 4"/>
          <p:cNvSpPr/>
          <p:nvPr/>
        </p:nvSpPr>
        <p:spPr>
          <a:xfrm>
            <a:off x="733351" y="815604"/>
            <a:ext cx="5131021" cy="3618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TextBox 33"/>
          <p:cNvSpPr txBox="1"/>
          <p:nvPr/>
        </p:nvSpPr>
        <p:spPr>
          <a:xfrm>
            <a:off x="5291065" y="787633"/>
            <a:ext cx="588623" cy="369332"/>
          </a:xfrm>
          <a:prstGeom prst="rect">
            <a:avLst/>
          </a:prstGeom>
          <a:noFill/>
        </p:spPr>
        <p:txBody>
          <a:bodyPr wrap="none" rtlCol="0">
            <a:spAutoFit/>
          </a:bodyPr>
          <a:lstStyle/>
          <a:p>
            <a:r>
              <a:rPr lang="id-ID" dirty="0" smtClean="0"/>
              <a:t>BKD</a:t>
            </a:r>
            <a:endParaRPr lang="en-AU" dirty="0"/>
          </a:p>
        </p:txBody>
      </p:sp>
      <p:sp>
        <p:nvSpPr>
          <p:cNvPr id="35" name="Rectangle 34"/>
          <p:cNvSpPr/>
          <p:nvPr/>
        </p:nvSpPr>
        <p:spPr>
          <a:xfrm flipH="1">
            <a:off x="5902472" y="807984"/>
            <a:ext cx="5218855" cy="3618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TextBox 35"/>
          <p:cNvSpPr txBox="1"/>
          <p:nvPr/>
        </p:nvSpPr>
        <p:spPr>
          <a:xfrm>
            <a:off x="5865654" y="783916"/>
            <a:ext cx="595035" cy="369332"/>
          </a:xfrm>
          <a:prstGeom prst="rect">
            <a:avLst/>
          </a:prstGeom>
          <a:noFill/>
        </p:spPr>
        <p:txBody>
          <a:bodyPr wrap="none" rtlCol="0">
            <a:spAutoFit/>
          </a:bodyPr>
          <a:lstStyle/>
          <a:p>
            <a:r>
              <a:rPr lang="id-ID" dirty="0" smtClean="0"/>
              <a:t>BKN</a:t>
            </a:r>
            <a:endParaRPr lang="en-AU" dirty="0"/>
          </a:p>
        </p:txBody>
      </p:sp>
      <p:pic>
        <p:nvPicPr>
          <p:cNvPr id="40" name="Picture 44" descr="certificate, contract, degree, diploma, document, license, patent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95840" y="963574"/>
            <a:ext cx="1604745" cy="1604746"/>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6" descr="document, file, pdf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0826" y="1185305"/>
            <a:ext cx="896047" cy="896048"/>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50" descr="check, done, ok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14675" y="838792"/>
            <a:ext cx="674221" cy="526735"/>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50" descr="check, done, ok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54794" y="819983"/>
            <a:ext cx="674221" cy="526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959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312420"/>
            <a:ext cx="8596668" cy="1320800"/>
          </a:xfrm>
        </p:spPr>
        <p:txBody>
          <a:bodyPr/>
          <a:lstStyle/>
          <a:p>
            <a:r>
              <a:rPr lang="id-ID" dirty="0" smtClean="0"/>
              <a:t>INTEGRASI SISTEM</a:t>
            </a:r>
            <a:endParaRPr lang="en-AU" dirty="0"/>
          </a:p>
        </p:txBody>
      </p:sp>
      <p:sp>
        <p:nvSpPr>
          <p:cNvPr id="3" name="Oval 2"/>
          <p:cNvSpPr/>
          <p:nvPr/>
        </p:nvSpPr>
        <p:spPr>
          <a:xfrm>
            <a:off x="4983749" y="2753373"/>
            <a:ext cx="1565910" cy="15659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ASOKAYA</a:t>
            </a:r>
          </a:p>
          <a:p>
            <a:pPr algn="ctr"/>
            <a:r>
              <a:rPr lang="id-ID" dirty="0" smtClean="0"/>
              <a:t>1.0</a:t>
            </a:r>
          </a:p>
        </p:txBody>
      </p:sp>
      <p:pic>
        <p:nvPicPr>
          <p:cNvPr id="29" name="Picture 40" descr="desk, office, working, workplac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269334" y="607060"/>
            <a:ext cx="1076126" cy="102743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community, group, leader, office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3078" name="Picture 6" descr="community, group, leader, office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5708" y="4228828"/>
            <a:ext cx="1034606" cy="103460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analysis, business, employee, money, office, seo, work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9631" y="2000250"/>
            <a:ext cx="758010" cy="101068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archive, documents, folders, office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462" y="4888732"/>
            <a:ext cx="1219200" cy="1219201"/>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mobile phone, smartphone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98079" y="1795540"/>
            <a:ext cx="1219200" cy="1219201"/>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a:endCxn id="3" idx="0"/>
          </p:cNvCxnSpPr>
          <p:nvPr/>
        </p:nvCxnSpPr>
        <p:spPr>
          <a:xfrm>
            <a:off x="5766704" y="2000250"/>
            <a:ext cx="0" cy="75312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p:nvPr/>
        </p:nvCxnSpPr>
        <p:spPr>
          <a:xfrm flipV="1">
            <a:off x="6496050" y="2594612"/>
            <a:ext cx="1024890" cy="64461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1" name="Straight Arrow Connector 20"/>
          <p:cNvCxnSpPr/>
          <p:nvPr/>
        </p:nvCxnSpPr>
        <p:spPr>
          <a:xfrm>
            <a:off x="6487558" y="3863340"/>
            <a:ext cx="928198" cy="81153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a:stCxn id="3" idx="4"/>
            <a:endCxn id="3084" idx="0"/>
          </p:cNvCxnSpPr>
          <p:nvPr/>
        </p:nvCxnSpPr>
        <p:spPr>
          <a:xfrm flipH="1">
            <a:off x="5758062" y="4319283"/>
            <a:ext cx="8642" cy="56944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60" name="Straight Arrow Connector 59"/>
          <p:cNvCxnSpPr/>
          <p:nvPr/>
        </p:nvCxnSpPr>
        <p:spPr>
          <a:xfrm flipH="1" flipV="1">
            <a:off x="3949067" y="2688094"/>
            <a:ext cx="1096784" cy="49801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p:nvPr/>
        </p:nvCxnSpPr>
        <p:spPr>
          <a:xfrm flipH="1">
            <a:off x="3982945" y="3863340"/>
            <a:ext cx="1062906" cy="70866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68" name="TextBox 67"/>
          <p:cNvSpPr txBox="1"/>
          <p:nvPr/>
        </p:nvSpPr>
        <p:spPr>
          <a:xfrm>
            <a:off x="2723269" y="3049131"/>
            <a:ext cx="1204804" cy="369332"/>
          </a:xfrm>
          <a:prstGeom prst="rect">
            <a:avLst/>
          </a:prstGeom>
          <a:pattFill prst="narHorz">
            <a:fgClr>
              <a:schemeClr val="accent1"/>
            </a:fgClr>
            <a:bgClr>
              <a:schemeClr val="bg1"/>
            </a:bgClr>
          </a:pattFill>
        </p:spPr>
        <p:txBody>
          <a:bodyPr wrap="square" rtlCol="0">
            <a:spAutoFit/>
          </a:bodyPr>
          <a:lstStyle/>
          <a:p>
            <a:pPr algn="ctr"/>
            <a:r>
              <a:rPr lang="id-ID" dirty="0" smtClean="0"/>
              <a:t>PNS</a:t>
            </a:r>
            <a:endParaRPr lang="en-AU" dirty="0"/>
          </a:p>
        </p:txBody>
      </p:sp>
      <p:sp>
        <p:nvSpPr>
          <p:cNvPr id="82" name="TextBox 81"/>
          <p:cNvSpPr txBox="1"/>
          <p:nvPr/>
        </p:nvSpPr>
        <p:spPr>
          <a:xfrm>
            <a:off x="2723269" y="5278722"/>
            <a:ext cx="1204804" cy="646331"/>
          </a:xfrm>
          <a:prstGeom prst="rect">
            <a:avLst/>
          </a:prstGeom>
          <a:pattFill prst="narHorz">
            <a:fgClr>
              <a:schemeClr val="accent1"/>
            </a:fgClr>
            <a:bgClr>
              <a:schemeClr val="bg1"/>
            </a:bgClr>
          </a:pattFill>
        </p:spPr>
        <p:txBody>
          <a:bodyPr wrap="square" rtlCol="0">
            <a:spAutoFit/>
          </a:bodyPr>
          <a:lstStyle/>
          <a:p>
            <a:pPr algn="ctr"/>
            <a:r>
              <a:rPr lang="id-ID" dirty="0" smtClean="0"/>
              <a:t>PNS Tipikor</a:t>
            </a:r>
            <a:endParaRPr lang="en-AU" dirty="0"/>
          </a:p>
        </p:txBody>
      </p:sp>
      <p:sp>
        <p:nvSpPr>
          <p:cNvPr id="83" name="TextBox 82"/>
          <p:cNvSpPr txBox="1"/>
          <p:nvPr/>
        </p:nvSpPr>
        <p:spPr>
          <a:xfrm>
            <a:off x="7550116" y="3038090"/>
            <a:ext cx="1204804" cy="646331"/>
          </a:xfrm>
          <a:prstGeom prst="rect">
            <a:avLst/>
          </a:prstGeom>
          <a:pattFill prst="narHorz">
            <a:fgClr>
              <a:schemeClr val="accent1"/>
            </a:fgClr>
            <a:bgClr>
              <a:schemeClr val="bg1"/>
            </a:bgClr>
          </a:pattFill>
        </p:spPr>
        <p:txBody>
          <a:bodyPr wrap="square" rtlCol="0">
            <a:spAutoFit/>
          </a:bodyPr>
          <a:lstStyle/>
          <a:p>
            <a:pPr algn="ctr"/>
            <a:r>
              <a:rPr lang="id-ID" dirty="0" smtClean="0"/>
              <a:t>PEGAWAI KANREG</a:t>
            </a:r>
            <a:endParaRPr lang="en-AU" dirty="0"/>
          </a:p>
        </p:txBody>
      </p:sp>
      <p:sp>
        <p:nvSpPr>
          <p:cNvPr id="84" name="TextBox 83"/>
          <p:cNvSpPr txBox="1"/>
          <p:nvPr/>
        </p:nvSpPr>
        <p:spPr>
          <a:xfrm>
            <a:off x="7539567" y="5278722"/>
            <a:ext cx="1204804" cy="646331"/>
          </a:xfrm>
          <a:prstGeom prst="rect">
            <a:avLst/>
          </a:prstGeom>
          <a:pattFill prst="narHorz">
            <a:fgClr>
              <a:schemeClr val="accent1"/>
            </a:fgClr>
            <a:bgClr>
              <a:schemeClr val="bg1"/>
            </a:bgClr>
          </a:pattFill>
        </p:spPr>
        <p:txBody>
          <a:bodyPr wrap="square" rtlCol="0">
            <a:spAutoFit/>
          </a:bodyPr>
          <a:lstStyle/>
          <a:p>
            <a:pPr algn="ctr"/>
            <a:r>
              <a:rPr lang="id-ID" dirty="0" smtClean="0"/>
              <a:t>STANDING PC</a:t>
            </a:r>
            <a:endParaRPr lang="en-AU" dirty="0"/>
          </a:p>
        </p:txBody>
      </p:sp>
      <p:sp>
        <p:nvSpPr>
          <p:cNvPr id="85" name="TextBox 84"/>
          <p:cNvSpPr txBox="1"/>
          <p:nvPr/>
        </p:nvSpPr>
        <p:spPr>
          <a:xfrm>
            <a:off x="81643" y="1664137"/>
            <a:ext cx="2659812" cy="1754326"/>
          </a:xfrm>
          <a:prstGeom prst="rect">
            <a:avLst/>
          </a:prstGeom>
          <a:pattFill prst="narHorz">
            <a:fgClr>
              <a:srgbClr val="00B0F0"/>
            </a:fgClr>
            <a:bgClr>
              <a:schemeClr val="bg1"/>
            </a:bgClr>
          </a:pattFill>
        </p:spPr>
        <p:txBody>
          <a:bodyPr wrap="square" rtlCol="0">
            <a:spAutoFit/>
          </a:bodyPr>
          <a:lstStyle/>
          <a:p>
            <a:r>
              <a:rPr lang="id-ID" dirty="0" smtClean="0"/>
              <a:t>PNS Cek Langsung status usul melalui website Kanreg dengan memasukkan nip atau nomor usul untuk data kolektif</a:t>
            </a:r>
            <a:endParaRPr lang="en-AU" dirty="0"/>
          </a:p>
        </p:txBody>
      </p:sp>
      <p:sp>
        <p:nvSpPr>
          <p:cNvPr id="86" name="TextBox 85"/>
          <p:cNvSpPr txBox="1"/>
          <p:nvPr/>
        </p:nvSpPr>
        <p:spPr>
          <a:xfrm>
            <a:off x="74581" y="4170727"/>
            <a:ext cx="2659812" cy="1754326"/>
          </a:xfrm>
          <a:prstGeom prst="rect">
            <a:avLst/>
          </a:prstGeom>
          <a:pattFill prst="narHorz">
            <a:fgClr>
              <a:srgbClr val="00B0F0"/>
            </a:fgClr>
            <a:bgClr>
              <a:schemeClr val="bg1"/>
            </a:bgClr>
          </a:pattFill>
        </p:spPr>
        <p:txBody>
          <a:bodyPr wrap="square" rtlCol="0">
            <a:spAutoFit/>
          </a:bodyPr>
          <a:lstStyle/>
          <a:p>
            <a:r>
              <a:rPr lang="id-ID" dirty="0" smtClean="0"/>
              <a:t>Proses filter usul pegawai yang terpidana melalui aplikasi TIMPAN (Teknologi Informasi Manajemen Pidana Jabatan)</a:t>
            </a:r>
            <a:endParaRPr lang="en-AU" dirty="0"/>
          </a:p>
        </p:txBody>
      </p:sp>
      <p:sp>
        <p:nvSpPr>
          <p:cNvPr id="87" name="TextBox 86"/>
          <p:cNvSpPr txBox="1"/>
          <p:nvPr/>
        </p:nvSpPr>
        <p:spPr>
          <a:xfrm>
            <a:off x="2944457" y="6109093"/>
            <a:ext cx="5554979" cy="646331"/>
          </a:xfrm>
          <a:prstGeom prst="rect">
            <a:avLst/>
          </a:prstGeom>
          <a:pattFill prst="narHorz">
            <a:fgClr>
              <a:srgbClr val="00B0F0"/>
            </a:fgClr>
            <a:bgClr>
              <a:schemeClr val="bg1"/>
            </a:bgClr>
          </a:pattFill>
        </p:spPr>
        <p:txBody>
          <a:bodyPr wrap="square" rtlCol="0">
            <a:spAutoFit/>
          </a:bodyPr>
          <a:lstStyle/>
          <a:p>
            <a:pPr algn="just"/>
            <a:r>
              <a:rPr lang="id-ID" dirty="0" smtClean="0"/>
              <a:t>Berkas yang sudah pernah discan akan diarsipkan ke aplikasi SAMAN (Sistem Aplikasi Manajemen Naskah)</a:t>
            </a:r>
            <a:endParaRPr lang="en-AU" dirty="0"/>
          </a:p>
        </p:txBody>
      </p:sp>
      <p:sp>
        <p:nvSpPr>
          <p:cNvPr id="90" name="TextBox 89"/>
          <p:cNvSpPr txBox="1"/>
          <p:nvPr/>
        </p:nvSpPr>
        <p:spPr>
          <a:xfrm>
            <a:off x="8744371" y="4159799"/>
            <a:ext cx="2279800" cy="1754326"/>
          </a:xfrm>
          <a:prstGeom prst="rect">
            <a:avLst/>
          </a:prstGeom>
          <a:pattFill prst="narHorz">
            <a:fgClr>
              <a:srgbClr val="00B0F0"/>
            </a:fgClr>
            <a:bgClr>
              <a:schemeClr val="bg1"/>
            </a:bgClr>
          </a:pattFill>
        </p:spPr>
        <p:txBody>
          <a:bodyPr wrap="square" rtlCol="0">
            <a:spAutoFit/>
          </a:bodyPr>
          <a:lstStyle/>
          <a:p>
            <a:pPr algn="just"/>
            <a:r>
              <a:rPr lang="id-ID" dirty="0" smtClean="0"/>
              <a:t>Tamu yang datang ke kantor dapat melihat status kepegawaiannya, status usul dan informasi lainnya.</a:t>
            </a:r>
            <a:endParaRPr lang="en-AU" dirty="0"/>
          </a:p>
        </p:txBody>
      </p:sp>
      <p:pic>
        <p:nvPicPr>
          <p:cNvPr id="3094" name="Picture 22" descr="atm, transaction, user, withdrawal ico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7474575" y="3994406"/>
            <a:ext cx="1324070" cy="1219201"/>
          </a:xfrm>
          <a:prstGeom prst="rect">
            <a:avLst/>
          </a:prstGeom>
          <a:noFill/>
          <a:extLst>
            <a:ext uri="{909E8E84-426E-40DD-AFC4-6F175D3DCCD1}">
              <a14:hiddenFill xmlns:a14="http://schemas.microsoft.com/office/drawing/2010/main">
                <a:solidFill>
                  <a:srgbClr val="FFFFFF"/>
                </a:solidFill>
              </a14:hiddenFill>
            </a:ext>
          </a:extLst>
        </p:spPr>
      </p:pic>
      <p:sp>
        <p:nvSpPr>
          <p:cNvPr id="93" name="TextBox 92"/>
          <p:cNvSpPr txBox="1"/>
          <p:nvPr/>
        </p:nvSpPr>
        <p:spPr>
          <a:xfrm>
            <a:off x="8754920" y="1633220"/>
            <a:ext cx="2279800" cy="2031325"/>
          </a:xfrm>
          <a:prstGeom prst="rect">
            <a:avLst/>
          </a:prstGeom>
          <a:pattFill prst="narHorz">
            <a:fgClr>
              <a:srgbClr val="00B0F0"/>
            </a:fgClr>
            <a:bgClr>
              <a:schemeClr val="bg1"/>
            </a:bgClr>
          </a:pattFill>
        </p:spPr>
        <p:txBody>
          <a:bodyPr wrap="square" rtlCol="0">
            <a:spAutoFit/>
          </a:bodyPr>
          <a:lstStyle/>
          <a:p>
            <a:r>
              <a:rPr lang="id-ID" dirty="0" smtClean="0"/>
              <a:t>Aplikasi android sebagai sumber data bagi pegawai kanreg, data pelayanan, persyaratan, statistik dll.</a:t>
            </a:r>
            <a:endParaRPr lang="en-AU" dirty="0"/>
          </a:p>
        </p:txBody>
      </p:sp>
      <p:sp>
        <p:nvSpPr>
          <p:cNvPr id="94" name="TextBox 93"/>
          <p:cNvSpPr txBox="1"/>
          <p:nvPr/>
        </p:nvSpPr>
        <p:spPr>
          <a:xfrm>
            <a:off x="5102742" y="1634933"/>
            <a:ext cx="1339096" cy="369332"/>
          </a:xfrm>
          <a:prstGeom prst="rect">
            <a:avLst/>
          </a:prstGeom>
          <a:pattFill prst="narHorz">
            <a:fgClr>
              <a:schemeClr val="accent1"/>
            </a:fgClr>
            <a:bgClr>
              <a:schemeClr val="bg1"/>
            </a:bgClr>
          </a:pattFill>
        </p:spPr>
        <p:txBody>
          <a:bodyPr wrap="square" rtlCol="0">
            <a:spAutoFit/>
          </a:bodyPr>
          <a:lstStyle/>
          <a:p>
            <a:pPr algn="ctr"/>
            <a:r>
              <a:rPr lang="id-ID" dirty="0" smtClean="0"/>
              <a:t>OPERATOR</a:t>
            </a:r>
            <a:endParaRPr lang="en-AU" dirty="0"/>
          </a:p>
        </p:txBody>
      </p:sp>
      <p:pic>
        <p:nvPicPr>
          <p:cNvPr id="27" name="Picture 50" descr="check, done, ok ico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64961" y="1425326"/>
            <a:ext cx="504670" cy="39427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50" descr="check, done, ok ico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5670" y="3954319"/>
            <a:ext cx="504670" cy="394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18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86010807"/>
              </p:ext>
            </p:extLst>
          </p:nvPr>
        </p:nvGraphicFramePr>
        <p:xfrm>
          <a:off x="128694" y="171026"/>
          <a:ext cx="11872806" cy="6546289"/>
        </p:xfrm>
        <a:graphic>
          <a:graphicData uri="http://schemas.openxmlformats.org/drawingml/2006/table">
            <a:tbl>
              <a:tblPr firstRow="1" bandRow="1">
                <a:tableStyleId>{B301B821-A1FF-4177-AEE7-76D212191A09}</a:tableStyleId>
              </a:tblPr>
              <a:tblGrid>
                <a:gridCol w="1696115"/>
                <a:gridCol w="1818519"/>
                <a:gridCol w="2277412"/>
                <a:gridCol w="368300"/>
                <a:gridCol w="2077720"/>
                <a:gridCol w="1771650"/>
                <a:gridCol w="1863090"/>
              </a:tblGrid>
              <a:tr h="563599">
                <a:tc>
                  <a:txBody>
                    <a:bodyPr/>
                    <a:lstStyle/>
                    <a:p>
                      <a:pPr algn="ctr"/>
                      <a:r>
                        <a:rPr lang="id-ID" dirty="0" smtClean="0"/>
                        <a:t>APLIKASI BARU</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p>
                      <a:pPr algn="ctr"/>
                      <a:r>
                        <a:rPr lang="id-ID" dirty="0" smtClean="0">
                          <a:solidFill>
                            <a:schemeClr val="tx1"/>
                          </a:solidFill>
                        </a:rPr>
                        <a:t>TAMBAH FITUR APLIKASI BERJALAN</a:t>
                      </a: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ctr"/>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8">
                  <a:txBody>
                    <a:bodyPr/>
                    <a:lstStyle/>
                    <a:p>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id-ID" dirty="0" smtClean="0"/>
                        <a:t>RENCANA APLIKASI SELANJUTNTA</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AU"/>
                    </a:p>
                  </a:txBody>
                  <a:tcPr/>
                </a:tc>
                <a:tc hMerge="1">
                  <a:txBody>
                    <a:bodyPr/>
                    <a:lstStyle/>
                    <a:p>
                      <a:endParaRPr lang="en-AU"/>
                    </a:p>
                  </a:txBody>
                  <a:tcPr/>
                </a:tc>
              </a:tr>
              <a:tr h="563599">
                <a:tc>
                  <a:txBody>
                    <a:bodyPr/>
                    <a:lstStyle/>
                    <a:p>
                      <a:pPr algn="ctr"/>
                      <a:r>
                        <a:rPr lang="id-ID" sz="1600" dirty="0" smtClean="0"/>
                        <a:t>ASOKAYA</a:t>
                      </a:r>
                      <a:endParaRPr lang="en-A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66F"/>
                    </a:solidFill>
                  </a:tcPr>
                </a:tc>
                <a:tc>
                  <a:txBody>
                    <a:bodyPr/>
                    <a:lstStyle/>
                    <a:p>
                      <a:pPr algn="ctr"/>
                      <a:r>
                        <a:rPr lang="id-ID" sz="1600" dirty="0" smtClean="0"/>
                        <a:t>WEBSITE KANREG</a:t>
                      </a:r>
                      <a:endParaRPr lang="en-A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a:txBody>
                    <a:bodyPr/>
                    <a:lstStyle/>
                    <a:p>
                      <a:pPr algn="ctr"/>
                      <a:r>
                        <a:rPr lang="id-ID" sz="1600" dirty="0" smtClean="0"/>
                        <a:t>TIMPAN</a:t>
                      </a:r>
                      <a:endParaRPr lang="en-A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AF"/>
                    </a:solidFill>
                  </a:tcPr>
                </a:tc>
                <a:tc vMerge="1">
                  <a:txBody>
                    <a:bodyPr/>
                    <a:lstStyle/>
                    <a:p>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1600" dirty="0" smtClean="0"/>
                        <a:t>SAMAN</a:t>
                      </a:r>
                      <a:endParaRPr lang="en-A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7171"/>
                    </a:solidFill>
                  </a:tcPr>
                </a:tc>
                <a:tc>
                  <a:txBody>
                    <a:bodyPr/>
                    <a:lstStyle/>
                    <a:p>
                      <a:pPr algn="ctr"/>
                      <a:r>
                        <a:rPr lang="id-ID" sz="1600" dirty="0" smtClean="0"/>
                        <a:t>13KNDROID</a:t>
                      </a:r>
                      <a:endParaRPr lang="en-A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7171"/>
                    </a:solidFill>
                  </a:tcPr>
                </a:tc>
                <a:tc>
                  <a:txBody>
                    <a:bodyPr/>
                    <a:lstStyle/>
                    <a:p>
                      <a:pPr algn="ctr"/>
                      <a:r>
                        <a:rPr lang="id-ID" sz="1600" dirty="0" smtClean="0"/>
                        <a:t>STANDING PC</a:t>
                      </a:r>
                      <a:endParaRPr lang="en-AU"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7171"/>
                    </a:solidFill>
                  </a:tcPr>
                </a:tc>
              </a:tr>
              <a:tr h="972787">
                <a:tc>
                  <a:txBody>
                    <a:bodyPr/>
                    <a:lstStyle/>
                    <a:p>
                      <a:r>
                        <a:rPr lang="id-ID" sz="1200" b="0" dirty="0" smtClean="0"/>
                        <a:t>Aplikasi</a:t>
                      </a:r>
                      <a:r>
                        <a:rPr lang="id-ID" sz="1200" b="0" baseline="0" dirty="0" smtClean="0"/>
                        <a:t> Sentral Operasional Kantor Maya</a:t>
                      </a:r>
                      <a:endParaRPr lang="en-AU"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FFFCA"/>
                    </a:solidFill>
                  </a:tcPr>
                </a:tc>
                <a:tc>
                  <a:txBody>
                    <a:bodyPr/>
                    <a:lstStyle/>
                    <a:p>
                      <a:r>
                        <a:rPr lang="id-ID" sz="1200" b="0" dirty="0" smtClean="0"/>
                        <a:t>www.kanreg13bknaceh.com</a:t>
                      </a:r>
                      <a:endParaRPr lang="en-AU"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D5"/>
                    </a:solidFill>
                  </a:tcPr>
                </a:tc>
                <a:tc>
                  <a:txBody>
                    <a:bodyPr/>
                    <a:lstStyle/>
                    <a:p>
                      <a:r>
                        <a:rPr lang="id-ID" sz="1200" b="0" dirty="0" smtClean="0"/>
                        <a:t>Teknologi Informasi</a:t>
                      </a:r>
                      <a:r>
                        <a:rPr lang="id-ID" sz="1200" b="0" baseline="0" dirty="0" smtClean="0"/>
                        <a:t> Manajemen Pidana Jabatan</a:t>
                      </a:r>
                      <a:endParaRPr lang="en-AU"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D5"/>
                    </a:solidFill>
                  </a:tcPr>
                </a:tc>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200" b="0" dirty="0" smtClean="0"/>
                        <a:t>Sistem Aplikasi Manajemen Naskah</a:t>
                      </a:r>
                      <a:endParaRPr lang="en-AU"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9B9"/>
                    </a:solidFill>
                  </a:tcPr>
                </a:tc>
                <a:tc>
                  <a:txBody>
                    <a:bodyPr/>
                    <a:lstStyle/>
                    <a:p>
                      <a:r>
                        <a:rPr lang="id-ID" sz="1200" b="0" dirty="0" smtClean="0"/>
                        <a:t>Aplikasi Android</a:t>
                      </a:r>
                      <a:r>
                        <a:rPr lang="id-ID" sz="1200" b="0" baseline="0" dirty="0" smtClean="0"/>
                        <a:t> Untuk Pegawai Kanreg Sebagai Sentral Monitoring Data</a:t>
                      </a:r>
                      <a:endParaRPr lang="en-AU"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9B9"/>
                    </a:solidFill>
                  </a:tcPr>
                </a:tc>
                <a:tc>
                  <a:txBody>
                    <a:bodyPr/>
                    <a:lstStyle/>
                    <a:p>
                      <a:r>
                        <a:rPr lang="id-ID" sz="1200" b="0" dirty="0" smtClean="0"/>
                        <a:t>Perangkat dan Aplikasi sebagai pusat kontrol data bagi tamu Kanreg.</a:t>
                      </a:r>
                      <a:endParaRPr lang="en-AU"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B9B9"/>
                    </a:solidFill>
                  </a:tcPr>
                </a:tc>
              </a:tr>
              <a:tr h="648525">
                <a:tc>
                  <a:txBody>
                    <a:bodyPr/>
                    <a:lstStyle/>
                    <a:p>
                      <a:r>
                        <a:rPr lang="id-ID" sz="1100" dirty="0" smtClean="0"/>
                        <a:t>Pelayanan Bidang Pensiun</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FAEA"/>
                    </a:solidFill>
                  </a:tcPr>
                </a:tc>
                <a:tc>
                  <a:txBody>
                    <a:bodyPr/>
                    <a:lstStyle/>
                    <a:p>
                      <a:r>
                        <a:rPr lang="id-ID" sz="1100" dirty="0" smtClean="0"/>
                        <a:t>Tambah Fitur Cek Status Usul</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a:txBody>
                    <a:bodyPr/>
                    <a:lstStyle/>
                    <a:p>
                      <a:r>
                        <a:rPr lang="id-ID" sz="1100" dirty="0" smtClean="0"/>
                        <a:t>Tambah Fitur Cek</a:t>
                      </a:r>
                      <a:r>
                        <a:rPr lang="id-ID" sz="1100" baseline="0" dirty="0" smtClean="0"/>
                        <a:t> Status Pidana Pegawai Dalam Usul</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100" dirty="0" smtClean="0"/>
                        <a:t>Manajemen Arsip pada Lemari Tata Naskah</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Kontrol Pergerakan Data</a:t>
                      </a:r>
                      <a:r>
                        <a:rPr lang="id-ID" sz="1100" baseline="0" dirty="0" smtClean="0"/>
                        <a:t> Dari Aplikasi Asokaya</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Informasi Data Utama Kepegawaian</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r>
              <a:tr h="648525">
                <a:tc>
                  <a:txBody>
                    <a:bodyPr/>
                    <a:lstStyle/>
                    <a:p>
                      <a:r>
                        <a:rPr lang="id-ID" sz="1100" b="1" dirty="0" smtClean="0"/>
                        <a:t>Pelayanan Bidang Mutasi</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FAEA"/>
                    </a:solidFill>
                  </a:tcPr>
                </a:tc>
                <a:tc>
                  <a:txBody>
                    <a:bodyPr/>
                    <a:lstStyle/>
                    <a:p>
                      <a:r>
                        <a:rPr lang="id-ID" sz="1100" dirty="0" smtClean="0"/>
                        <a:t>Tambah Fitur Kirim Surat Elektronik</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100" dirty="0" smtClean="0"/>
                        <a:t>Manajemen Berkas </a:t>
                      </a:r>
                      <a:r>
                        <a:rPr lang="id-ID" sz="1100" i="1" dirty="0" smtClean="0"/>
                        <a:t>Scanned</a:t>
                      </a:r>
                      <a:r>
                        <a:rPr lang="id-ID" sz="1100" i="1" baseline="0" dirty="0" smtClean="0"/>
                        <a:t> </a:t>
                      </a:r>
                      <a:r>
                        <a:rPr lang="id-ID" sz="1100" i="0" baseline="0" dirty="0" smtClean="0"/>
                        <a:t>Dari Fitur Aplikasi Asokaya</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Statistik Data Pegawai Wilayah Kerja Regional XIII</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Informasi Status Usul</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r>
              <a:tr h="648525">
                <a:tc>
                  <a:txBody>
                    <a:bodyPr/>
                    <a:lstStyle/>
                    <a:p>
                      <a:r>
                        <a:rPr lang="id-ID" sz="1100" dirty="0" smtClean="0"/>
                        <a:t>Pelayanan Bidang</a:t>
                      </a:r>
                      <a:r>
                        <a:rPr lang="id-ID" sz="1100" baseline="0" dirty="0" smtClean="0"/>
                        <a:t> Supervisi</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FAEA"/>
                    </a:solidFill>
                  </a:tcPr>
                </a:tc>
                <a:tc>
                  <a:txBody>
                    <a:bodyPr/>
                    <a:lstStyle/>
                    <a:p>
                      <a:r>
                        <a:rPr lang="id-ID" sz="1100" dirty="0" smtClean="0"/>
                        <a:t>Tambah Fitur Cek Status Surat</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100" dirty="0" smtClean="0"/>
                        <a:t>Modul Notifikasi Berkas Belum Lengkap</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Informasi Persyaratan Pelayanan</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Informasi Persyaratan Pelayanan</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r>
              <a:tr h="563599">
                <a:tc>
                  <a:txBody>
                    <a:bodyPr/>
                    <a:lstStyle/>
                    <a:p>
                      <a:r>
                        <a:rPr lang="id-ID" sz="1100" dirty="0" smtClean="0"/>
                        <a:t>Pelayanan Bidang</a:t>
                      </a:r>
                      <a:r>
                        <a:rPr lang="id-ID" sz="1100" baseline="0" dirty="0" smtClean="0"/>
                        <a:t> INKA</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FAEA"/>
                    </a:solidFill>
                  </a:tcPr>
                </a:tc>
                <a:tc>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100" smtClean="0"/>
                        <a:t>Modul Statistik Data Arsip</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Modul Agenda Pimpinan</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Sebagai Mesin Antrian</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r>
              <a:tr h="648525">
                <a:tc>
                  <a:txBody>
                    <a:bodyPr/>
                    <a:lstStyle/>
                    <a:p>
                      <a:r>
                        <a:rPr lang="id-ID" sz="1100" dirty="0" smtClean="0"/>
                        <a:t>Pelayanan Bagian Tata Usaha</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FAEA"/>
                    </a:solidFill>
                  </a:tcPr>
                </a:tc>
                <a:tc>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B"/>
                    </a:solidFill>
                  </a:tcPr>
                </a:tc>
                <a:tc v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dll</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c>
                  <a:txBody>
                    <a:bodyPr/>
                    <a:lstStyle/>
                    <a:p>
                      <a:r>
                        <a:rPr lang="id-ID" sz="1100" dirty="0" smtClean="0"/>
                        <a:t>dll</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5E5"/>
                    </a:solidFill>
                  </a:tcPr>
                </a:tc>
              </a:tr>
              <a:tr h="563599">
                <a:tc gridSpan="7">
                  <a:txBody>
                    <a:bodyPr/>
                    <a:lstStyle/>
                    <a:p>
                      <a:r>
                        <a:rPr lang="id-ID" sz="1600" b="1" dirty="0" smtClean="0"/>
                        <a:t>KEBUTUHAN</a:t>
                      </a:r>
                      <a:r>
                        <a:rPr lang="id-ID" sz="1600" b="1" baseline="0" dirty="0" smtClean="0"/>
                        <a:t> TAMBAHAN PENDUKUNG</a:t>
                      </a:r>
                      <a:endParaRPr lang="en-AU"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AU"/>
                    </a:p>
                  </a:txBody>
                  <a:tcPr/>
                </a:tc>
                <a:tc hMerge="1">
                  <a:txBody>
                    <a:bodyPr/>
                    <a:lstStyle/>
                    <a:p>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AU"/>
                    </a:p>
                  </a:txBody>
                  <a:tcPr/>
                </a:tc>
                <a:tc hMerge="1">
                  <a:txBody>
                    <a:bodyPr/>
                    <a:lstStyle/>
                    <a:p>
                      <a:endParaRPr lang="en-AU"/>
                    </a:p>
                  </a:txBody>
                  <a:tcPr/>
                </a:tc>
              </a:tr>
              <a:tr h="648525">
                <a:tc>
                  <a:txBody>
                    <a:bodyPr/>
                    <a:lstStyle/>
                    <a:p>
                      <a:r>
                        <a:rPr lang="id-ID" sz="1100" dirty="0" smtClean="0"/>
                        <a:t>-</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100" dirty="0" smtClean="0"/>
                        <a:t>-</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100" dirty="0" smtClean="0"/>
                        <a:t>-</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100" dirty="0" smtClean="0"/>
                        <a:t>Server Terpisah</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d-ID" sz="1100" dirty="0" smtClean="0"/>
                        <a:t>Server Mirror</a:t>
                      </a:r>
                      <a:endParaRPr lang="en-A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d-ID" sz="1100" baseline="0" dirty="0" smtClean="0"/>
                        <a:t>1. Server Mirror</a:t>
                      </a:r>
                      <a:br>
                        <a:rPr lang="id-ID" sz="1100" baseline="0" dirty="0" smtClean="0"/>
                      </a:br>
                      <a:r>
                        <a:rPr lang="id-ID" sz="1100" baseline="0" dirty="0" smtClean="0"/>
                        <a:t>2. </a:t>
                      </a:r>
                      <a:r>
                        <a:rPr lang="id-ID" sz="1100" dirty="0" smtClean="0"/>
                        <a:t>Perangkat Standing</a:t>
                      </a:r>
                      <a:r>
                        <a:rPr lang="id-ID" sz="1100" baseline="0" dirty="0" smtClean="0"/>
                        <a:t> 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859333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312420"/>
            <a:ext cx="8596668" cy="1320800"/>
          </a:xfrm>
        </p:spPr>
        <p:txBody>
          <a:bodyPr/>
          <a:lstStyle/>
          <a:p>
            <a:r>
              <a:rPr lang="id-ID" dirty="0" smtClean="0"/>
              <a:t>PERANGKAT SERVER</a:t>
            </a:r>
            <a:endParaRPr lang="en-AU" dirty="0"/>
          </a:p>
        </p:txBody>
      </p:sp>
      <p:sp>
        <p:nvSpPr>
          <p:cNvPr id="3" name="Rectangle 2"/>
          <p:cNvSpPr>
            <a:spLocks noChangeArrowheads="1"/>
          </p:cNvSpPr>
          <p:nvPr/>
        </p:nvSpPr>
        <p:spPr bwMode="auto">
          <a:xfrm>
            <a:off x="0" y="985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5" name="Rectangle 41"/>
          <p:cNvSpPr>
            <a:spLocks noChangeArrowheads="1"/>
          </p:cNvSpPr>
          <p:nvPr/>
        </p:nvSpPr>
        <p:spPr bwMode="auto">
          <a:xfrm>
            <a:off x="0" y="9810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6" name="Object 5"/>
          <p:cNvGraphicFramePr>
            <a:graphicFrameLocks noChangeAspect="1"/>
          </p:cNvGraphicFramePr>
          <p:nvPr>
            <p:extLst>
              <p:ext uri="{D42A27DB-BD31-4B8C-83A1-F6EECF244321}">
                <p14:modId xmlns:p14="http://schemas.microsoft.com/office/powerpoint/2010/main" val="1835492738"/>
              </p:ext>
            </p:extLst>
          </p:nvPr>
        </p:nvGraphicFramePr>
        <p:xfrm>
          <a:off x="807592" y="1057880"/>
          <a:ext cx="11001375" cy="4438650"/>
        </p:xfrm>
        <a:graphic>
          <a:graphicData uri="http://schemas.openxmlformats.org/presentationml/2006/ole">
            <mc:AlternateContent xmlns:mc="http://schemas.openxmlformats.org/markup-compatibility/2006">
              <mc:Choice xmlns:v="urn:schemas-microsoft-com:vml" Requires="v">
                <p:oleObj spid="_x0000_s4140" name="Worksheet" r:id="rId5" imgW="9686881" imgH="4486396" progId="Excel.Sheet.12">
                  <p:embed/>
                </p:oleObj>
              </mc:Choice>
              <mc:Fallback>
                <p:oleObj name="Worksheet" r:id="rId5" imgW="9686881" imgH="4486396" progId="Excel.Sheet.12">
                  <p:embed/>
                  <p:pic>
                    <p:nvPicPr>
                      <p:cNvPr id="0" name="Object 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7592" y="1057880"/>
                        <a:ext cx="11001375" cy="443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8882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312420"/>
            <a:ext cx="8596668" cy="1320800"/>
          </a:xfrm>
        </p:spPr>
        <p:txBody>
          <a:bodyPr/>
          <a:lstStyle/>
          <a:p>
            <a:r>
              <a:rPr lang="id-ID" dirty="0" smtClean="0"/>
              <a:t>PERANGKAT ASOKAYA (KARPEG)</a:t>
            </a:r>
            <a:endParaRPr lang="en-AU" dirty="0"/>
          </a:p>
        </p:txBody>
      </p:sp>
      <p:sp>
        <p:nvSpPr>
          <p:cNvPr id="3" name="Rectangle 2"/>
          <p:cNvSpPr>
            <a:spLocks noChangeArrowheads="1"/>
          </p:cNvSpPr>
          <p:nvPr/>
        </p:nvSpPr>
        <p:spPr bwMode="auto">
          <a:xfrm>
            <a:off x="0" y="985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6" name="TextBox 5"/>
          <p:cNvSpPr txBox="1"/>
          <p:nvPr/>
        </p:nvSpPr>
        <p:spPr>
          <a:xfrm>
            <a:off x="758825" y="1214438"/>
            <a:ext cx="10398125" cy="923330"/>
          </a:xfrm>
          <a:prstGeom prst="rect">
            <a:avLst/>
          </a:prstGeom>
          <a:noFill/>
        </p:spPr>
        <p:txBody>
          <a:bodyPr wrap="square" rtlCol="0">
            <a:spAutoFit/>
          </a:bodyPr>
          <a:lstStyle/>
          <a:p>
            <a:r>
              <a:rPr lang="id-ID" dirty="0" smtClean="0"/>
              <a:t>Sebagai Pilot Project Asokaya akan dimulai dari salah satu pelayanan di Bidang Mutasi yaitu Cetak Karpeg, Karis dan Karsu, untuk modul ini dibutuhkan pendukung tambahan yaitu PRINTER dan BLANKO (ID CARD)</a:t>
            </a:r>
            <a:endParaRPr lang="en-AU" dirty="0"/>
          </a:p>
        </p:txBody>
      </p:sp>
      <p:graphicFrame>
        <p:nvGraphicFramePr>
          <p:cNvPr id="4" name="Object 3"/>
          <p:cNvGraphicFramePr>
            <a:graphicFrameLocks noChangeAspect="1"/>
          </p:cNvGraphicFramePr>
          <p:nvPr>
            <p:extLst>
              <p:ext uri="{D42A27DB-BD31-4B8C-83A1-F6EECF244321}">
                <p14:modId xmlns:p14="http://schemas.microsoft.com/office/powerpoint/2010/main" val="1941317623"/>
              </p:ext>
            </p:extLst>
          </p:nvPr>
        </p:nvGraphicFramePr>
        <p:xfrm>
          <a:off x="895386" y="2366368"/>
          <a:ext cx="11055351" cy="3295650"/>
        </p:xfrm>
        <a:graphic>
          <a:graphicData uri="http://schemas.openxmlformats.org/presentationml/2006/ole">
            <mc:AlternateContent xmlns:mc="http://schemas.openxmlformats.org/markup-compatibility/2006">
              <mc:Choice xmlns:v="urn:schemas-microsoft-com:vml" Requires="v">
                <p:oleObj spid="_x0000_s5165" name="Worksheet" r:id="rId5" imgW="11668081" imgH="4105356" progId="Excel.Sheet.12">
                  <p:embed/>
                </p:oleObj>
              </mc:Choice>
              <mc:Fallback>
                <p:oleObj name="Worksheet" r:id="rId5" imgW="11668081" imgH="4105356" progId="Excel.Sheet.12">
                  <p:embed/>
                  <p:pic>
                    <p:nvPicPr>
                      <p:cNvPr id="0" name="Object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5386" y="2366368"/>
                        <a:ext cx="11055351" cy="329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35115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5083" y="51955"/>
            <a:ext cx="8596668" cy="658091"/>
          </a:xfrm>
        </p:spPr>
        <p:txBody>
          <a:bodyPr/>
          <a:lstStyle/>
          <a:p>
            <a:r>
              <a:rPr lang="id-ID" dirty="0" smtClean="0"/>
              <a:t>TIME SCHEDULE</a:t>
            </a:r>
            <a:endParaRPr lang="en-AU" dirty="0"/>
          </a:p>
        </p:txBody>
      </p:sp>
      <p:graphicFrame>
        <p:nvGraphicFramePr>
          <p:cNvPr id="8" name="Table 7"/>
          <p:cNvGraphicFramePr>
            <a:graphicFrameLocks noGrp="1"/>
          </p:cNvGraphicFramePr>
          <p:nvPr>
            <p:extLst>
              <p:ext uri="{D42A27DB-BD31-4B8C-83A1-F6EECF244321}">
                <p14:modId xmlns:p14="http://schemas.microsoft.com/office/powerpoint/2010/main" val="713254054"/>
              </p:ext>
            </p:extLst>
          </p:nvPr>
        </p:nvGraphicFramePr>
        <p:xfrm>
          <a:off x="189488" y="789004"/>
          <a:ext cx="11832796" cy="4713172"/>
        </p:xfrm>
        <a:graphic>
          <a:graphicData uri="http://schemas.openxmlformats.org/drawingml/2006/table">
            <a:tbl>
              <a:tblPr firstRow="1" firstCol="1" bandRow="1">
                <a:tableStyleId>{5C22544A-7EE6-4342-B048-85BDC9FD1C3A}</a:tableStyleId>
              </a:tblPr>
              <a:tblGrid>
                <a:gridCol w="415922"/>
                <a:gridCol w="3384699"/>
                <a:gridCol w="2212051"/>
                <a:gridCol w="362707"/>
                <a:gridCol w="362707"/>
                <a:gridCol w="362707"/>
                <a:gridCol w="362707"/>
                <a:gridCol w="364108"/>
                <a:gridCol w="364108"/>
                <a:gridCol w="364108"/>
                <a:gridCol w="364108"/>
                <a:gridCol w="364108"/>
                <a:gridCol w="364108"/>
                <a:gridCol w="364108"/>
                <a:gridCol w="364108"/>
                <a:gridCol w="364108"/>
                <a:gridCol w="364108"/>
                <a:gridCol w="364108"/>
                <a:gridCol w="364108"/>
              </a:tblGrid>
              <a:tr h="366238">
                <a:tc rowSpan="2">
                  <a:txBody>
                    <a:bodyPr/>
                    <a:lstStyle/>
                    <a:p>
                      <a:pPr algn="ctr">
                        <a:lnSpc>
                          <a:spcPct val="107000"/>
                        </a:lnSpc>
                        <a:spcAft>
                          <a:spcPts val="0"/>
                        </a:spcAft>
                      </a:pPr>
                      <a:r>
                        <a:rPr lang="id-ID" sz="1100" dirty="0" smtClean="0">
                          <a:effectLst/>
                        </a:rPr>
                        <a:t>NO</a:t>
                      </a:r>
                      <a:r>
                        <a:rPr lang="en-AU" sz="1100" dirty="0">
                          <a:effectLst/>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rowSpan="2">
                  <a:txBody>
                    <a:bodyPr/>
                    <a:lstStyle/>
                    <a:p>
                      <a:pPr algn="ctr">
                        <a:lnSpc>
                          <a:spcPct val="107000"/>
                        </a:lnSpc>
                        <a:spcAft>
                          <a:spcPts val="0"/>
                        </a:spcAft>
                      </a:pPr>
                      <a:r>
                        <a:rPr lang="id-ID" sz="1100" dirty="0" smtClean="0">
                          <a:effectLst/>
                        </a:rPr>
                        <a:t>URAIAN PEKERJAAN</a:t>
                      </a:r>
                      <a:r>
                        <a:rPr lang="en-AU" sz="1100" dirty="0">
                          <a:effectLst/>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rowSpan="2">
                  <a:txBody>
                    <a:bodyPr/>
                    <a:lstStyle/>
                    <a:p>
                      <a:pPr algn="ctr">
                        <a:lnSpc>
                          <a:spcPct val="107000"/>
                        </a:lnSpc>
                        <a:spcAft>
                          <a:spcPts val="0"/>
                        </a:spcAft>
                      </a:pPr>
                      <a:r>
                        <a:rPr lang="id-ID" sz="1100" dirty="0" smtClean="0">
                          <a:effectLst/>
                        </a:rPr>
                        <a:t>PENANGGUNG JAWAB</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gridSpan="4">
                  <a:txBody>
                    <a:bodyPr/>
                    <a:lstStyle/>
                    <a:p>
                      <a:pPr algn="ctr">
                        <a:lnSpc>
                          <a:spcPct val="107000"/>
                        </a:lnSpc>
                        <a:spcAft>
                          <a:spcPts val="0"/>
                        </a:spcAft>
                      </a:pPr>
                      <a:r>
                        <a:rPr lang="id-ID" sz="1100" dirty="0">
                          <a:effectLst/>
                        </a:rPr>
                        <a:t>BULAN KE-1</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hMerge="1">
                  <a:txBody>
                    <a:bodyPr/>
                    <a:lstStyle/>
                    <a:p>
                      <a:endParaRPr lang="en-AU"/>
                    </a:p>
                  </a:txBody>
                  <a:tcPr/>
                </a:tc>
                <a:tc hMerge="1">
                  <a:txBody>
                    <a:bodyPr/>
                    <a:lstStyle/>
                    <a:p>
                      <a:endParaRPr lang="en-AU"/>
                    </a:p>
                  </a:txBody>
                  <a:tcPr/>
                </a:tc>
                <a:tc hMerge="1">
                  <a:txBody>
                    <a:bodyPr/>
                    <a:lstStyle/>
                    <a:p>
                      <a:endParaRPr lang="en-AU"/>
                    </a:p>
                  </a:txBody>
                  <a:tcPr/>
                </a:tc>
                <a:tc gridSpan="4">
                  <a:txBody>
                    <a:bodyPr/>
                    <a:lstStyle/>
                    <a:p>
                      <a:pPr algn="ctr">
                        <a:lnSpc>
                          <a:spcPct val="107000"/>
                        </a:lnSpc>
                        <a:spcAft>
                          <a:spcPts val="0"/>
                        </a:spcAft>
                      </a:pPr>
                      <a:r>
                        <a:rPr lang="id-ID" sz="1100" dirty="0">
                          <a:effectLst/>
                        </a:rPr>
                        <a:t>BULAN KE-2</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hMerge="1">
                  <a:txBody>
                    <a:bodyPr/>
                    <a:lstStyle/>
                    <a:p>
                      <a:endParaRPr lang="en-AU"/>
                    </a:p>
                  </a:txBody>
                  <a:tcPr/>
                </a:tc>
                <a:tc hMerge="1">
                  <a:txBody>
                    <a:bodyPr/>
                    <a:lstStyle/>
                    <a:p>
                      <a:endParaRPr lang="en-AU"/>
                    </a:p>
                  </a:txBody>
                  <a:tcPr/>
                </a:tc>
                <a:tc hMerge="1">
                  <a:txBody>
                    <a:bodyPr/>
                    <a:lstStyle/>
                    <a:p>
                      <a:endParaRPr lang="en-AU"/>
                    </a:p>
                  </a:txBody>
                  <a:tcPr/>
                </a:tc>
                <a:tc gridSpan="4">
                  <a:txBody>
                    <a:bodyPr/>
                    <a:lstStyle/>
                    <a:p>
                      <a:pPr algn="ctr">
                        <a:lnSpc>
                          <a:spcPct val="107000"/>
                        </a:lnSpc>
                        <a:spcAft>
                          <a:spcPts val="0"/>
                        </a:spcAft>
                      </a:pPr>
                      <a:r>
                        <a:rPr lang="id-ID" sz="1100" dirty="0">
                          <a:effectLst/>
                        </a:rPr>
                        <a:t>BULAN KE-3</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hMerge="1">
                  <a:txBody>
                    <a:bodyPr/>
                    <a:lstStyle/>
                    <a:p>
                      <a:endParaRPr lang="en-AU"/>
                    </a:p>
                  </a:txBody>
                  <a:tcPr/>
                </a:tc>
                <a:tc hMerge="1">
                  <a:txBody>
                    <a:bodyPr/>
                    <a:lstStyle/>
                    <a:p>
                      <a:endParaRPr lang="en-AU"/>
                    </a:p>
                  </a:txBody>
                  <a:tcPr/>
                </a:tc>
                <a:tc hMerge="1">
                  <a:txBody>
                    <a:bodyPr/>
                    <a:lstStyle/>
                    <a:p>
                      <a:endParaRPr lang="en-AU"/>
                    </a:p>
                  </a:txBody>
                  <a:tcPr/>
                </a:tc>
                <a:tc gridSpan="4">
                  <a:txBody>
                    <a:bodyPr/>
                    <a:lstStyle/>
                    <a:p>
                      <a:pPr algn="ctr">
                        <a:lnSpc>
                          <a:spcPct val="107000"/>
                        </a:lnSpc>
                        <a:spcAft>
                          <a:spcPts val="0"/>
                        </a:spcAft>
                      </a:pPr>
                      <a:r>
                        <a:rPr lang="id-ID" sz="1100" dirty="0">
                          <a:effectLst/>
                        </a:rPr>
                        <a:t>BULAN KE-4</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hMerge="1">
                  <a:txBody>
                    <a:bodyPr/>
                    <a:lstStyle/>
                    <a:p>
                      <a:endParaRPr lang="en-AU"/>
                    </a:p>
                  </a:txBody>
                  <a:tcPr/>
                </a:tc>
                <a:tc hMerge="1">
                  <a:txBody>
                    <a:bodyPr/>
                    <a:lstStyle/>
                    <a:p>
                      <a:endParaRPr lang="en-AU"/>
                    </a:p>
                  </a:txBody>
                  <a:tcPr/>
                </a:tc>
                <a:tc hMerge="1">
                  <a:txBody>
                    <a:bodyPr/>
                    <a:lstStyle/>
                    <a:p>
                      <a:endParaRPr lang="en-AU"/>
                    </a:p>
                  </a:txBody>
                  <a:tcPr/>
                </a:tc>
              </a:tr>
              <a:tr h="180918">
                <a:tc vMerge="1">
                  <a:txBody>
                    <a:bodyPr/>
                    <a:lstStyle/>
                    <a:p>
                      <a:pPr algn="ct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tc>
                <a:tc vMerge="1">
                  <a:txBody>
                    <a:bodyPr/>
                    <a:lstStyle/>
                    <a:p>
                      <a:pPr algn="ct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tc>
                <a:tc vMerge="1">
                  <a:txBody>
                    <a:bodyPr/>
                    <a:lstStyle/>
                    <a:p>
                      <a:pPr algn="ct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tc>
                <a:tc>
                  <a:txBody>
                    <a:bodyPr/>
                    <a:lstStyle/>
                    <a:p>
                      <a:pPr algn="ctr">
                        <a:lnSpc>
                          <a:spcPct val="107000"/>
                        </a:lnSpc>
                        <a:spcAft>
                          <a:spcPts val="0"/>
                        </a:spcAft>
                      </a:pPr>
                      <a:r>
                        <a:rPr lang="id-ID" sz="1100">
                          <a:effectLst/>
                        </a:rPr>
                        <a:t>1</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2</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3</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4</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1</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2</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3</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4</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1</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2</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3</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4</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1</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2</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a:effectLst/>
                        </a:rPr>
                        <a:t>3</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gn="ctr">
                        <a:lnSpc>
                          <a:spcPct val="107000"/>
                        </a:lnSpc>
                        <a:spcAft>
                          <a:spcPts val="0"/>
                        </a:spcAft>
                      </a:pPr>
                      <a:r>
                        <a:rPr lang="id-ID" sz="1100" dirty="0">
                          <a:effectLst/>
                        </a:rPr>
                        <a:t>4</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1</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Merancang Alur Proses Sistem Aplikasi</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System Analyst</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Merancang Database dan Relasi</a:t>
                      </a: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 Antar Table</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Database Analyst</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3</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Membuat</a:t>
                      </a: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 Kode Desain Layout Tampilan</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Web Designer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Pembuatan Kode Modul Login</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Programmer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Pembuatan Kode </a:t>
                      </a: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Modul</a:t>
                      </a: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 Usul BKD</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Programmer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Pembuatan Kode  Modul Pemeriksaan Berkas</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Programmer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Pembuatan Kode </a:t>
                      </a: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 Modul Laporan</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Programmer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8</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Pembuatan Kode  Modul Notifikasi Android</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Programmer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Proses Instalasi Server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Admin Jaringan</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10</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Proses</a:t>
                      </a: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 Try and Error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Tim</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11</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Pembuat Buku Panduan</a:t>
                      </a: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 Aplikasi</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Tim</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r>
              <a:tr h="347168">
                <a:tc>
                  <a:txBody>
                    <a:bodyPr/>
                    <a:lstStyle/>
                    <a:p>
                      <a:pPr algn="ct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12</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Proses Pelatihan</a:t>
                      </a:r>
                      <a:r>
                        <a:rPr lang="id-ID" sz="1200" baseline="0" dirty="0" smtClean="0">
                          <a:effectLst/>
                          <a:latin typeface="Calibri" panose="020F0502020204030204" pitchFamily="34" charset="0"/>
                          <a:ea typeface="Calibri" panose="020F0502020204030204" pitchFamily="34" charset="0"/>
                          <a:cs typeface="Times New Roman" panose="02020603050405020304" pitchFamily="18" charset="0"/>
                        </a:rPr>
                        <a:t> Operator</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r>
                        <a:rPr lang="id-ID" sz="1200" dirty="0" smtClean="0">
                          <a:effectLst/>
                          <a:latin typeface="Calibri" panose="020F0502020204030204" pitchFamily="34" charset="0"/>
                          <a:ea typeface="Calibri" panose="020F0502020204030204" pitchFamily="34" charset="0"/>
                          <a:cs typeface="Times New Roman" panose="02020603050405020304" pitchFamily="18" charset="0"/>
                        </a:rPr>
                        <a:t>Tim</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tc>
                <a:tc>
                  <a:txBody>
                    <a:bodyPr/>
                    <a:lstStyle/>
                    <a:p>
                      <a:pPr>
                        <a:lnSpc>
                          <a:spcPct val="107000"/>
                        </a:lnSpc>
                        <a:spcAft>
                          <a:spcPts val="0"/>
                        </a:spcAft>
                      </a:pP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938" marR="54938" marT="0" marB="0" anchor="ctr">
                    <a:solidFill>
                      <a:schemeClr val="bg1">
                        <a:lumMod val="65000"/>
                      </a:schemeClr>
                    </a:solidFill>
                  </a:tcPr>
                </a:tc>
              </a:tr>
            </a:tbl>
          </a:graphicData>
        </a:graphic>
      </p:graphicFrame>
    </p:spTree>
    <p:extLst>
      <p:ext uri="{BB962C8B-B14F-4D97-AF65-F5344CB8AC3E}">
        <p14:creationId xmlns:p14="http://schemas.microsoft.com/office/powerpoint/2010/main" val="302619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202</TotalTime>
  <Words>695</Words>
  <Application>Microsoft Office PowerPoint</Application>
  <PresentationFormat>Widescreen</PresentationFormat>
  <Paragraphs>154</Paragraphs>
  <Slides>10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Times New Roman</vt:lpstr>
      <vt:lpstr>Trebuchet MS</vt:lpstr>
      <vt:lpstr>Wingdings 3</vt:lpstr>
      <vt:lpstr>Facet</vt:lpstr>
      <vt:lpstr>Worksheet</vt:lpstr>
      <vt:lpstr>ASOKAYA</vt:lpstr>
      <vt:lpstr>PENDAHULUAN</vt:lpstr>
      <vt:lpstr>MANFAAT</vt:lpstr>
      <vt:lpstr>ALUR PROSES</vt:lpstr>
      <vt:lpstr>INTEGRASI SISTEM</vt:lpstr>
      <vt:lpstr>PowerPoint Presentation</vt:lpstr>
      <vt:lpstr>PERANGKAT SERVER</vt:lpstr>
      <vt:lpstr>PERANGKAT ASOKAYA (KARPEG)</vt:lpstr>
      <vt:lpstr>TIME SCHEDULE</vt:lpstr>
      <vt:lpstr>TERIMA KASIH</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52</cp:revision>
  <cp:lastPrinted>2017-01-03T05:34:00Z</cp:lastPrinted>
  <dcterms:created xsi:type="dcterms:W3CDTF">2016-12-29T07:10:53Z</dcterms:created>
  <dcterms:modified xsi:type="dcterms:W3CDTF">2017-01-03T05:35:15Z</dcterms:modified>
</cp:coreProperties>
</file>