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DC45DE-EA08-48B8-8EA2-2758297D28B0}"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1790B-7ABE-4FAA-A9CC-7BC7786C69DF}"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C45DE-EA08-48B8-8EA2-2758297D28B0}"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1790B-7ABE-4FAA-A9CC-7BC7786C69DF}"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C45DE-EA08-48B8-8EA2-2758297D28B0}"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1790B-7ABE-4FAA-A9CC-7BC7786C69DF}"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DC45DE-EA08-48B8-8EA2-2758297D28B0}"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1790B-7ABE-4FAA-A9CC-7BC7786C69DF}"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DC45DE-EA08-48B8-8EA2-2758297D28B0}" type="datetimeFigureOut">
              <a:rPr lang="en-US" smtClean="0"/>
              <a:t>2/7/2017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F1790B-7ABE-4FAA-A9CC-7BC7786C69DF}"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DC45DE-EA08-48B8-8EA2-2758297D28B0}"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1790B-7ABE-4FAA-A9CC-7BC7786C69DF}"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DC45DE-EA08-48B8-8EA2-2758297D28B0}" type="datetimeFigureOut">
              <a:rPr lang="en-US" smtClean="0"/>
              <a:t>2/7/2017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F1790B-7ABE-4FAA-A9CC-7BC7786C69DF}"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DC45DE-EA08-48B8-8EA2-2758297D28B0}" type="datetimeFigureOut">
              <a:rPr lang="en-US" smtClean="0"/>
              <a:t>2/7/2017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F1790B-7ABE-4FAA-A9CC-7BC7786C69DF}"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DC45DE-EA08-48B8-8EA2-2758297D28B0}" type="datetimeFigureOut">
              <a:rPr lang="en-US" smtClean="0"/>
              <a:t>2/7/2017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F1790B-7ABE-4FAA-A9CC-7BC7786C69DF}"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C45DE-EA08-48B8-8EA2-2758297D28B0}"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1790B-7ABE-4FAA-A9CC-7BC7786C69DF}"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DC45DE-EA08-48B8-8EA2-2758297D28B0}" type="datetimeFigureOut">
              <a:rPr lang="en-US" smtClean="0"/>
              <a:t>2/7/2017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F1790B-7ABE-4FAA-A9CC-7BC7786C69DF}"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DC45DE-EA08-48B8-8EA2-2758297D28B0}" type="datetimeFigureOut">
              <a:rPr lang="en-US" smtClean="0"/>
              <a:t>2/7/2017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F1790B-7ABE-4FAA-A9CC-7BC7786C69DF}"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71670" y="0"/>
            <a:ext cx="5429288" cy="114300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2400" b="1" dirty="0" smtClean="0">
                <a:latin typeface="Calisto MT" pitchFamily="18" charset="0"/>
              </a:rPr>
              <a:t>TATA CARA PENYESUAIAN/INPASSING JF</a:t>
            </a:r>
            <a:r>
              <a:rPr lang="id-ID" sz="2400" b="1" dirty="0" smtClean="0">
                <a:latin typeface="Calisto MT" pitchFamily="18" charset="0"/>
              </a:rPr>
              <a:t/>
            </a:r>
            <a:br>
              <a:rPr lang="id-ID" sz="2400" b="1" dirty="0" smtClean="0">
                <a:latin typeface="Calisto MT" pitchFamily="18" charset="0"/>
              </a:rPr>
            </a:br>
            <a:r>
              <a:rPr lang="id-ID" sz="2400" b="1" dirty="0" smtClean="0">
                <a:latin typeface="Calisto MT" pitchFamily="18" charset="0"/>
              </a:rPr>
              <a:t>-1</a:t>
            </a:r>
            <a:endParaRPr lang="en-US" sz="2400" b="1" dirty="0">
              <a:latin typeface="Calisto MT" pitchFamily="18" charset="0"/>
            </a:endParaRPr>
          </a:p>
        </p:txBody>
      </p:sp>
      <p:sp>
        <p:nvSpPr>
          <p:cNvPr id="4" name="Rectangle 1"/>
          <p:cNvSpPr>
            <a:spLocks noChangeArrowheads="1"/>
          </p:cNvSpPr>
          <p:nvPr/>
        </p:nvSpPr>
        <p:spPr bwMode="auto">
          <a:xfrm>
            <a:off x="142844" y="1615138"/>
            <a:ext cx="8786874" cy="4881016"/>
          </a:xfrm>
          <a:prstGeom prst="rect">
            <a:avLst/>
          </a:prstGeom>
          <a:solidFill>
            <a:schemeClr val="accent2">
              <a:lumMod val="40000"/>
              <a:lumOff val="60000"/>
            </a:schemeClr>
          </a:solid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indent="-457200" algn="just" fontAlgn="base">
              <a:lnSpc>
                <a:spcPct val="140000"/>
              </a:lnSpc>
              <a:spcBef>
                <a:spcPct val="0"/>
              </a:spcBef>
              <a:spcAft>
                <a:spcPct val="0"/>
              </a:spcAft>
              <a:buFont typeface="+mj-lt"/>
              <a:buAutoNum type="arabicPeriod"/>
              <a:tabLst>
                <a:tab pos="2070100" algn="l"/>
              </a:tabLst>
            </a:pPr>
            <a:r>
              <a:rPr kumimoji="0" lang="id-ID" sz="1600" b="0" u="none" strike="noStrike" cap="none" normalizeH="0" baseline="0" noProof="1" smtClean="0">
                <a:ln>
                  <a:noFill/>
                </a:ln>
                <a:effectLst/>
                <a:latin typeface="Calisto MT" pitchFamily="18" charset="0"/>
                <a:ea typeface="Calibri" pitchFamily="34" charset="0"/>
                <a:cs typeface="Arial" pitchFamily="34" charset="0"/>
              </a:rPr>
              <a:t>Pejabat</a:t>
            </a:r>
            <a:r>
              <a:rPr kumimoji="0" lang="id-ID" sz="1600" b="0" u="none" strike="noStrike" cap="none" normalizeH="0" noProof="1" smtClean="0">
                <a:ln>
                  <a:noFill/>
                </a:ln>
                <a:effectLst/>
                <a:latin typeface="Calisto MT" pitchFamily="18" charset="0"/>
                <a:ea typeface="Calibri" pitchFamily="34" charset="0"/>
                <a:cs typeface="Arial" pitchFamily="34" charset="0"/>
              </a:rPr>
              <a:t> Pembina Kepegawaian melakukan seleksi administrasi terhadap PNS yang akan mengikuti program inpassing.</a:t>
            </a:r>
            <a:endParaRPr kumimoji="0" lang="id-ID" sz="1600" b="0" u="none" strike="noStrike" cap="none" normalizeH="0" baseline="0" noProof="1" smtClean="0">
              <a:ln>
                <a:noFill/>
              </a:ln>
              <a:effectLst/>
              <a:latin typeface="Calisto MT" pitchFamily="18" charset="0"/>
              <a:ea typeface="Calibri" pitchFamily="34" charset="0"/>
              <a:cs typeface="Arial" pitchFamily="34" charset="0"/>
            </a:endParaRPr>
          </a:p>
          <a:p>
            <a:pPr marL="457200" indent="-457200" algn="just">
              <a:lnSpc>
                <a:spcPct val="140000"/>
              </a:lnSpc>
              <a:buFont typeface="+mj-lt"/>
              <a:buAutoNum type="arabicPeriod"/>
              <a:tabLst>
                <a:tab pos="2070100" algn="l"/>
              </a:tabLst>
              <a:defRPr/>
            </a:pPr>
            <a:r>
              <a:rPr lang="id-ID" sz="1600" noProof="1" smtClean="0">
                <a:latin typeface="Calisto MT" pitchFamily="18" charset="0"/>
                <a:ea typeface="Calibri" pitchFamily="34" charset="0"/>
                <a:cs typeface="Arial" pitchFamily="34" charset="0"/>
              </a:rPr>
              <a:t>Pejabat Pembina Kepegawaian </a:t>
            </a:r>
            <a:r>
              <a:rPr lang="id-ID" sz="1600" b="1" noProof="1" smtClean="0">
                <a:latin typeface="Calisto MT" pitchFamily="18" charset="0"/>
                <a:ea typeface="Calibri" pitchFamily="34" charset="0"/>
                <a:cs typeface="Arial" pitchFamily="34" charset="0"/>
              </a:rPr>
              <a:t>menyampaikan</a:t>
            </a:r>
            <a:r>
              <a:rPr lang="id-ID" sz="1600" noProof="1" smtClean="0">
                <a:latin typeface="Calisto MT" pitchFamily="18" charset="0"/>
                <a:ea typeface="Calibri" pitchFamily="34" charset="0"/>
                <a:cs typeface="Arial" pitchFamily="34" charset="0"/>
              </a:rPr>
              <a:t> usul pertimbangan pengangkatan dalam jabatan fungsional kepada Instansi Pembina JF, dengan melampirkan:</a:t>
            </a:r>
          </a:p>
          <a:p>
            <a:pPr marL="903287" lvl="0" indent="-457200" algn="just" fontAlgn="base">
              <a:lnSpc>
                <a:spcPct val="140000"/>
              </a:lnSpc>
              <a:spcBef>
                <a:spcPct val="0"/>
              </a:spcBef>
              <a:spcAft>
                <a:spcPct val="0"/>
              </a:spcAft>
              <a:buFont typeface="+mj-lt"/>
              <a:buAutoNum type="alphaLcPeriod"/>
              <a:tabLst>
                <a:tab pos="2070100" algn="l"/>
              </a:tabLst>
            </a:pPr>
            <a:r>
              <a:rPr kumimoji="0" lang="id-ID" sz="1600" b="0" u="none" strike="noStrike" cap="none" normalizeH="0" baseline="0" noProof="1" smtClean="0">
                <a:ln>
                  <a:noFill/>
                </a:ln>
                <a:effectLst/>
                <a:latin typeface="Calisto MT" pitchFamily="18" charset="0"/>
                <a:cs typeface="Arial" pitchFamily="34" charset="0"/>
              </a:rPr>
              <a:t>Fotokopi Surat Keputusan Pengangkatan Calon PNS;</a:t>
            </a:r>
          </a:p>
          <a:p>
            <a:pPr marL="903287" lvl="0" indent="-457200" algn="just" fontAlgn="base">
              <a:lnSpc>
                <a:spcPct val="140000"/>
              </a:lnSpc>
              <a:spcBef>
                <a:spcPct val="0"/>
              </a:spcBef>
              <a:spcAft>
                <a:spcPct val="0"/>
              </a:spcAft>
              <a:buFont typeface="+mj-lt"/>
              <a:buAutoNum type="alphaLcPeriod"/>
              <a:tabLst>
                <a:tab pos="2070100" algn="l"/>
              </a:tabLst>
            </a:pPr>
            <a:r>
              <a:rPr kumimoji="0" lang="id-ID" sz="1600" b="0" u="none" strike="noStrike" cap="none" normalizeH="0" baseline="0" noProof="1" smtClean="0">
                <a:ln>
                  <a:noFill/>
                </a:ln>
                <a:effectLst/>
                <a:latin typeface="Calisto MT" pitchFamily="18" charset="0"/>
                <a:cs typeface="Arial" pitchFamily="34" charset="0"/>
              </a:rPr>
              <a:t>Fotokopi Surat Keputusan Pengangkatan PNS;</a:t>
            </a:r>
          </a:p>
          <a:p>
            <a:pPr marL="903287" lvl="0" indent="-457200" algn="just" fontAlgn="base">
              <a:lnSpc>
                <a:spcPct val="140000"/>
              </a:lnSpc>
              <a:spcBef>
                <a:spcPct val="0"/>
              </a:spcBef>
              <a:spcAft>
                <a:spcPct val="0"/>
              </a:spcAft>
              <a:buFont typeface="+mj-lt"/>
              <a:buAutoNum type="alphaLcPeriod"/>
              <a:tabLst>
                <a:tab pos="2070100" algn="l"/>
              </a:tabLst>
            </a:pPr>
            <a:r>
              <a:rPr kumimoji="0" lang="id-ID" sz="1600" b="0" u="none" strike="noStrike" cap="none" normalizeH="0" baseline="0" noProof="1" smtClean="0">
                <a:ln>
                  <a:noFill/>
                </a:ln>
                <a:effectLst/>
                <a:latin typeface="Calisto MT" pitchFamily="18" charset="0"/>
                <a:cs typeface="Arial" pitchFamily="34" charset="0"/>
              </a:rPr>
              <a:t>Fotokopi Sertifikat lulus uji kompetensi; dan</a:t>
            </a:r>
          </a:p>
          <a:p>
            <a:pPr marL="903287" lvl="0" indent="-457200" algn="just" fontAlgn="base">
              <a:lnSpc>
                <a:spcPct val="140000"/>
              </a:lnSpc>
              <a:spcBef>
                <a:spcPct val="0"/>
              </a:spcBef>
              <a:spcAft>
                <a:spcPct val="0"/>
              </a:spcAft>
              <a:buFont typeface="+mj-lt"/>
              <a:buAutoNum type="alphaLcPeriod"/>
              <a:tabLst>
                <a:tab pos="2070100" algn="l"/>
              </a:tabLst>
            </a:pPr>
            <a:r>
              <a:rPr kumimoji="0" lang="id-ID" sz="1600" b="0" u="none" strike="noStrike" cap="none" normalizeH="0" baseline="0" noProof="1" smtClean="0">
                <a:ln>
                  <a:noFill/>
                </a:ln>
                <a:effectLst/>
                <a:latin typeface="Calisto MT" pitchFamily="18" charset="0"/>
                <a:cs typeface="Arial" pitchFamily="34" charset="0"/>
              </a:rPr>
              <a:t>Fotokopi nilai prestasi kerja paling kurang bernilai baik dalam 1 (satu) tahun terakhir.</a:t>
            </a:r>
          </a:p>
          <a:p>
            <a:pPr marL="903287" lvl="0" indent="-457200" algn="just" fontAlgn="base">
              <a:lnSpc>
                <a:spcPct val="140000"/>
              </a:lnSpc>
              <a:spcBef>
                <a:spcPct val="0"/>
              </a:spcBef>
              <a:spcAft>
                <a:spcPct val="0"/>
              </a:spcAft>
              <a:buFont typeface="+mj-lt"/>
              <a:buAutoNum type="alphaLcPeriod"/>
              <a:tabLst>
                <a:tab pos="2070100" algn="l"/>
              </a:tabLst>
            </a:pPr>
            <a:r>
              <a:rPr lang="id-ID" sz="1600" dirty="0" smtClean="0">
                <a:latin typeface="Calisto MT" pitchFamily="18" charset="0"/>
                <a:cs typeface="Arial" pitchFamily="34" charset="0"/>
              </a:rPr>
              <a:t>Surat pernyataan dari kepala satuan kerja yang menyatakan bahwa yang bersangkutan telah dan masih menjalankan tugas di bidang jabatan fungsional yang akan diduduki berdasarkan keputusan pejabat yang berwenang/jabatan struktural yang sebelumnya berkesesuaian dengan JF yang akan diduduki/dibebaskan sementara karena 5 tahun tidak dapat mengumpulkan angka kredit</a:t>
            </a:r>
            <a:r>
              <a:rPr lang="id-ID" sz="1600" noProof="1" smtClean="0">
                <a:latin typeface="Calisto MT" pitchFamily="18" charset="0"/>
                <a:cs typeface="Arial" pitchFamily="34" charset="0"/>
              </a:rPr>
              <a:t> </a:t>
            </a:r>
          </a:p>
          <a:p>
            <a:pPr marL="446088" indent="-446088" algn="just">
              <a:lnSpc>
                <a:spcPct val="140000"/>
              </a:lnSpc>
              <a:tabLst>
                <a:tab pos="2070100" algn="l"/>
              </a:tabLst>
              <a:defRPr/>
            </a:pPr>
            <a:endParaRPr lang="id-ID" sz="1600" noProof="1">
              <a:latin typeface="Calisto MT" pitchFamily="18" charset="0"/>
              <a:cs typeface="Arial" pitchFamily="34" charset="0"/>
            </a:endParaRPr>
          </a:p>
        </p:txBody>
      </p:sp>
      <p:sp>
        <p:nvSpPr>
          <p:cNvPr id="5" name="Notched Right Arrow 4"/>
          <p:cNvSpPr/>
          <p:nvPr/>
        </p:nvSpPr>
        <p:spPr>
          <a:xfrm rot="5400000">
            <a:off x="4429124" y="1000108"/>
            <a:ext cx="428628" cy="71438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71736" y="53752"/>
            <a:ext cx="4429156" cy="1143000"/>
          </a:xfrm>
        </p:spPr>
        <p:style>
          <a:lnRef idx="0">
            <a:schemeClr val="accent2"/>
          </a:lnRef>
          <a:fillRef idx="3">
            <a:schemeClr val="accent2"/>
          </a:fillRef>
          <a:effectRef idx="3">
            <a:schemeClr val="accent2"/>
          </a:effectRef>
          <a:fontRef idx="minor">
            <a:schemeClr val="lt1"/>
          </a:fontRef>
        </p:style>
        <p:txBody>
          <a:bodyPr>
            <a:normAutofit fontScale="90000"/>
          </a:bodyPr>
          <a:lstStyle/>
          <a:p>
            <a:r>
              <a:rPr lang="en-US" sz="2400" b="1" dirty="0" smtClean="0">
                <a:latin typeface="Calisto MT" pitchFamily="18" charset="0"/>
              </a:rPr>
              <a:t>TATA CARA PENYESUAIAN/INPASSING JF - 2</a:t>
            </a:r>
            <a:endParaRPr lang="en-US" sz="2400" b="1" dirty="0">
              <a:latin typeface="Calisto MT" pitchFamily="18" charset="0"/>
            </a:endParaRPr>
          </a:p>
        </p:txBody>
      </p:sp>
      <p:sp>
        <p:nvSpPr>
          <p:cNvPr id="4" name="Rectangle 1"/>
          <p:cNvSpPr>
            <a:spLocks noChangeArrowheads="1"/>
          </p:cNvSpPr>
          <p:nvPr/>
        </p:nvSpPr>
        <p:spPr bwMode="auto">
          <a:xfrm>
            <a:off x="214282" y="2195185"/>
            <a:ext cx="8572560" cy="3745769"/>
          </a:xfrm>
          <a:prstGeom prst="rect">
            <a:avLst/>
          </a:prstGeom>
          <a:ln>
            <a:headEnd/>
            <a:tailEnd/>
          </a:ln>
        </p:spPr>
        <p:style>
          <a:lnRef idx="1">
            <a:schemeClr val="accent2"/>
          </a:lnRef>
          <a:fillRef idx="2">
            <a:schemeClr val="accent2"/>
          </a:fillRef>
          <a:effectRef idx="1">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450850" indent="-269875" algn="just">
              <a:lnSpc>
                <a:spcPct val="150000"/>
              </a:lnSpc>
              <a:tabLst>
                <a:tab pos="2070100" algn="l"/>
              </a:tabLst>
            </a:pPr>
            <a:r>
              <a:rPr lang="id-ID" sz="1600" noProof="1" smtClean="0">
                <a:latin typeface="Calisto MT" pitchFamily="18" charset="0"/>
                <a:cs typeface="Arial" pitchFamily="34" charset="0"/>
              </a:rPr>
              <a:t>3. Instansi Pembina JF memberikan </a:t>
            </a:r>
            <a:r>
              <a:rPr lang="id-ID" sz="1600" b="1" noProof="1" smtClean="0">
                <a:latin typeface="Calisto MT" pitchFamily="18" charset="0"/>
                <a:cs typeface="Arial" pitchFamily="34" charset="0"/>
              </a:rPr>
              <a:t>pertimbangan teknis </a:t>
            </a:r>
            <a:r>
              <a:rPr lang="id-ID" sz="1600" noProof="1" smtClean="0">
                <a:latin typeface="Calisto MT" pitchFamily="18" charset="0"/>
                <a:cs typeface="Arial" pitchFamily="34" charset="0"/>
              </a:rPr>
              <a:t>pengangkatan dalam Jabatan Fungsional yang sudah mencantumkan Angka Kredit sesuai Lampiran I dan II PermenPAN dan RB Nomor 26 Tahun 2016, dan disampaikan kepada pimpinan instansi pengusul. Bagi PNS daerah tembusan disampaikan kepada Kepala Kantor Regional Badan Kepegawaian Negara menurut wilayah kerja masing-masing. </a:t>
            </a:r>
          </a:p>
          <a:p>
            <a:pPr marL="450850" indent="-269875" algn="just">
              <a:lnSpc>
                <a:spcPct val="150000"/>
              </a:lnSpc>
              <a:tabLst>
                <a:tab pos="2070100" algn="l"/>
              </a:tabLst>
            </a:pPr>
            <a:r>
              <a:rPr kumimoji="0" lang="id-ID" sz="1600" b="0" u="none" strike="noStrike" cap="none" normalizeH="0" baseline="0" dirty="0" smtClean="0">
                <a:ln>
                  <a:noFill/>
                </a:ln>
                <a:effectLst/>
                <a:latin typeface="Calisto MT" pitchFamily="18" charset="0"/>
                <a:cs typeface="Arial" pitchFamily="34" charset="0"/>
              </a:rPr>
              <a:t>4. </a:t>
            </a:r>
            <a:r>
              <a:rPr lang="en-US" sz="1600" dirty="0" err="1" smtClean="0">
                <a:latin typeface="Calisto MT" pitchFamily="18" charset="0"/>
              </a:rPr>
              <a:t>Pejabat</a:t>
            </a:r>
            <a:r>
              <a:rPr lang="en-US" sz="1600" dirty="0" smtClean="0">
                <a:latin typeface="Calisto MT" pitchFamily="18" charset="0"/>
              </a:rPr>
              <a:t> Pembina </a:t>
            </a:r>
            <a:r>
              <a:rPr lang="en-US" sz="1600" dirty="0" err="1" smtClean="0">
                <a:latin typeface="Calisto MT" pitchFamily="18" charset="0"/>
              </a:rPr>
              <a:t>Kepegawaian</a:t>
            </a:r>
            <a:r>
              <a:rPr lang="en-US" sz="1600" dirty="0" smtClean="0">
                <a:latin typeface="Calisto MT" pitchFamily="18" charset="0"/>
              </a:rPr>
              <a:t> </a:t>
            </a:r>
            <a:r>
              <a:rPr lang="en-US" sz="1600" b="1" dirty="0" err="1" smtClean="0">
                <a:latin typeface="Calisto MT" pitchFamily="18" charset="0"/>
              </a:rPr>
              <a:t>mengangkat</a:t>
            </a:r>
            <a:r>
              <a:rPr lang="en-US" sz="1600" dirty="0" smtClean="0">
                <a:latin typeface="Calisto MT" pitchFamily="18" charset="0"/>
              </a:rPr>
              <a:t> PNS yang </a:t>
            </a:r>
            <a:r>
              <a:rPr lang="en-US" sz="1600" dirty="0" err="1" smtClean="0">
                <a:latin typeface="Calisto MT" pitchFamily="18" charset="0"/>
              </a:rPr>
              <a:t>bersangkutan</a:t>
            </a:r>
            <a:r>
              <a:rPr lang="en-US" sz="1600" dirty="0" smtClean="0">
                <a:latin typeface="Calisto MT" pitchFamily="18" charset="0"/>
              </a:rPr>
              <a:t> </a:t>
            </a:r>
            <a:r>
              <a:rPr lang="en-US" sz="1600" dirty="0" err="1" smtClean="0">
                <a:latin typeface="Calisto MT" pitchFamily="18" charset="0"/>
              </a:rPr>
              <a:t>ke</a:t>
            </a:r>
            <a:r>
              <a:rPr lang="en-US" sz="1600" dirty="0" smtClean="0">
                <a:latin typeface="Calisto MT" pitchFamily="18" charset="0"/>
              </a:rPr>
              <a:t> </a:t>
            </a:r>
            <a:r>
              <a:rPr lang="en-US" sz="1600" dirty="0" err="1" smtClean="0">
                <a:latin typeface="Calisto MT" pitchFamily="18" charset="0"/>
              </a:rPr>
              <a:t>dalam</a:t>
            </a:r>
            <a:r>
              <a:rPr lang="en-US" sz="1600" dirty="0" smtClean="0">
                <a:latin typeface="Calisto MT" pitchFamily="18" charset="0"/>
              </a:rPr>
              <a:t> </a:t>
            </a:r>
            <a:r>
              <a:rPr lang="en-US" sz="1600" dirty="0" err="1" smtClean="0">
                <a:latin typeface="Calisto MT" pitchFamily="18" charset="0"/>
              </a:rPr>
              <a:t>Jabatan</a:t>
            </a:r>
            <a:r>
              <a:rPr lang="en-US" sz="1600" dirty="0" smtClean="0">
                <a:latin typeface="Calisto MT" pitchFamily="18" charset="0"/>
              </a:rPr>
              <a:t> </a:t>
            </a:r>
            <a:r>
              <a:rPr lang="en-US" sz="1600" dirty="0" err="1" smtClean="0">
                <a:latin typeface="Calisto MT" pitchFamily="18" charset="0"/>
              </a:rPr>
              <a:t>Fungsional</a:t>
            </a:r>
            <a:r>
              <a:rPr lang="en-US" sz="1600" dirty="0" smtClean="0">
                <a:latin typeface="Calisto MT" pitchFamily="18" charset="0"/>
              </a:rPr>
              <a:t> </a:t>
            </a:r>
            <a:r>
              <a:rPr lang="en-US" sz="1600" dirty="0" err="1" smtClean="0">
                <a:latin typeface="Calisto MT" pitchFamily="18" charset="0"/>
              </a:rPr>
              <a:t>dan</a:t>
            </a:r>
            <a:r>
              <a:rPr lang="en-US" sz="1600" dirty="0" smtClean="0">
                <a:latin typeface="Calisto MT" pitchFamily="18" charset="0"/>
              </a:rPr>
              <a:t> </a:t>
            </a:r>
            <a:r>
              <a:rPr lang="en-US" sz="1600" dirty="0" err="1" smtClean="0">
                <a:latin typeface="Calisto MT" pitchFamily="18" charset="0"/>
              </a:rPr>
              <a:t>diberikan</a:t>
            </a:r>
            <a:r>
              <a:rPr lang="en-US" sz="1600" dirty="0" smtClean="0">
                <a:latin typeface="Calisto MT" pitchFamily="18" charset="0"/>
              </a:rPr>
              <a:t> </a:t>
            </a:r>
            <a:r>
              <a:rPr lang="en-US" sz="1600" dirty="0" err="1" smtClean="0">
                <a:latin typeface="Calisto MT" pitchFamily="18" charset="0"/>
              </a:rPr>
              <a:t>Angka</a:t>
            </a:r>
            <a:r>
              <a:rPr lang="en-US" sz="1600" dirty="0" smtClean="0">
                <a:latin typeface="Calisto MT" pitchFamily="18" charset="0"/>
              </a:rPr>
              <a:t> </a:t>
            </a:r>
            <a:r>
              <a:rPr lang="en-US" sz="1600" dirty="0" err="1" smtClean="0">
                <a:latin typeface="Calisto MT" pitchFamily="18" charset="0"/>
              </a:rPr>
              <a:t>Kredit</a:t>
            </a:r>
            <a:r>
              <a:rPr lang="en-US" sz="1600" dirty="0" smtClean="0">
                <a:latin typeface="Calisto MT" pitchFamily="18" charset="0"/>
              </a:rPr>
              <a:t> </a:t>
            </a:r>
            <a:r>
              <a:rPr lang="en-US" sz="1600" dirty="0" err="1" smtClean="0">
                <a:latin typeface="Calisto MT" pitchFamily="18" charset="0"/>
              </a:rPr>
              <a:t>sesuai</a:t>
            </a:r>
            <a:r>
              <a:rPr lang="en-US" sz="1600" dirty="0" smtClean="0">
                <a:latin typeface="Calisto MT" pitchFamily="18" charset="0"/>
              </a:rPr>
              <a:t> </a:t>
            </a:r>
            <a:r>
              <a:rPr lang="en-US" sz="1600" dirty="0" err="1" smtClean="0">
                <a:latin typeface="Calisto MT" pitchFamily="18" charset="0"/>
              </a:rPr>
              <a:t>pertimbangan</a:t>
            </a:r>
            <a:r>
              <a:rPr lang="en-US" sz="1600" dirty="0" smtClean="0">
                <a:latin typeface="Calisto MT" pitchFamily="18" charset="0"/>
              </a:rPr>
              <a:t> </a:t>
            </a:r>
            <a:r>
              <a:rPr lang="en-US" sz="1600" dirty="0" err="1" smtClean="0">
                <a:latin typeface="Calisto MT" pitchFamily="18" charset="0"/>
              </a:rPr>
              <a:t>teknis</a:t>
            </a:r>
            <a:r>
              <a:rPr lang="en-US" sz="1600" dirty="0" smtClean="0">
                <a:latin typeface="Calisto MT" pitchFamily="18" charset="0"/>
              </a:rPr>
              <a:t> </a:t>
            </a:r>
            <a:r>
              <a:rPr lang="en-US" sz="1600" dirty="0" err="1" smtClean="0">
                <a:latin typeface="Calisto MT" pitchFamily="18" charset="0"/>
              </a:rPr>
              <a:t>instansi</a:t>
            </a:r>
            <a:r>
              <a:rPr lang="en-US" sz="1600" dirty="0" smtClean="0">
                <a:latin typeface="Calisto MT" pitchFamily="18" charset="0"/>
              </a:rPr>
              <a:t> </a:t>
            </a:r>
            <a:r>
              <a:rPr lang="en-US" sz="1600" dirty="0" err="1" smtClean="0">
                <a:latin typeface="Calisto MT" pitchFamily="18" charset="0"/>
              </a:rPr>
              <a:t>pembina</a:t>
            </a:r>
            <a:r>
              <a:rPr lang="en-US" sz="1600" dirty="0" smtClean="0">
                <a:latin typeface="Calisto MT" pitchFamily="18" charset="0"/>
              </a:rPr>
              <a:t> JF</a:t>
            </a:r>
          </a:p>
          <a:p>
            <a:pPr marL="450850" indent="-269875" algn="just">
              <a:lnSpc>
                <a:spcPct val="150000"/>
              </a:lnSpc>
              <a:tabLst>
                <a:tab pos="2070100" algn="l"/>
              </a:tabLst>
            </a:pPr>
            <a:r>
              <a:rPr lang="id-ID" sz="1600" dirty="0" smtClean="0">
                <a:latin typeface="Calisto MT" pitchFamily="18" charset="0"/>
              </a:rPr>
              <a:t>5. </a:t>
            </a:r>
            <a:r>
              <a:rPr lang="en-US" sz="1600" dirty="0" err="1" smtClean="0">
                <a:latin typeface="Calisto MT" pitchFamily="18" charset="0"/>
              </a:rPr>
              <a:t>Surat</a:t>
            </a:r>
            <a:r>
              <a:rPr lang="en-US" sz="1600" dirty="0" smtClean="0">
                <a:latin typeface="Calisto MT" pitchFamily="18" charset="0"/>
              </a:rPr>
              <a:t> </a:t>
            </a:r>
            <a:r>
              <a:rPr lang="en-US" sz="1600" dirty="0" err="1" smtClean="0">
                <a:latin typeface="Calisto MT" pitchFamily="18" charset="0"/>
              </a:rPr>
              <a:t>Keputusan</a:t>
            </a:r>
            <a:r>
              <a:rPr lang="en-US" sz="1600" dirty="0" smtClean="0">
                <a:latin typeface="Calisto MT" pitchFamily="18" charset="0"/>
              </a:rPr>
              <a:t> </a:t>
            </a:r>
            <a:r>
              <a:rPr lang="en-US" sz="1600" dirty="0" err="1" smtClean="0">
                <a:latin typeface="Calisto MT" pitchFamily="18" charset="0"/>
              </a:rPr>
              <a:t>Pengangkatan</a:t>
            </a:r>
            <a:r>
              <a:rPr lang="en-US" sz="1600" dirty="0" smtClean="0">
                <a:latin typeface="Calisto MT" pitchFamily="18" charset="0"/>
              </a:rPr>
              <a:t> </a:t>
            </a:r>
            <a:r>
              <a:rPr lang="en-US" sz="1600" dirty="0" err="1" smtClean="0">
                <a:latin typeface="Calisto MT" pitchFamily="18" charset="0"/>
              </a:rPr>
              <a:t>Jabatan</a:t>
            </a:r>
            <a:r>
              <a:rPr lang="en-US" sz="1600" dirty="0" smtClean="0">
                <a:latin typeface="Calisto MT" pitchFamily="18" charset="0"/>
              </a:rPr>
              <a:t> </a:t>
            </a:r>
            <a:r>
              <a:rPr lang="en-US" sz="1600" dirty="0" err="1" smtClean="0">
                <a:latin typeface="Calisto MT" pitchFamily="18" charset="0"/>
              </a:rPr>
              <a:t>Fungsional</a:t>
            </a:r>
            <a:r>
              <a:rPr lang="en-US" sz="1600" dirty="0" smtClean="0">
                <a:latin typeface="Calisto MT" pitchFamily="18" charset="0"/>
              </a:rPr>
              <a:t> </a:t>
            </a:r>
            <a:r>
              <a:rPr lang="en-US" sz="1600" dirty="0" err="1" smtClean="0">
                <a:latin typeface="Calisto MT" pitchFamily="18" charset="0"/>
              </a:rPr>
              <a:t>tembusannya</a:t>
            </a:r>
            <a:r>
              <a:rPr lang="en-US" sz="1600" dirty="0" smtClean="0">
                <a:latin typeface="Calisto MT" pitchFamily="18" charset="0"/>
              </a:rPr>
              <a:t> </a:t>
            </a:r>
            <a:r>
              <a:rPr lang="en-US" sz="1600" b="1" dirty="0" err="1" smtClean="0">
                <a:latin typeface="Calisto MT" pitchFamily="18" charset="0"/>
              </a:rPr>
              <a:t>disampaikan</a:t>
            </a:r>
            <a:r>
              <a:rPr lang="en-US" sz="1600" dirty="0" smtClean="0">
                <a:latin typeface="Calisto MT" pitchFamily="18" charset="0"/>
              </a:rPr>
              <a:t> </a:t>
            </a:r>
            <a:r>
              <a:rPr lang="en-US" sz="1600" dirty="0" err="1" smtClean="0">
                <a:latin typeface="Calisto MT" pitchFamily="18" charset="0"/>
              </a:rPr>
              <a:t>kepada</a:t>
            </a:r>
            <a:r>
              <a:rPr lang="en-US" sz="1600" dirty="0" smtClean="0">
                <a:latin typeface="Calisto MT" pitchFamily="18" charset="0"/>
              </a:rPr>
              <a:t> </a:t>
            </a:r>
            <a:r>
              <a:rPr lang="en-US" sz="1600" dirty="0" err="1" smtClean="0">
                <a:latin typeface="Calisto MT" pitchFamily="18" charset="0"/>
              </a:rPr>
              <a:t>Kepala</a:t>
            </a:r>
            <a:r>
              <a:rPr lang="en-US" sz="1600" dirty="0" smtClean="0">
                <a:latin typeface="Calisto MT" pitchFamily="18" charset="0"/>
              </a:rPr>
              <a:t> BKN/</a:t>
            </a:r>
            <a:r>
              <a:rPr lang="en-US" sz="1600" dirty="0" err="1" smtClean="0">
                <a:latin typeface="Calisto MT" pitchFamily="18" charset="0"/>
              </a:rPr>
              <a:t>Kepala</a:t>
            </a:r>
            <a:r>
              <a:rPr lang="en-US" sz="1600" dirty="0" smtClean="0">
                <a:latin typeface="Calisto MT" pitchFamily="18" charset="0"/>
              </a:rPr>
              <a:t> Kantor Regional BKN </a:t>
            </a:r>
            <a:r>
              <a:rPr lang="en-US" sz="1600" dirty="0" err="1" smtClean="0">
                <a:latin typeface="Calisto MT" pitchFamily="18" charset="0"/>
              </a:rPr>
              <a:t>menurut</a:t>
            </a:r>
            <a:r>
              <a:rPr lang="en-US" sz="1600" dirty="0" smtClean="0">
                <a:latin typeface="Calisto MT" pitchFamily="18" charset="0"/>
              </a:rPr>
              <a:t> </a:t>
            </a:r>
            <a:r>
              <a:rPr lang="en-US" sz="1600" dirty="0" err="1" smtClean="0">
                <a:latin typeface="Calisto MT" pitchFamily="18" charset="0"/>
              </a:rPr>
              <a:t>wilayah</a:t>
            </a:r>
            <a:r>
              <a:rPr lang="en-US" sz="1600" dirty="0" smtClean="0">
                <a:latin typeface="Calisto MT" pitchFamily="18" charset="0"/>
              </a:rPr>
              <a:t> </a:t>
            </a:r>
            <a:r>
              <a:rPr lang="en-US" sz="1600" dirty="0" err="1" smtClean="0">
                <a:latin typeface="Calisto MT" pitchFamily="18" charset="0"/>
              </a:rPr>
              <a:t>kerja</a:t>
            </a:r>
            <a:r>
              <a:rPr lang="en-US" sz="1600" dirty="0" smtClean="0">
                <a:latin typeface="Calisto MT" pitchFamily="18" charset="0"/>
              </a:rPr>
              <a:t> </a:t>
            </a:r>
            <a:r>
              <a:rPr lang="en-US" sz="1600" dirty="0" err="1" smtClean="0">
                <a:latin typeface="Calisto MT" pitchFamily="18" charset="0"/>
              </a:rPr>
              <a:t>masing-masing</a:t>
            </a:r>
            <a:r>
              <a:rPr lang="en-US" sz="1600" dirty="0" smtClean="0">
                <a:latin typeface="Calisto MT" pitchFamily="18" charset="0"/>
              </a:rPr>
              <a:t> </a:t>
            </a:r>
            <a:r>
              <a:rPr lang="en-US" sz="1600" dirty="0" err="1" smtClean="0">
                <a:latin typeface="Calisto MT" pitchFamily="18" charset="0"/>
              </a:rPr>
              <a:t>untuk</a:t>
            </a:r>
            <a:r>
              <a:rPr lang="en-US" sz="1600" dirty="0" smtClean="0">
                <a:latin typeface="Calisto MT" pitchFamily="18" charset="0"/>
              </a:rPr>
              <a:t> </a:t>
            </a:r>
            <a:r>
              <a:rPr lang="en-US" sz="1600" dirty="0" err="1" smtClean="0">
                <a:latin typeface="Calisto MT" pitchFamily="18" charset="0"/>
              </a:rPr>
              <a:t>diinput</a:t>
            </a:r>
            <a:r>
              <a:rPr lang="en-US" sz="1600" dirty="0" smtClean="0">
                <a:latin typeface="Calisto MT" pitchFamily="18" charset="0"/>
              </a:rPr>
              <a:t> </a:t>
            </a:r>
            <a:r>
              <a:rPr lang="en-US" sz="1600" dirty="0" err="1" smtClean="0">
                <a:latin typeface="Calisto MT" pitchFamily="18" charset="0"/>
              </a:rPr>
              <a:t>dalam</a:t>
            </a:r>
            <a:r>
              <a:rPr lang="en-US" sz="1600" dirty="0" smtClean="0">
                <a:latin typeface="Calisto MT" pitchFamily="18" charset="0"/>
              </a:rPr>
              <a:t> </a:t>
            </a:r>
            <a:r>
              <a:rPr lang="en-US" sz="1600" i="1" dirty="0" smtClean="0">
                <a:latin typeface="Calisto MT" pitchFamily="18" charset="0"/>
              </a:rPr>
              <a:t>database</a:t>
            </a:r>
            <a:endParaRPr lang="en-US" sz="1600" i="1" dirty="0">
              <a:latin typeface="Calisto MT" pitchFamily="18" charset="0"/>
            </a:endParaRPr>
          </a:p>
        </p:txBody>
      </p:sp>
      <p:sp>
        <p:nvSpPr>
          <p:cNvPr id="5" name="Notched Right Arrow 4"/>
          <p:cNvSpPr/>
          <p:nvPr/>
        </p:nvSpPr>
        <p:spPr>
          <a:xfrm rot="5400000">
            <a:off x="3921616" y="1221863"/>
            <a:ext cx="785818" cy="1199563"/>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latin typeface="Calisto MT"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224</Words>
  <Application>Microsoft Office PowerPoint</Application>
  <PresentationFormat>On-screen Show (4:3)</PresentationFormat>
  <Paragraphs>12</Paragraphs>
  <Slides>2</Slides>
  <Notes>0</Notes>
  <HiddenSlides>0</HiddenSlides>
  <MMClips>0</MMClips>
  <ScaleCrop>false</ScaleCrop>
  <HeadingPairs>
    <vt:vector size="4" baseType="variant">
      <vt:variant>
        <vt:lpstr>Theme</vt:lpstr>
      </vt:variant>
      <vt:variant>
        <vt:i4>1</vt:i4>
      </vt:variant>
      <vt:variant>
        <vt:lpstr>Slide Titles</vt:lpstr>
      </vt:variant>
      <vt:variant>
        <vt:i4>2</vt:i4>
      </vt:variant>
    </vt:vector>
  </HeadingPairs>
  <TitlesOfParts>
    <vt:vector size="3" baseType="lpstr">
      <vt:lpstr>Office Theme</vt:lpstr>
      <vt:lpstr>TATA CARA PENYESUAIAN/INPASSING JF -1</vt:lpstr>
      <vt:lpstr>TATA CARA PENYESUAIAN/INPASSING JF - 2</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TATA CARA PENYESUAIAN/INPASSING JF -1</dc:title>
  <dc:creator>USER</dc:creator>
  <cp:lastModifiedBy>USER</cp:lastModifiedBy>
  <cp:revision>1</cp:revision>
  <dcterms:created xsi:type="dcterms:W3CDTF">2017-02-07T09:46:21Z</dcterms:created>
  <dcterms:modified xsi:type="dcterms:W3CDTF">2017-02-07T09:47:35Z</dcterms:modified>
</cp:coreProperties>
</file>